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7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14626120744661"/>
          <c:y val="1.5232576165440655E-2"/>
          <c:w val="0.58722326228602639"/>
          <c:h val="0.8051523267855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 и называют профессии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Профессии взрослых работающих в детском саду</c:v>
                </c:pt>
                <c:pt idx="1">
                  <c:v>Профессии родителей</c:v>
                </c:pt>
                <c:pt idx="2">
                  <c:v>Профессиональный инструментарий</c:v>
                </c:pt>
                <c:pt idx="3">
                  <c:v>Значение и польза труда</c:v>
                </c:pt>
                <c:pt idx="4">
                  <c:v>Применение знаний в игре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</c:v>
                </c:pt>
                <c:pt idx="1">
                  <c:v>0.4230000000000001</c:v>
                </c:pt>
                <c:pt idx="2">
                  <c:v>0.46200000000000002</c:v>
                </c:pt>
                <c:pt idx="3">
                  <c:v>0.4230000000000001</c:v>
                </c:pt>
                <c:pt idx="4">
                  <c:v>0.4230000000000001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4A-40F1-93A1-8B2AA95492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Называют с помощью взрослого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Профессии взрослых работающих в детском саду</c:v>
                </c:pt>
                <c:pt idx="1">
                  <c:v>Профессии родителей</c:v>
                </c:pt>
                <c:pt idx="2">
                  <c:v>Профессиональный инструментарий</c:v>
                </c:pt>
                <c:pt idx="3">
                  <c:v>Значение и польза труда</c:v>
                </c:pt>
                <c:pt idx="4">
                  <c:v>Применение знаний в игре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0.38400000000000006</c:v>
                </c:pt>
                <c:pt idx="1">
                  <c:v>0.34600000000000009</c:v>
                </c:pt>
                <c:pt idx="2">
                  <c:v>0.38400000000000006</c:v>
                </c:pt>
                <c:pt idx="3">
                  <c:v>0.34600000000000009</c:v>
                </c:pt>
                <c:pt idx="4">
                  <c:v>0.34600000000000009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4A-40F1-93A1-8B2AA95492D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Затрудняются в ответе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Профессии взрослых работающих в детском саду</c:v>
                </c:pt>
                <c:pt idx="1">
                  <c:v>Профессии родителей</c:v>
                </c:pt>
                <c:pt idx="2">
                  <c:v>Профессиональный инструментарий</c:v>
                </c:pt>
                <c:pt idx="3">
                  <c:v>Значение и польза труда</c:v>
                </c:pt>
                <c:pt idx="4">
                  <c:v>Применение знаний в игре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0.11500000000000002</c:v>
                </c:pt>
                <c:pt idx="1">
                  <c:v>0.23</c:v>
                </c:pt>
                <c:pt idx="2">
                  <c:v>0.15300000000000002</c:v>
                </c:pt>
                <c:pt idx="3">
                  <c:v>0.23600000000000002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4A-40F1-93A1-8B2AA9549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225600"/>
        <c:axId val="169260160"/>
      </c:barChart>
      <c:catAx>
        <c:axId val="169225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9260160"/>
        <c:crosses val="autoZero"/>
        <c:auto val="1"/>
        <c:lblAlgn val="ctr"/>
        <c:lblOffset val="100"/>
        <c:noMultiLvlLbl val="0"/>
      </c:catAx>
      <c:valAx>
        <c:axId val="169260160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69225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592116287591533"/>
          <c:y val="1.5406071661698559E-2"/>
          <c:w val="0.55132449728284283"/>
          <c:h val="0.755924852006662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 и называют профессии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Профессии взрослых работающих в детском саду</c:v>
                </c:pt>
                <c:pt idx="1">
                  <c:v>Профессии родителей</c:v>
                </c:pt>
                <c:pt idx="2">
                  <c:v>Профессиональный инструментарий</c:v>
                </c:pt>
                <c:pt idx="3">
                  <c:v>Значение и польза труда</c:v>
                </c:pt>
                <c:pt idx="4">
                  <c:v>Применение знаний в игре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0.33300000000000007</c:v>
                </c:pt>
                <c:pt idx="1">
                  <c:v>0.2960000000000001</c:v>
                </c:pt>
                <c:pt idx="2">
                  <c:v>0.33300000000000007</c:v>
                </c:pt>
                <c:pt idx="3">
                  <c:v>0.2960000000000001</c:v>
                </c:pt>
                <c:pt idx="4">
                  <c:v>0.2960000000000001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F-488D-83C5-515498FFB3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Называют с помощью взрослого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Профессии взрослых работающих в детском саду</c:v>
                </c:pt>
                <c:pt idx="1">
                  <c:v>Профессии родителей</c:v>
                </c:pt>
                <c:pt idx="2">
                  <c:v>Профессиональный инструментарий</c:v>
                </c:pt>
                <c:pt idx="3">
                  <c:v>Значение и польза труда</c:v>
                </c:pt>
                <c:pt idx="4">
                  <c:v>Применение знаний в игре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0.48200000000000004</c:v>
                </c:pt>
                <c:pt idx="1">
                  <c:v>0.40800000000000003</c:v>
                </c:pt>
                <c:pt idx="2">
                  <c:v>0.44500000000000001</c:v>
                </c:pt>
                <c:pt idx="3">
                  <c:v>0.40800000000000003</c:v>
                </c:pt>
                <c:pt idx="4">
                  <c:v>0.44500000000000001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4F-488D-83C5-515498FFB3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Затрудняются в ответе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Профессии взрослых работающих в детском саду</c:v>
                </c:pt>
                <c:pt idx="1">
                  <c:v>Профессии родителей</c:v>
                </c:pt>
                <c:pt idx="2">
                  <c:v>Профессиональный инструментарий</c:v>
                </c:pt>
                <c:pt idx="3">
                  <c:v>Значение и польза труда</c:v>
                </c:pt>
                <c:pt idx="4">
                  <c:v>Применение знаний в игре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0.18500000000000003</c:v>
                </c:pt>
                <c:pt idx="1">
                  <c:v>0.2960000000000001</c:v>
                </c:pt>
                <c:pt idx="2">
                  <c:v>0.222</c:v>
                </c:pt>
                <c:pt idx="3">
                  <c:v>0.2960000000000001</c:v>
                </c:pt>
                <c:pt idx="4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4F-488D-83C5-515498FFB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969728"/>
        <c:axId val="168971264"/>
      </c:barChart>
      <c:catAx>
        <c:axId val="168969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8971264"/>
        <c:crosses val="autoZero"/>
        <c:auto val="1"/>
        <c:lblAlgn val="ctr"/>
        <c:lblOffset val="100"/>
        <c:noMultiLvlLbl val="0"/>
      </c:catAx>
      <c:valAx>
        <c:axId val="168971264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68969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486623301002882"/>
          <c:y val="0.84285895314450099"/>
          <c:w val="0.59532480759394635"/>
          <c:h val="0.133691379053754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DBF24-1056-450D-8F58-EF7F626BF65F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784F3-C38B-4A51-AB3A-66DBBC359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8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30123_56-p-foni-tem-dlya-prezentatsii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152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общеразвивающего вида с приоритетным осуществлением деятельности по художественно-эстетическому развитию «Дельфин»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МР «Алданский район»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562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разработала: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Рубцова Гузель Равилевна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HOME\Desktop\Без имени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70" y="2876570"/>
            <a:ext cx="5062538" cy="172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OME\Desktop\Без имени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27" y="1447800"/>
            <a:ext cx="4809109" cy="49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30123_56-p-foni-tem-dlya-prezentatsii-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/>
          <a:stretch/>
        </p:blipFill>
        <p:spPr>
          <a:xfrm rot="5400000">
            <a:off x="-277421" y="379188"/>
            <a:ext cx="4797152" cy="4097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7951"/>
          <a:stretch/>
        </p:blipFill>
        <p:spPr>
          <a:xfrm>
            <a:off x="3097384" y="3148178"/>
            <a:ext cx="579687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3395">
            <a:off x="414507" y="4425702"/>
            <a:ext cx="2078916" cy="1969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30123_56-p-foni-tem-dlya-prezentatsii-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D:\20240425_113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95179" y="1134053"/>
            <a:ext cx="4500594" cy="337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20240425_113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47659" y="1643050"/>
            <a:ext cx="4953035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HOME\Desktop\з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5" r="81093" b="23163"/>
          <a:stretch/>
        </p:blipFill>
        <p:spPr bwMode="auto">
          <a:xfrm rot="18930335">
            <a:off x="4873550" y="4301498"/>
            <a:ext cx="1654601" cy="194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3048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Знакомство с медицинскими инструментами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30123_56-p-foni-tem-dlya-prezentatsii-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D:\WhatsApp Image 2024-04-23 at 16.41.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4794956" cy="269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:\WhatsApp Image 2024-04-23 at 18.43.05.jpeg"/>
          <p:cNvPicPr>
            <a:picLocks noChangeAspect="1" noChangeArrowheads="1"/>
          </p:cNvPicPr>
          <p:nvPr/>
        </p:nvPicPr>
        <p:blipFill>
          <a:blip r:embed="rId4" cstate="print"/>
          <a:srcRect b="13188"/>
          <a:stretch>
            <a:fillRect/>
          </a:stretch>
        </p:blipFill>
        <p:spPr bwMode="auto">
          <a:xfrm>
            <a:off x="5143504" y="1857364"/>
            <a:ext cx="339838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HOME\Desktop\ф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3516" r="65066" b="76557"/>
          <a:stretch/>
        </p:blipFill>
        <p:spPr bwMode="auto">
          <a:xfrm>
            <a:off x="1142976" y="4286256"/>
            <a:ext cx="2858086" cy="186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"/>
            <a:ext cx="9144793" cy="6855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ПРОФФИ-2024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" y="1417638"/>
            <a:ext cx="3833412" cy="367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03" y="1938684"/>
            <a:ext cx="3725510" cy="26340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67146">
            <a:off x="4395049" y="4265333"/>
            <a:ext cx="2469094" cy="25483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30123_56-p-foni-tem-dlya-prezentatsii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38"/>
            <a:ext cx="9144000" cy="6849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endParaRPr lang="ru-RU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  <a:p>
            <a:pPr algn="just"/>
            <a:endParaRPr lang="ru-RU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Профессий много разных есть,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И все их нам не перечесть,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Не так уж важно кем нам быть,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mboom" pitchFamily="50" charset="-52"/>
              </a:rPr>
              <a:t>Достаточно свой труд любить!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mboom" pitchFamily="50" charset="-52"/>
            </a:endParaRPr>
          </a:p>
        </p:txBody>
      </p:sp>
      <p:pic>
        <p:nvPicPr>
          <p:cNvPr id="6" name="Picture 2" descr="C:\Users\HOME\Desktop\к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2" t="59601" r="30564" b="5067"/>
          <a:stretch/>
        </p:blipFill>
        <p:spPr bwMode="auto">
          <a:xfrm rot="3144577">
            <a:off x="3958445" y="4905841"/>
            <a:ext cx="1990405" cy="15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OME\Desktop\з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5" r="81093" b="23163"/>
          <a:stretch/>
        </p:blipFill>
        <p:spPr bwMode="auto">
          <a:xfrm rot="17336817">
            <a:off x="5388678" y="4631376"/>
            <a:ext cx="1654601" cy="194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ME\Desktop\ж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71258" r="71717" b="6097"/>
          <a:stretch/>
        </p:blipFill>
        <p:spPr bwMode="auto">
          <a:xfrm rot="17252588">
            <a:off x="7193118" y="4508829"/>
            <a:ext cx="1598860" cy="12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2751"/>
            <a:ext cx="9144793" cy="685249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СПАСИБО  ЗА  ВНИМАНИЕ!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30123_56-p-foni-tem-dlya-prezentatsii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4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95400" y="1905000"/>
            <a:ext cx="7315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«Правильное воспитание – это обязательно трудовое воспитание, так как труд всегда был основой жизни»</a:t>
            </a:r>
          </a:p>
          <a:p>
            <a:pPr algn="r"/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А.С.Макаренко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HOME\Desktop\к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2" t="59601" r="30564" b="5067"/>
          <a:stretch/>
        </p:blipFill>
        <p:spPr bwMode="auto">
          <a:xfrm rot="4271207">
            <a:off x="5713837" y="4158597"/>
            <a:ext cx="3536852" cy="280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30123_56-p-foni-tem-dlya-prezentatsii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462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 t="4094"/>
          <a:stretch>
            <a:fillRect/>
          </a:stretch>
        </p:blipFill>
        <p:spPr bwMode="auto">
          <a:xfrm>
            <a:off x="2895600" y="3124200"/>
            <a:ext cx="2791800" cy="35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Пользователь\Desktop\НАВИГАТОР\20230324_11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29800" y="3566600"/>
            <a:ext cx="3539200" cy="26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Пользователь\Desktop\НАВИГАТОР\20230217_101820.jpg"/>
          <p:cNvPicPr>
            <a:picLocks noChangeAspect="1" noChangeArrowheads="1"/>
          </p:cNvPicPr>
          <p:nvPr/>
        </p:nvPicPr>
        <p:blipFill>
          <a:blip r:embed="rId5" cstate="print"/>
          <a:srcRect l="3390" t="12145"/>
          <a:stretch>
            <a:fillRect/>
          </a:stretch>
        </p:blipFill>
        <p:spPr bwMode="auto">
          <a:xfrm>
            <a:off x="4724400" y="228600"/>
            <a:ext cx="3910357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s://kochkurovo.ucoz.ru/navigator/kisspng-airplane-paper-plane-orange-paper-airplane.png"/>
          <p:cNvPicPr>
            <a:picLocks noChangeAspect="1" noChangeArrowheads="1"/>
          </p:cNvPicPr>
          <p:nvPr/>
        </p:nvPicPr>
        <p:blipFill>
          <a:blip r:embed="rId6" cstate="print"/>
          <a:srcRect l="18441" t="20490" r="22136" b="24185"/>
          <a:stretch>
            <a:fillRect/>
          </a:stretch>
        </p:blipFill>
        <p:spPr bwMode="auto">
          <a:xfrm rot="21107563">
            <a:off x="-93064" y="4414394"/>
            <a:ext cx="2209800" cy="2057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7620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Сюжетно-ролевая игра «Погружение в профессию»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30123_56-p-foni-tem-dlya-prezentatsii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462"/>
          </a:xfrm>
          <a:prstGeom prst="rect">
            <a:avLst/>
          </a:prstGeom>
          <a:noFill/>
        </p:spPr>
      </p:pic>
      <p:pic>
        <p:nvPicPr>
          <p:cNvPr id="9" name="Picture 8" descr="https://kochkurovo.ucoz.ru/navigator/kisspng-airplane-paper-plane-orange-paper-airplane.png"/>
          <p:cNvPicPr>
            <a:picLocks noChangeAspect="1" noChangeArrowheads="1"/>
          </p:cNvPicPr>
          <p:nvPr/>
        </p:nvPicPr>
        <p:blipFill>
          <a:blip r:embed="rId3" cstate="print"/>
          <a:srcRect l="18441" t="20490" r="22136" b="24185"/>
          <a:stretch>
            <a:fillRect/>
          </a:stretch>
        </p:blipFill>
        <p:spPr bwMode="auto">
          <a:xfrm rot="21107563">
            <a:off x="-93064" y="4414394"/>
            <a:ext cx="2209800" cy="2057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6096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Представление проектов «Моя мама (папа)…»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4" name="Picture 2" descr="C:\Users\Пользователь\Desktop\НАВИГАТОР\20230417_160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2400"/>
            <a:ext cx="3488400" cy="261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Пользователь\Desktop\НАВИГАТОР\20230413_112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930771"/>
            <a:ext cx="2791800" cy="37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HOME\Downloads\20230418_1605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49800" y="-13087350"/>
            <a:ext cx="5164800" cy="3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OME\Downloads\20230418_1605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62843" y="3350680"/>
            <a:ext cx="3843442" cy="2882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30123_56-p-foni-tem-dlya-prezentatsii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462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ownloads\20230418_100425.jpg"/>
          <p:cNvPicPr>
            <a:picLocks noChangeAspect="1" noChangeArrowheads="1"/>
          </p:cNvPicPr>
          <p:nvPr/>
        </p:nvPicPr>
        <p:blipFill>
          <a:blip r:embed="rId3" cstate="print"/>
          <a:srcRect l="25275" t="19048" r="24176" b="15018"/>
          <a:stretch>
            <a:fillRect/>
          </a:stretch>
        </p:blipFill>
        <p:spPr bwMode="auto">
          <a:xfrm>
            <a:off x="304800" y="2590800"/>
            <a:ext cx="4128347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Пользователь\Downloads\20230418_090723.jpg"/>
          <p:cNvPicPr>
            <a:picLocks noChangeAspect="1" noChangeArrowheads="1"/>
          </p:cNvPicPr>
          <p:nvPr/>
        </p:nvPicPr>
        <p:blipFill>
          <a:blip r:embed="rId4" cstate="print"/>
          <a:srcRect l="12500" r="10781"/>
          <a:stretch>
            <a:fillRect/>
          </a:stretch>
        </p:blipFill>
        <p:spPr bwMode="auto">
          <a:xfrm rot="5400000">
            <a:off x="4602782" y="335584"/>
            <a:ext cx="4053235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9600" y="1143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Сбор информации о труде взрослых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HOME\Desktop\г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9" r="86380" b="41094"/>
          <a:stretch/>
        </p:blipFill>
        <p:spPr bwMode="auto">
          <a:xfrm rot="8251914" flipV="1">
            <a:off x="6515535" y="4306908"/>
            <a:ext cx="1320386" cy="263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30123_56-p-foni-tem-dlya-prezentatsii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381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Диаграмма показателей уровня развития детей по трудовому воспитанию и ознакомлению с трудом взрослых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HOME\Desktop\ж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71258" r="71717" b="6097"/>
          <a:stretch/>
        </p:blipFill>
        <p:spPr bwMode="auto">
          <a:xfrm>
            <a:off x="4214810" y="5132439"/>
            <a:ext cx="2256505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219927"/>
              </p:ext>
            </p:extLst>
          </p:nvPr>
        </p:nvGraphicFramePr>
        <p:xfrm>
          <a:off x="4357686" y="1142984"/>
          <a:ext cx="4400552" cy="488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0" y="1071546"/>
          <a:ext cx="4429157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catherineasquithgallery.com/uploads/posts/2021-02/1613530123_56-p-foni-tem-dlya-prezentatsii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462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20240318_0940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95775" y="2167421"/>
            <a:ext cx="419201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Пользователь\Desktop\20240318_093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14290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HOME\Desktop\к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2" t="59601" r="30564" b="5067"/>
          <a:stretch/>
        </p:blipFill>
        <p:spPr bwMode="auto">
          <a:xfrm rot="3144577">
            <a:off x="3737229" y="5124475"/>
            <a:ext cx="1990405" cy="15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OME\Desktop\з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5" r="81093" b="23163"/>
          <a:stretch/>
        </p:blipFill>
        <p:spPr bwMode="auto">
          <a:xfrm rot="17336817">
            <a:off x="5388678" y="4631376"/>
            <a:ext cx="1654601" cy="194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ME\Desktop\ж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71258" r="71717" b="6097"/>
          <a:stretch/>
        </p:blipFill>
        <p:spPr bwMode="auto">
          <a:xfrm rot="17252588">
            <a:off x="7168201" y="4764321"/>
            <a:ext cx="1598860" cy="12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30123_56-p-foni-tem-dlya-prezentatsii-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3143248"/>
            <a:ext cx="8077900" cy="536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838" y="847006"/>
            <a:ext cx="4690866" cy="351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01" y="63564"/>
            <a:ext cx="4301074" cy="3225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3571876"/>
            <a:ext cx="4109726" cy="308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HOME\Desktop\ф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3516" r="65066" b="76557"/>
          <a:stretch/>
        </p:blipFill>
        <p:spPr bwMode="auto">
          <a:xfrm>
            <a:off x="827584" y="4797152"/>
            <a:ext cx="2858086" cy="186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30123_56-p-foni-tem-dlya-prezentatsii-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3109" y="2093429"/>
            <a:ext cx="4869160" cy="365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9400" r="17242" b="-399"/>
          <a:stretch/>
        </p:blipFill>
        <p:spPr>
          <a:xfrm rot="5400000">
            <a:off x="4370377" y="630227"/>
            <a:ext cx="4362787" cy="395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HOME\Desktop\ж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71258" r="71717" b="6097"/>
          <a:stretch/>
        </p:blipFill>
        <p:spPr bwMode="auto">
          <a:xfrm>
            <a:off x="5643570" y="4857760"/>
            <a:ext cx="2256505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117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Boomboom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ПРОФФИ-2024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HOME</cp:lastModifiedBy>
  <cp:revision>51</cp:revision>
  <dcterms:created xsi:type="dcterms:W3CDTF">2023-04-18T00:20:50Z</dcterms:created>
  <dcterms:modified xsi:type="dcterms:W3CDTF">2024-03-17T22:39:29Z</dcterms:modified>
</cp:coreProperties>
</file>