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6" r:id="rId3"/>
    <p:sldId id="260" r:id="rId4"/>
    <p:sldId id="261" r:id="rId5"/>
    <p:sldId id="263" r:id="rId6"/>
    <p:sldId id="264" r:id="rId7"/>
    <p:sldId id="262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4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рамка дл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994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9589" y="2636912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9235" y="2674947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 Black" pitchFamily="34" charset="0"/>
              </a:rPr>
              <a:t>И</a:t>
            </a:r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СПОЛЬЗОВАНИЕ </a:t>
            </a:r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ИГР ДЛЯ РАЗВИТИЯ ФОНЕМАТИЧЕСКОГО СЛУХА У ДЕТЕЙ </a:t>
            </a:r>
            <a:endParaRPr lang="ru-RU" sz="2400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130" y="4271403"/>
            <a:ext cx="2379153" cy="11738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181" y="1484783"/>
            <a:ext cx="3638550" cy="17811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738197"/>
            <a:ext cx="1835546" cy="18355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49108" y="764704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Консультация для родителей</a:t>
            </a:r>
            <a:endParaRPr lang="ru-RU" sz="2400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30237" y="5445223"/>
            <a:ext cx="62935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Учитель-логопед МКДОУ №5</a:t>
            </a:r>
          </a:p>
          <a:p>
            <a:pPr algn="ctr"/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г. Кисловодска</a:t>
            </a:r>
          </a:p>
          <a:p>
            <a:pPr algn="ctr"/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Старикова Е.М.</a:t>
            </a:r>
            <a:endParaRPr lang="ru-RU" sz="2000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68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рамка дл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994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1196752"/>
            <a:ext cx="76280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Развитие фонематического слуха у ребенка - своеобразный фундамент для хорошей дикции и успешного усвоения чтения и письма. Стройте этот фундамент вместе со своим малышом, учитесь слушать и слышать - тогда и говорить станет легко и приятно, и школьных проблем удастся избежать! 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Желаю </a:t>
            </a:r>
            <a:r>
              <a:rPr lang="ru-RU" dirty="0"/>
              <a:t>вам успехов в развитии вашего ребенка!</a:t>
            </a:r>
          </a:p>
        </p:txBody>
      </p:sp>
      <p:pic>
        <p:nvPicPr>
          <p:cNvPr id="7171" name="Picture 3" descr="C:\Users\user\Desktop\0_12290e_541f744e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645024"/>
            <a:ext cx="5616624" cy="277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93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рамка дл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994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79712" y="980728"/>
            <a:ext cx="6293519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Фонематический слух — это способность человека к распознаванию речевых звуков, представленных фонемами данного языка.</a:t>
            </a:r>
          </a:p>
          <a:p>
            <a:endParaRPr lang="ru-RU" sz="2000" dirty="0"/>
          </a:p>
          <a:p>
            <a:r>
              <a:rPr lang="ru-RU" sz="2000" dirty="0"/>
              <a:t>Развитый фонематический слух позволяет:</a:t>
            </a:r>
          </a:p>
          <a:p>
            <a:endParaRPr lang="ru-RU" sz="2000" dirty="0"/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/>
              <a:t>правильно произносить звуки;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/>
              <a:t>четко произносить слова;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/>
              <a:t>владеть голосом (говорить громче или тише, ритмично, плавно, ускоряя или замедляя речь);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/>
              <a:t>овладеть словарным запасом и грамматическим строем языка;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/>
              <a:t>успешно освоить письмо и чтение</a:t>
            </a:r>
            <a:endParaRPr lang="ru-RU" sz="2000" dirty="0"/>
          </a:p>
        </p:txBody>
      </p:sp>
      <p:pic>
        <p:nvPicPr>
          <p:cNvPr id="8195" name="Picture 3" descr="C:\Users\user\Desktop\k1945694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29" y="4168591"/>
            <a:ext cx="1460814" cy="236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41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рамка дл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994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87825" y="2852936"/>
            <a:ext cx="53285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Особые </a:t>
            </a:r>
            <a:r>
              <a:rPr lang="ru-RU" dirty="0">
                <a:solidFill>
                  <a:prstClr val="black"/>
                </a:solidFill>
              </a:rPr>
              <a:t>трудности возникают у этих детей на этапе обучения грамоте, а именно чтению и письму, что приводит к таким речевым нарушениям, как </a:t>
            </a:r>
            <a:r>
              <a:rPr lang="ru-RU" dirty="0" err="1">
                <a:solidFill>
                  <a:prstClr val="black"/>
                </a:solidFill>
              </a:rPr>
              <a:t>дислексия</a:t>
            </a:r>
            <a:r>
              <a:rPr lang="ru-RU" dirty="0">
                <a:solidFill>
                  <a:prstClr val="black"/>
                </a:solidFill>
              </a:rPr>
              <a:t> и </a:t>
            </a:r>
            <a:r>
              <a:rPr lang="ru-RU" dirty="0" err="1">
                <a:solidFill>
                  <a:prstClr val="black"/>
                </a:solidFill>
              </a:rPr>
              <a:t>дисграфия</a:t>
            </a:r>
            <a:r>
              <a:rPr lang="ru-RU" dirty="0">
                <a:solidFill>
                  <a:prstClr val="black"/>
                </a:solidFill>
              </a:rPr>
              <a:t>, а это влечет за собой новый клубок проблем: наблюдается снижение успеваемости, появляется тревожность, неуверенность в своих силах, резко снижается самооценка.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9218" name="Picture 2" descr="C:\Users\user\Desktop\1456471_html_m3920122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36716"/>
            <a:ext cx="2304256" cy="333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15616" y="1196752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err="1">
                <a:solidFill>
                  <a:prstClr val="black"/>
                </a:solidFill>
              </a:rPr>
              <a:t>Несформированность</a:t>
            </a:r>
            <a:r>
              <a:rPr lang="ru-RU" dirty="0">
                <a:solidFill>
                  <a:prstClr val="black"/>
                </a:solidFill>
              </a:rPr>
              <a:t> фонематического слуха отражается в виде нарушений звукопроизношения, ребёнок не только плохо дифференцирует на слух некоторые звуки, но и не овладевает их правильным произношением.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16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рамка дл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910" y="28000"/>
            <a:ext cx="9153994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592" y="908720"/>
            <a:ext cx="7628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Предлагаю вашему вниманию игры и упражнения, с помощью которых вы дома сможете развивать фонематические процессы у своего ребенка и помогать ему становиться развитым и успешным.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7339" y="2204864"/>
            <a:ext cx="76280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Занимаясь с ребенком, помните, что  успешней всего это делать с помощью игр. Ведь одно и то же задание можно дать и в скучной, и в интересной для малыша форме! Если вы строгим голосом, заранее недовольные возможной неудачей ребенка, потребуете: Назови мне слова, в которых есть звук С, малышу не очень   захочется   заниматься   таким скучным делом. А если вы предложите ему сделать то же самое, но включите в задание момент игры, соревнования, то увидите, с каким энтузиазмом и радостью будет играть он в такие речевые игры.</a:t>
            </a:r>
            <a:endParaRPr lang="ru-RU" dirty="0"/>
          </a:p>
        </p:txBody>
      </p:sp>
      <p:pic>
        <p:nvPicPr>
          <p:cNvPr id="10242" name="Picture 2" descr="C:\Users\user\Desktop\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067186"/>
            <a:ext cx="4536504" cy="140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23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рамка дл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994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1196752"/>
            <a:ext cx="7628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Выдели слово. </a:t>
            </a:r>
          </a:p>
          <a:p>
            <a:pPr algn="ctr"/>
            <a:r>
              <a:rPr lang="ru-RU" dirty="0"/>
              <a:t>Предложите детям хлопать в ладоши (топать ногой, ударять по коленкам, поднимать руку вверх...) тогда, когда они услышат слова, с заданным звуком. </a:t>
            </a:r>
          </a:p>
        </p:txBody>
      </p:sp>
      <p:pic>
        <p:nvPicPr>
          <p:cNvPr id="6146" name="Picture 2" descr="C:\Users\user\Desktop\Хлопают ладошк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009" y="2636911"/>
            <a:ext cx="2631187" cy="393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70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рамка дл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994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1052736"/>
            <a:ext cx="7628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Какой звук есть во всех словах? </a:t>
            </a:r>
          </a:p>
          <a:p>
            <a:pPr algn="ctr"/>
            <a:r>
              <a:rPr lang="ru-RU" dirty="0"/>
              <a:t>Взрослый произносит три-четыре слова, в каждом из которых есть один и тот же звук: шуба, кошка, мышь- и спрашивает у ребенка, какой звук есть во всех этих словах. </a:t>
            </a:r>
          </a:p>
        </p:txBody>
      </p:sp>
      <p:pic>
        <p:nvPicPr>
          <p:cNvPr id="5122" name="Picture 2" descr="C:\Users\user\Desktop\mebel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2515139" cy="371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573076d7757dd154955039b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941168"/>
            <a:ext cx="1402375" cy="136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version2_yellow_tiger_cat-1969p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32040" y="3955424"/>
            <a:ext cx="2513236" cy="247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17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рамка дл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994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986" y="836712"/>
            <a:ext cx="76280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Сломанный телевизор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Нужно сделать из картонной коробки экран телевизора с вырезанным окошком. Объясните ребенку, что у телевизора сломался звук, и поэтому нельзя услышать, что говорит диктор (взрослый беззвучно артикулирует гласные звуки в окошке телевизора). Ребенок должен угадать, какой звук произносится. Затем можно поменяться ролями. </a:t>
            </a:r>
          </a:p>
        </p:txBody>
      </p:sp>
      <p:pic>
        <p:nvPicPr>
          <p:cNvPr id="4098" name="Picture 2" descr="C:\Users\user\Desktop\rebenok-t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497" y="3156068"/>
            <a:ext cx="4445000" cy="34093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2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рамка дл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994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3590" y="1052736"/>
            <a:ext cx="76280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Подумай, не торопись. </a:t>
            </a:r>
          </a:p>
          <a:p>
            <a:pPr algn="ctr"/>
            <a:r>
              <a:rPr lang="ru-RU" dirty="0"/>
              <a:t>Предложите детям несколько заданий на сообразительность : </a:t>
            </a:r>
            <a:br>
              <a:rPr lang="ru-RU" dirty="0"/>
            </a:br>
            <a:r>
              <a:rPr lang="ru-RU" dirty="0"/>
              <a:t>- Подбери слово, которое начинается на последний звук слова стол. </a:t>
            </a:r>
            <a:br>
              <a:rPr lang="ru-RU" dirty="0"/>
            </a:br>
            <a:r>
              <a:rPr lang="ru-RU" dirty="0"/>
              <a:t>- Вспомни название птицы, в котором был бы последний звук слова сыр. (Воробей, грач…) </a:t>
            </a:r>
            <a:br>
              <a:rPr lang="ru-RU" dirty="0"/>
            </a:br>
            <a:r>
              <a:rPr lang="ru-RU" dirty="0"/>
              <a:t>- Подбери слово, чтобы первый звук был бы к, а последний – а. </a:t>
            </a:r>
            <a:br>
              <a:rPr lang="ru-RU" dirty="0"/>
            </a:br>
            <a:r>
              <a:rPr lang="ru-RU" dirty="0"/>
              <a:t>- Предложите ребенку назвать предмет в комнате с заданным звуком. Например: Что заканчивается на "А"; что начитается на "С", в середине слова звук 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3074" name="Picture 2" descr="C:\Users\user\Desktop\л-в пары слов\1 пары слов\51da840ad27d7_thumb9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149080"/>
            <a:ext cx="3030788" cy="22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Sparrow_PNG_Clipart-67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35696" y="5013176"/>
            <a:ext cx="1804931" cy="152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88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рамка дл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994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836712"/>
            <a:ext cx="76280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Игра "Правильно-неправильно". </a:t>
            </a:r>
            <a:endParaRPr lang="ru-RU" b="1" dirty="0" smtClean="0"/>
          </a:p>
          <a:p>
            <a:pPr algn="ctr"/>
            <a:r>
              <a:rPr lang="ru-RU" dirty="0" smtClean="0"/>
              <a:t>Взрослый </a:t>
            </a:r>
            <a:r>
              <a:rPr lang="ru-RU" dirty="0"/>
              <a:t>показывает ребенку картинку и громко, четко называет то, что на ней нарисовано, например: "Вагон". Затем объясняет: "Я буду называть эту картинку то правильно, то неправильно, а ты внимательно слушай. Если я ошибусь - хлопни в ладоши. Вагон - </a:t>
            </a:r>
            <a:r>
              <a:rPr lang="ru-RU" dirty="0" err="1"/>
              <a:t>вакон</a:t>
            </a:r>
            <a:r>
              <a:rPr lang="ru-RU" dirty="0"/>
              <a:t> - </a:t>
            </a:r>
            <a:r>
              <a:rPr lang="ru-RU" dirty="0" err="1"/>
              <a:t>фагон</a:t>
            </a:r>
            <a:r>
              <a:rPr lang="ru-RU" dirty="0"/>
              <a:t> - вагон - </a:t>
            </a:r>
            <a:r>
              <a:rPr lang="ru-RU" dirty="0" err="1"/>
              <a:t>факон</a:t>
            </a:r>
            <a:r>
              <a:rPr lang="ru-RU" dirty="0"/>
              <a:t> - </a:t>
            </a:r>
            <a:r>
              <a:rPr lang="ru-RU" dirty="0" err="1"/>
              <a:t>вагом</a:t>
            </a:r>
            <a:r>
              <a:rPr lang="ru-RU" dirty="0"/>
              <a:t>" и т.д. Вначале давайте слова, легкие по звуковому составу, затем - более сложные</a:t>
            </a:r>
            <a:r>
              <a:rPr lang="ru-RU" dirty="0" smtClean="0"/>
              <a:t>.</a:t>
            </a:r>
            <a:endParaRPr lang="ru-RU" sz="4000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2050" name="Picture 2" descr="C:\Users\user\Desktop\л-в пары слов\1 пары слов\270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405326"/>
            <a:ext cx="4266072" cy="345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86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291</TotalTime>
  <Words>512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38</cp:revision>
  <dcterms:created xsi:type="dcterms:W3CDTF">2017-01-25T12:49:00Z</dcterms:created>
  <dcterms:modified xsi:type="dcterms:W3CDTF">2017-02-01T10:23:26Z</dcterms:modified>
</cp:coreProperties>
</file>