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63" r:id="rId13"/>
    <p:sldId id="268" r:id="rId14"/>
    <p:sldId id="277" r:id="rId15"/>
    <p:sldId id="278" r:id="rId16"/>
    <p:sldId id="280" r:id="rId17"/>
    <p:sldId id="281" r:id="rId18"/>
    <p:sldId id="283" r:id="rId19"/>
    <p:sldId id="282" r:id="rId20"/>
    <p:sldId id="261" r:id="rId21"/>
    <p:sldId id="259" r:id="rId22"/>
    <p:sldId id="279" r:id="rId23"/>
    <p:sldId id="265" r:id="rId24"/>
    <p:sldId id="26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0288-2AF3-45E1-9534-D0F891B0E2E5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DA49-E3A9-4B2F-86C0-765056F9C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0889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0288-2AF3-45E1-9534-D0F891B0E2E5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DA49-E3A9-4B2F-86C0-765056F9C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3403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0288-2AF3-45E1-9534-D0F891B0E2E5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DA49-E3A9-4B2F-86C0-765056F9C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943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0288-2AF3-45E1-9534-D0F891B0E2E5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DA49-E3A9-4B2F-86C0-765056F9C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2600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0288-2AF3-45E1-9534-D0F891B0E2E5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DA49-E3A9-4B2F-86C0-765056F9C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1608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0288-2AF3-45E1-9534-D0F891B0E2E5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DA49-E3A9-4B2F-86C0-765056F9C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7264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0288-2AF3-45E1-9534-D0F891B0E2E5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DA49-E3A9-4B2F-86C0-765056F9C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1425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0288-2AF3-45E1-9534-D0F891B0E2E5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DA49-E3A9-4B2F-86C0-765056F9C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2151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0288-2AF3-45E1-9534-D0F891B0E2E5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DA49-E3A9-4B2F-86C0-765056F9C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744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0288-2AF3-45E1-9534-D0F891B0E2E5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DA49-E3A9-4B2F-86C0-765056F9C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9455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0288-2AF3-45E1-9534-D0F891B0E2E5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DA49-E3A9-4B2F-86C0-765056F9C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977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F0288-2AF3-45E1-9534-D0F891B0E2E5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DDA49-E3A9-4B2F-86C0-765056F9C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741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/>
              <a:t/>
            </a:r>
            <a:br>
              <a:rPr lang="ru-RU" sz="2000" b="1" u="sng" dirty="0"/>
            </a:br>
            <a:r>
              <a:rPr lang="ru-RU" sz="2000" b="1" u="sng" dirty="0" smtClean="0"/>
              <a:t>Семинар – практикум</a:t>
            </a:r>
            <a:br>
              <a:rPr lang="ru-RU" sz="2000" b="1" u="sng" dirty="0" smtClean="0"/>
            </a:b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1800" b="1" dirty="0" smtClean="0"/>
              <a:t>«Нравственно – патриотическое воспитание в ДОУ через различные виды деятельности»</a:t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121814"/>
            <a:ext cx="9144000" cy="1655762"/>
          </a:xfrm>
        </p:spPr>
        <p:txBody>
          <a:bodyPr>
            <a:normAutofit/>
          </a:bodyPr>
          <a:lstStyle/>
          <a:p>
            <a:pPr algn="r"/>
            <a:endParaRPr lang="ru-RU" sz="1800" dirty="0" smtClean="0"/>
          </a:p>
          <a:p>
            <a:pPr algn="r"/>
            <a:r>
              <a:rPr lang="ru-RU" sz="1800" dirty="0" smtClean="0"/>
              <a:t>Подготовила: воспитатель </a:t>
            </a:r>
          </a:p>
          <a:p>
            <a:pPr algn="r"/>
            <a:r>
              <a:rPr lang="ru-RU" sz="1800" dirty="0" err="1" smtClean="0"/>
              <a:t>Ирисханова</a:t>
            </a:r>
            <a:r>
              <a:rPr lang="ru-RU" sz="1800" dirty="0" smtClean="0"/>
              <a:t> Луиза </a:t>
            </a:r>
            <a:r>
              <a:rPr lang="ru-RU" sz="1800" dirty="0" err="1" smtClean="0"/>
              <a:t>Хасановна</a:t>
            </a:r>
            <a:endParaRPr lang="ru-RU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4522125" y="59947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</a:t>
            </a:r>
            <a:r>
              <a:rPr lang="ru-RU" dirty="0" smtClean="0"/>
              <a:t>. Артём </a:t>
            </a:r>
          </a:p>
          <a:p>
            <a:pPr algn="ctr"/>
            <a:r>
              <a:rPr lang="ru-RU" dirty="0" smtClean="0"/>
              <a:t>2022 г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8320" y="415636"/>
            <a:ext cx="8869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бюджетное дошкольное образовательное </a:t>
            </a:r>
            <a:r>
              <a:rPr lang="ru-RU" dirty="0" smtClean="0"/>
              <a:t>учреждение</a:t>
            </a:r>
            <a:endParaRPr lang="ru-RU" dirty="0" smtClean="0"/>
          </a:p>
          <a:p>
            <a:pPr algn="ctr"/>
            <a:r>
              <a:rPr lang="ru-RU" dirty="0" smtClean="0"/>
              <a:t>«Детский сад № 21</a:t>
            </a:r>
            <a:r>
              <a:rPr lang="ru-RU" dirty="0" smtClean="0"/>
              <a:t>»</a:t>
            </a:r>
          </a:p>
          <a:p>
            <a:pPr algn="ctr"/>
            <a:r>
              <a:rPr lang="ru-RU" dirty="0" smtClean="0"/>
              <a:t>Артёмовского городского округа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914611" y="360203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0767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691" y="1879231"/>
            <a:ext cx="3632357" cy="42367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5795" y="1932717"/>
            <a:ext cx="2985368" cy="4068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Группа 12"/>
          <p:cNvGrpSpPr/>
          <p:nvPr/>
        </p:nvGrpSpPr>
        <p:grpSpPr>
          <a:xfrm>
            <a:off x="8213227" y="1888098"/>
            <a:ext cx="3281889" cy="4113173"/>
            <a:chOff x="8071911" y="1932717"/>
            <a:chExt cx="3281889" cy="4113173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392" t="2975" r="20215"/>
            <a:stretch/>
          </p:blipFill>
          <p:spPr>
            <a:xfrm>
              <a:off x="8071911" y="1932717"/>
              <a:ext cx="3281889" cy="40157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" name="TextBox 11"/>
            <p:cNvSpPr txBox="1"/>
            <p:nvPr/>
          </p:nvSpPr>
          <p:spPr>
            <a:xfrm>
              <a:off x="9231889" y="5676558"/>
              <a:ext cx="1097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Башкиры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9311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25061" r="27031"/>
          <a:stretch/>
        </p:blipFill>
        <p:spPr>
          <a:xfrm>
            <a:off x="1853737" y="1131206"/>
            <a:ext cx="3100649" cy="4853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26557" t="7715" r="25935"/>
          <a:stretch/>
        </p:blipFill>
        <p:spPr>
          <a:xfrm>
            <a:off x="7074132" y="1115429"/>
            <a:ext cx="3300152" cy="4869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9324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1026727"/>
              </p:ext>
            </p:extLst>
          </p:nvPr>
        </p:nvGraphicFramePr>
        <p:xfrm>
          <a:off x="1059408" y="1526002"/>
          <a:ext cx="9398002" cy="35581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99001">
                  <a:extLst>
                    <a:ext uri="{9D8B030D-6E8A-4147-A177-3AD203B41FA5}">
                      <a16:colId xmlns:a16="http://schemas.microsoft.com/office/drawing/2014/main" xmlns="" val="178814605"/>
                    </a:ext>
                  </a:extLst>
                </a:gridCol>
                <a:gridCol w="4699001">
                  <a:extLst>
                    <a:ext uri="{9D8B030D-6E8A-4147-A177-3AD203B41FA5}">
                      <a16:colId xmlns:a16="http://schemas.microsoft.com/office/drawing/2014/main" xmlns="" val="4241698071"/>
                    </a:ext>
                  </a:extLst>
                </a:gridCol>
              </a:tblGrid>
              <a:tr h="711623">
                <a:tc>
                  <a:txBody>
                    <a:bodyPr/>
                    <a:lstStyle/>
                    <a:p>
                      <a:r>
                        <a:rPr lang="ru-RU" dirty="0" smtClean="0"/>
                        <a:t>Нет</a:t>
                      </a:r>
                      <a:r>
                        <a:rPr lang="ru-RU" baseline="0" dirty="0" smtClean="0"/>
                        <a:t> в мире краше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когда</a:t>
                      </a:r>
                      <a:r>
                        <a:rPr lang="ru-RU" baseline="0" dirty="0" smtClean="0"/>
                        <a:t> над ней крыша одна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8364969"/>
                  </a:ext>
                </a:extLst>
              </a:tr>
              <a:tr h="711623">
                <a:tc>
                  <a:txBody>
                    <a:bodyPr/>
                    <a:lstStyle/>
                    <a:p>
                      <a:r>
                        <a:rPr lang="ru-RU" dirty="0" smtClean="0"/>
                        <a:t>Глупа</a:t>
                      </a:r>
                      <a:r>
                        <a:rPr lang="ru-RU" baseline="0" dirty="0" smtClean="0"/>
                        <a:t> та птица,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будет</a:t>
                      </a:r>
                      <a:r>
                        <a:rPr lang="ru-RU" baseline="0" dirty="0" smtClean="0"/>
                        <a:t> Родина крепка.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4070874"/>
                  </a:ext>
                </a:extLst>
              </a:tr>
              <a:tr h="711623">
                <a:tc>
                  <a:txBody>
                    <a:bodyPr/>
                    <a:lstStyle/>
                    <a:p>
                      <a:r>
                        <a:rPr lang="ru-RU" dirty="0" smtClean="0"/>
                        <a:t>Если дружба велика,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которой</a:t>
                      </a:r>
                      <a:r>
                        <a:rPr lang="ru-RU" baseline="0" dirty="0" smtClean="0"/>
                        <a:t> своё гнездо не мило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3591126"/>
                  </a:ext>
                </a:extLst>
              </a:tr>
              <a:tr h="711623">
                <a:tc>
                  <a:txBody>
                    <a:bodyPr/>
                    <a:lstStyle/>
                    <a:p>
                      <a:r>
                        <a:rPr lang="ru-RU" dirty="0" smtClean="0"/>
                        <a:t>Семья сильна,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хорошие дети растут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12672"/>
                  </a:ext>
                </a:extLst>
              </a:tr>
              <a:tr h="711623"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r>
                        <a:rPr lang="ru-RU" baseline="0" dirty="0" smtClean="0"/>
                        <a:t> х</a:t>
                      </a:r>
                      <a:r>
                        <a:rPr lang="ru-RU" dirty="0" smtClean="0"/>
                        <a:t>орошей семье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Родины нашей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792503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51265" y="218571"/>
            <a:ext cx="6749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Конкурс « Бой пословиц»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1147156" y="1072341"/>
            <a:ext cx="269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Восстановите пословицы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5234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66742077"/>
              </p:ext>
            </p:extLst>
          </p:nvPr>
        </p:nvGraphicFramePr>
        <p:xfrm>
          <a:off x="1125909" y="1833573"/>
          <a:ext cx="9398002" cy="35581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99001">
                  <a:extLst>
                    <a:ext uri="{9D8B030D-6E8A-4147-A177-3AD203B41FA5}">
                      <a16:colId xmlns:a16="http://schemas.microsoft.com/office/drawing/2014/main" xmlns="" val="178814605"/>
                    </a:ext>
                  </a:extLst>
                </a:gridCol>
                <a:gridCol w="4699001">
                  <a:extLst>
                    <a:ext uri="{9D8B030D-6E8A-4147-A177-3AD203B41FA5}">
                      <a16:colId xmlns:a16="http://schemas.microsoft.com/office/drawing/2014/main" xmlns="" val="4241698071"/>
                    </a:ext>
                  </a:extLst>
                </a:gridCol>
              </a:tblGrid>
              <a:tr h="7116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Нет</a:t>
                      </a:r>
                      <a:r>
                        <a:rPr lang="ru-RU" baseline="0" dirty="0" smtClean="0"/>
                        <a:t> в мире краше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8364969"/>
                  </a:ext>
                </a:extLst>
              </a:tr>
              <a:tr h="7116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Глупа</a:t>
                      </a:r>
                      <a:r>
                        <a:rPr lang="ru-RU" baseline="0" dirty="0" smtClean="0"/>
                        <a:t> та птица,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4070874"/>
                  </a:ext>
                </a:extLst>
              </a:tr>
              <a:tr h="7116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Если дружба велика,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3591126"/>
                  </a:ext>
                </a:extLst>
              </a:tr>
              <a:tr h="7116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Семья сильна,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12672"/>
                  </a:ext>
                </a:extLst>
              </a:tr>
              <a:tr h="711623"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r>
                        <a:rPr lang="ru-RU" baseline="0" dirty="0" smtClean="0"/>
                        <a:t> х</a:t>
                      </a:r>
                      <a:r>
                        <a:rPr lang="ru-RU" dirty="0" smtClean="0"/>
                        <a:t>орошей семье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7925032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824910" y="2063600"/>
            <a:ext cx="1641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Родины нашей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50616" y="2728041"/>
            <a:ext cx="416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которое своё гнездо не мило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840614" y="4790499"/>
            <a:ext cx="228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хорошие дети растут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0616" y="3360856"/>
            <a:ext cx="227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будет Родина крепка.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24910" y="4126058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когда над ней крыша одна</a:t>
            </a:r>
          </a:p>
        </p:txBody>
      </p:sp>
    </p:spTree>
    <p:extLst>
      <p:ext uri="{BB962C8B-B14F-4D97-AF65-F5344CB8AC3E}">
        <p14:creationId xmlns:p14="http://schemas.microsoft.com/office/powerpoint/2010/main" xmlns="" val="156324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«Фразеологизмы»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6942" y="1905000"/>
            <a:ext cx="3048000" cy="30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7109" y="1905000"/>
            <a:ext cx="3691648" cy="304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94546" y="1905000"/>
            <a:ext cx="40671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692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flipH="1">
            <a:off x="424010" y="2387176"/>
            <a:ext cx="3448265" cy="2298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8770" y="2335978"/>
            <a:ext cx="3854836" cy="2401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78653" y="2285180"/>
            <a:ext cx="3754252" cy="2502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1899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«Пословицы»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44600"/>
          <a:stretch/>
        </p:blipFill>
        <p:spPr>
          <a:xfrm>
            <a:off x="418836" y="1690610"/>
            <a:ext cx="2804353" cy="3796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28861" y="1947395"/>
            <a:ext cx="5215903" cy="346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50437" y="1587686"/>
            <a:ext cx="2395603" cy="389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7671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50161" y="2175933"/>
            <a:ext cx="3625769" cy="2417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9226" y="2223029"/>
            <a:ext cx="3221832" cy="2370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4354" y="2252079"/>
            <a:ext cx="3511550" cy="2341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8856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5748" y="53449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6196" y="15378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23455" y="523702"/>
            <a:ext cx="1097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Конкурс «Блиц опрос для капитанов»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1069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«Неофициальные символы России»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Были на Руси разными, цена им была три копейки, жизни им было летом четыре дня, а зимой десять. Главный обувной тренд России</a:t>
            </a:r>
          </a:p>
          <a:p>
            <a:endParaRPr lang="ru-RU" dirty="0" smtClean="0"/>
          </a:p>
          <a:p>
            <a:r>
              <a:rPr lang="ru-RU" dirty="0" smtClean="0"/>
              <a:t>Этот продукт  напиток любили все  от  мала  до  велика, не взирая на чины и звания. Первое письменное упоминание об этом продукте относится к периоду крещения нашей Родины князем Владимиром в 988 г. Это русская «Кока-кола»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77933" y="2552008"/>
            <a:ext cx="1737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(Лапти)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13468" y="4721629"/>
            <a:ext cx="1172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(Квас)</a:t>
            </a:r>
          </a:p>
        </p:txBody>
      </p:sp>
    </p:spTree>
    <p:extLst>
      <p:ext uri="{BB962C8B-B14F-4D97-AF65-F5344CB8AC3E}">
        <p14:creationId xmlns:p14="http://schemas.microsoft.com/office/powerpoint/2010/main" xmlns="" val="6862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38545" y="-207819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8691" y="15794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327564" y="770388"/>
            <a:ext cx="97258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ПАТРИОТИЗМ, как мы с вами знаем, это ни что другое, как любовь к Родине.</a:t>
            </a:r>
          </a:p>
          <a:p>
            <a:r>
              <a:rPr lang="ru-RU" dirty="0" smtClean="0"/>
              <a:t>Без этого ни одна страна существовать не может, она просто растворится, как кусочек сахара в чае»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Президент Российской Федерации</a:t>
            </a:r>
          </a:p>
          <a:p>
            <a:r>
              <a:rPr lang="ru-RU" dirty="0" smtClean="0"/>
              <a:t>Владимир Владимирович Путин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3768" y="3397857"/>
            <a:ext cx="4712616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534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95" y="0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6736" y="920621"/>
            <a:ext cx="928687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« Воспитание детей – самая важная область нашей жизни. Наши дети – это будущие граждане нашей страны и граждане мира»   </a:t>
            </a:r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pPr algn="ctr"/>
            <a:r>
              <a:rPr lang="ru-RU" sz="2000" dirty="0" smtClean="0"/>
              <a:t>Антон Семёнович Макаренко</a:t>
            </a:r>
          </a:p>
          <a:p>
            <a:pPr algn="ctr"/>
            <a:r>
              <a:rPr lang="ru-RU" sz="2000" dirty="0" smtClean="0"/>
              <a:t>Известный деятель русской и мировой культуры и педагогики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414" y="1892676"/>
            <a:ext cx="3362409" cy="307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118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b="6944"/>
          <a:stretch/>
        </p:blipFill>
        <p:spPr>
          <a:xfrm>
            <a:off x="0" y="10914"/>
            <a:ext cx="12192000" cy="684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538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565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834189"/>
            <a:ext cx="1021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91713855"/>
              </p:ext>
            </p:extLst>
          </p:nvPr>
        </p:nvGraphicFramePr>
        <p:xfrm>
          <a:off x="2801911" y="589649"/>
          <a:ext cx="6292219" cy="5678701"/>
        </p:xfrm>
        <a:graphic>
          <a:graphicData uri="http://schemas.openxmlformats.org/drawingml/2006/table">
            <a:tbl>
              <a:tblPr firstRow="1" firstCol="1" bandRow="1"/>
              <a:tblGrid>
                <a:gridCol w="376677">
                  <a:extLst>
                    <a:ext uri="{9D8B030D-6E8A-4147-A177-3AD203B41FA5}">
                      <a16:colId xmlns:a16="http://schemas.microsoft.com/office/drawing/2014/main" xmlns="" val="527722829"/>
                    </a:ext>
                  </a:extLst>
                </a:gridCol>
                <a:gridCol w="376677">
                  <a:extLst>
                    <a:ext uri="{9D8B030D-6E8A-4147-A177-3AD203B41FA5}">
                      <a16:colId xmlns:a16="http://schemas.microsoft.com/office/drawing/2014/main" xmlns="" val="1511666052"/>
                    </a:ext>
                  </a:extLst>
                </a:gridCol>
                <a:gridCol w="376677">
                  <a:extLst>
                    <a:ext uri="{9D8B030D-6E8A-4147-A177-3AD203B41FA5}">
                      <a16:colId xmlns:a16="http://schemas.microsoft.com/office/drawing/2014/main" xmlns="" val="2881142232"/>
                    </a:ext>
                  </a:extLst>
                </a:gridCol>
                <a:gridCol w="376677">
                  <a:extLst>
                    <a:ext uri="{9D8B030D-6E8A-4147-A177-3AD203B41FA5}">
                      <a16:colId xmlns:a16="http://schemas.microsoft.com/office/drawing/2014/main" xmlns="" val="288610424"/>
                    </a:ext>
                  </a:extLst>
                </a:gridCol>
                <a:gridCol w="317702">
                  <a:extLst>
                    <a:ext uri="{9D8B030D-6E8A-4147-A177-3AD203B41FA5}">
                      <a16:colId xmlns:a16="http://schemas.microsoft.com/office/drawing/2014/main" xmlns="" val="1308439176"/>
                    </a:ext>
                  </a:extLst>
                </a:gridCol>
                <a:gridCol w="324362">
                  <a:extLst>
                    <a:ext uri="{9D8B030D-6E8A-4147-A177-3AD203B41FA5}">
                      <a16:colId xmlns:a16="http://schemas.microsoft.com/office/drawing/2014/main" xmlns="" val="2527359676"/>
                    </a:ext>
                  </a:extLst>
                </a:gridCol>
                <a:gridCol w="376677">
                  <a:extLst>
                    <a:ext uri="{9D8B030D-6E8A-4147-A177-3AD203B41FA5}">
                      <a16:colId xmlns:a16="http://schemas.microsoft.com/office/drawing/2014/main" xmlns="" val="2447707097"/>
                    </a:ext>
                  </a:extLst>
                </a:gridCol>
                <a:gridCol w="376677">
                  <a:extLst>
                    <a:ext uri="{9D8B030D-6E8A-4147-A177-3AD203B41FA5}">
                      <a16:colId xmlns:a16="http://schemas.microsoft.com/office/drawing/2014/main" xmlns="" val="3585589650"/>
                    </a:ext>
                  </a:extLst>
                </a:gridCol>
                <a:gridCol w="376677">
                  <a:extLst>
                    <a:ext uri="{9D8B030D-6E8A-4147-A177-3AD203B41FA5}">
                      <a16:colId xmlns:a16="http://schemas.microsoft.com/office/drawing/2014/main" xmlns="" val="2790818241"/>
                    </a:ext>
                  </a:extLst>
                </a:gridCol>
                <a:gridCol w="376677">
                  <a:extLst>
                    <a:ext uri="{9D8B030D-6E8A-4147-A177-3AD203B41FA5}">
                      <a16:colId xmlns:a16="http://schemas.microsoft.com/office/drawing/2014/main" xmlns="" val="4231245024"/>
                    </a:ext>
                  </a:extLst>
                </a:gridCol>
                <a:gridCol w="376677">
                  <a:extLst>
                    <a:ext uri="{9D8B030D-6E8A-4147-A177-3AD203B41FA5}">
                      <a16:colId xmlns:a16="http://schemas.microsoft.com/office/drawing/2014/main" xmlns="" val="1469726178"/>
                    </a:ext>
                  </a:extLst>
                </a:gridCol>
                <a:gridCol w="376677">
                  <a:extLst>
                    <a:ext uri="{9D8B030D-6E8A-4147-A177-3AD203B41FA5}">
                      <a16:colId xmlns:a16="http://schemas.microsoft.com/office/drawing/2014/main" xmlns="" val="1246181318"/>
                    </a:ext>
                  </a:extLst>
                </a:gridCol>
                <a:gridCol w="376677">
                  <a:extLst>
                    <a:ext uri="{9D8B030D-6E8A-4147-A177-3AD203B41FA5}">
                      <a16:colId xmlns:a16="http://schemas.microsoft.com/office/drawing/2014/main" xmlns="" val="2947461601"/>
                    </a:ext>
                  </a:extLst>
                </a:gridCol>
                <a:gridCol w="376677">
                  <a:extLst>
                    <a:ext uri="{9D8B030D-6E8A-4147-A177-3AD203B41FA5}">
                      <a16:colId xmlns:a16="http://schemas.microsoft.com/office/drawing/2014/main" xmlns="" val="2295078317"/>
                    </a:ext>
                  </a:extLst>
                </a:gridCol>
                <a:gridCol w="376677">
                  <a:extLst>
                    <a:ext uri="{9D8B030D-6E8A-4147-A177-3AD203B41FA5}">
                      <a16:colId xmlns:a16="http://schemas.microsoft.com/office/drawing/2014/main" xmlns="" val="1957497105"/>
                    </a:ext>
                  </a:extLst>
                </a:gridCol>
                <a:gridCol w="376677">
                  <a:extLst>
                    <a:ext uri="{9D8B030D-6E8A-4147-A177-3AD203B41FA5}">
                      <a16:colId xmlns:a16="http://schemas.microsoft.com/office/drawing/2014/main" xmlns="" val="1245081048"/>
                    </a:ext>
                  </a:extLst>
                </a:gridCol>
                <a:gridCol w="376677">
                  <a:extLst>
                    <a:ext uri="{9D8B030D-6E8A-4147-A177-3AD203B41FA5}">
                      <a16:colId xmlns:a16="http://schemas.microsoft.com/office/drawing/2014/main" xmlns="" val="1648922465"/>
                    </a:ext>
                  </a:extLst>
                </a:gridCol>
              </a:tblGrid>
              <a:tr h="29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3350584"/>
                  </a:ext>
                </a:extLst>
              </a:tr>
              <a:tr h="29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25713232"/>
                  </a:ext>
                </a:extLst>
              </a:tr>
              <a:tr h="29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9500120"/>
                  </a:ext>
                </a:extLst>
              </a:tr>
              <a:tr h="29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9824075"/>
                  </a:ext>
                </a:extLst>
              </a:tr>
              <a:tr h="29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82334408"/>
                  </a:ext>
                </a:extLst>
              </a:tr>
              <a:tr h="29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43947226"/>
                  </a:ext>
                </a:extLst>
              </a:tr>
              <a:tr h="29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03697530"/>
                  </a:ext>
                </a:extLst>
              </a:tr>
              <a:tr h="29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6919403"/>
                  </a:ext>
                </a:extLst>
              </a:tr>
              <a:tr h="29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72212940"/>
                  </a:ext>
                </a:extLst>
              </a:tr>
              <a:tr h="29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4568648"/>
                  </a:ext>
                </a:extLst>
              </a:tr>
              <a:tr h="29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89193134"/>
                  </a:ext>
                </a:extLst>
              </a:tr>
              <a:tr h="29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6306497"/>
                  </a:ext>
                </a:extLst>
              </a:tr>
              <a:tr h="29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72977158"/>
                  </a:ext>
                </a:extLst>
              </a:tr>
              <a:tr h="29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26388798"/>
                  </a:ext>
                </a:extLst>
              </a:tr>
              <a:tr h="29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86185775"/>
                  </a:ext>
                </a:extLst>
              </a:tr>
              <a:tr h="29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85197484"/>
                  </a:ext>
                </a:extLst>
              </a:tr>
              <a:tr h="29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16586212"/>
                  </a:ext>
                </a:extLst>
              </a:tr>
              <a:tr h="29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1881611"/>
                  </a:ext>
                </a:extLst>
              </a:tr>
              <a:tr h="29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807517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10374" y="2964700"/>
            <a:ext cx="1403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Ф     Л     А      Г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215959" y="3234276"/>
            <a:ext cx="476862" cy="156028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1600" dirty="0" smtClean="0"/>
              <a:t>ИМН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606404" y="3829750"/>
            <a:ext cx="637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    О          С     Т     И    Т      У    Ц    И     Я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163169" y="2625625"/>
            <a:ext cx="476862" cy="141107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1600" dirty="0" smtClean="0"/>
              <a:t>ЗНАМ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494713" y="2060082"/>
            <a:ext cx="805605" cy="175844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1600" dirty="0" smtClean="0"/>
              <a:t>РУБ Ь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160389" y="2647030"/>
            <a:ext cx="461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М     А     В      </a:t>
            </a:r>
            <a:r>
              <a:rPr lang="ru-RU" dirty="0" smtClean="0"/>
              <a:t>   </a:t>
            </a:r>
            <a:r>
              <a:rPr lang="ru-RU" sz="1600" dirty="0" smtClean="0"/>
              <a:t>   О       Л      Е     Й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901061" y="2094869"/>
            <a:ext cx="2940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      С    </a:t>
            </a:r>
            <a:r>
              <a:rPr lang="ru-RU" sz="1600" dirty="0" err="1" smtClean="0"/>
              <a:t>С</a:t>
            </a:r>
            <a:r>
              <a:rPr lang="ru-RU" sz="1600" dirty="0" smtClean="0"/>
              <a:t>      И     Я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909873" y="1156798"/>
            <a:ext cx="476862" cy="2338868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1600" dirty="0" smtClean="0"/>
              <a:t>РОД НА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300318" y="1173376"/>
            <a:ext cx="1729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Г     Е              Б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7913789" y="1486958"/>
            <a:ext cx="476862" cy="433661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1600" dirty="0" smtClean="0"/>
              <a:t>МИХА КОВ</a:t>
            </a:r>
            <a:endParaRPr lang="ru-RU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900310" y="3570646"/>
            <a:ext cx="476862" cy="2732491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1600" dirty="0" smtClean="0"/>
              <a:t>О ЕЧЕСТВО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847256" y="3246811"/>
            <a:ext cx="2353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               Р             Д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854368" y="1507933"/>
            <a:ext cx="2626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К      Р      Е              Л     Ь </a:t>
            </a:r>
            <a:endParaRPr lang="ru-R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332375" y="4749405"/>
            <a:ext cx="3992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    Р              З      И     Д      Е      Н      Т</a:t>
            </a:r>
            <a:endParaRPr lang="ru-RU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6763570" y="882186"/>
            <a:ext cx="476862" cy="164961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1600" dirty="0" smtClean="0"/>
              <a:t>ЗА ОН</a:t>
            </a:r>
            <a:endParaRPr lang="ru-RU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7210310" y="5052411"/>
            <a:ext cx="476862" cy="108599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1600" dirty="0" smtClean="0"/>
              <a:t>УЛА</a:t>
            </a:r>
            <a:endParaRPr lang="ru-RU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4300318" y="5336305"/>
            <a:ext cx="3339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     А             Р      И     О      Т</a:t>
            </a:r>
            <a:endParaRPr lang="ru-RU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4648847" y="5923205"/>
            <a:ext cx="2598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М            С      К      В      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68718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34302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4204" y="2427123"/>
            <a:ext cx="4183844" cy="16735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677" y="446982"/>
            <a:ext cx="3908786" cy="158231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7939" y="4497455"/>
            <a:ext cx="4432079" cy="177283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63325" y="446982"/>
            <a:ext cx="4242135" cy="1696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8261684" y="4892842"/>
            <a:ext cx="2085474" cy="1396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23171" y="4431371"/>
            <a:ext cx="4762500" cy="1905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3035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204512" y="657225"/>
            <a:ext cx="5934075" cy="10351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НРАВСТВЕННО – ПАТРИОТИЧЕСКОЕ ВОСПИТАНИЕ</a:t>
            </a:r>
            <a:endParaRPr lang="ru-RU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Блок-схема: ссылка на другую страницу 8"/>
          <p:cNvSpPr/>
          <p:nvPr/>
        </p:nvSpPr>
        <p:spPr>
          <a:xfrm>
            <a:off x="4898231" y="2889410"/>
            <a:ext cx="2395538" cy="790573"/>
          </a:xfrm>
          <a:prstGeom prst="flowChartOffpage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bg1"/>
                </a:solidFill>
              </a:rPr>
              <a:t>ЦЕЛЬ: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86711" y="4526517"/>
            <a:ext cx="6938313" cy="23314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u="sng" dirty="0" smtClean="0">
                <a:solidFill>
                  <a:schemeClr val="tx1"/>
                </a:solidFill>
              </a:rPr>
              <a:t>ФОРМИРОВАНИЕ</a:t>
            </a:r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/>
              <a:t>у детей дошкольного возраста чувства ЛЮБВИ, УВАЖЕНИЯ и ГОРДОСТИ к РОДИНЕ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957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41835"/>
            <a:ext cx="10515600" cy="34145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</a:t>
            </a:r>
            <a:r>
              <a:rPr lang="ru-RU" dirty="0" smtClean="0"/>
              <a:t>онкурс </a:t>
            </a:r>
            <a:r>
              <a:rPr lang="ru-RU" dirty="0"/>
              <a:t>«Разминка»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/>
          </a:p>
          <a:p>
            <a:r>
              <a:rPr lang="ru-RU" dirty="0" smtClean="0"/>
              <a:t>Как </a:t>
            </a:r>
            <a:r>
              <a:rPr lang="ru-RU" dirty="0"/>
              <a:t>называется наша страна? </a:t>
            </a:r>
          </a:p>
          <a:p>
            <a:endParaRPr lang="ru-RU" dirty="0" smtClean="0"/>
          </a:p>
          <a:p>
            <a:r>
              <a:rPr lang="ru-RU" dirty="0" smtClean="0"/>
              <a:t>Граждане </a:t>
            </a:r>
            <a:r>
              <a:rPr lang="ru-RU" dirty="0"/>
              <a:t>России </a:t>
            </a:r>
            <a:r>
              <a:rPr lang="ru-RU" dirty="0" smtClean="0"/>
              <a:t>называются? 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Столица </a:t>
            </a:r>
            <a:r>
              <a:rPr lang="ru-RU" dirty="0"/>
              <a:t>России – город? </a:t>
            </a:r>
          </a:p>
          <a:p>
            <a:endParaRPr lang="ru-RU" dirty="0" smtClean="0"/>
          </a:p>
          <a:p>
            <a:r>
              <a:rPr lang="ru-RU" dirty="0" smtClean="0"/>
              <a:t>Кто </a:t>
            </a:r>
            <a:r>
              <a:rPr lang="ru-RU" dirty="0"/>
              <a:t>президент в России? </a:t>
            </a:r>
          </a:p>
          <a:p>
            <a:endParaRPr lang="ru-RU" dirty="0" smtClean="0"/>
          </a:p>
          <a:p>
            <a:r>
              <a:rPr lang="ru-RU" dirty="0" smtClean="0"/>
              <a:t>Какой </a:t>
            </a:r>
            <a:r>
              <a:rPr lang="ru-RU" dirty="0"/>
              <a:t>документ имеет гражданин России</a:t>
            </a:r>
            <a:r>
              <a:rPr lang="ru-RU" dirty="0" smtClean="0"/>
              <a:t>…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Какие </a:t>
            </a:r>
            <a:r>
              <a:rPr lang="ru-RU" dirty="0"/>
              <a:t>государственные символы вы знаете?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3561" y="2112799"/>
            <a:ext cx="123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(Россия).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9941" y="2832662"/>
            <a:ext cx="1546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(Россияне).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48295" y="3582116"/>
            <a:ext cx="1130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(Москва).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48295" y="4285403"/>
            <a:ext cx="353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(Владимир Владимирович Путин)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276108" y="5015441"/>
            <a:ext cx="121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(</a:t>
            </a:r>
            <a:r>
              <a:rPr lang="ru-RU" dirty="0" smtClean="0"/>
              <a:t>Паспорт</a:t>
            </a:r>
            <a:r>
              <a:rPr lang="ru-RU" dirty="0"/>
              <a:t>).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367549" y="5745479"/>
            <a:ext cx="195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(Герб, флаг, гимн).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3812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Конкурс </a:t>
            </a:r>
            <a:r>
              <a:rPr lang="ru-RU" dirty="0"/>
              <a:t>« Отгадай праздник»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760" y="1027906"/>
            <a:ext cx="12004964" cy="184028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r>
              <a:rPr lang="ru-RU" sz="7200" dirty="0" smtClean="0"/>
              <a:t>У </a:t>
            </a:r>
            <a:r>
              <a:rPr lang="ru-RU" sz="7200" dirty="0"/>
              <a:t>детей есть день </a:t>
            </a:r>
            <a:r>
              <a:rPr lang="ru-RU" sz="7200" dirty="0" smtClean="0"/>
              <a:t>особый</a:t>
            </a:r>
            <a:endParaRPr lang="ru-RU" sz="7200" dirty="0"/>
          </a:p>
          <a:p>
            <a:pPr marL="0" indent="0">
              <a:buNone/>
            </a:pPr>
            <a:r>
              <a:rPr lang="ru-RU" sz="7200" dirty="0"/>
              <a:t>Празднует его </a:t>
            </a:r>
            <a:r>
              <a:rPr lang="ru-RU" sz="7200" dirty="0" smtClean="0"/>
              <a:t>страна</a:t>
            </a:r>
            <a:endParaRPr lang="ru-RU" sz="7200" dirty="0"/>
          </a:p>
          <a:p>
            <a:pPr marL="0" indent="0">
              <a:buNone/>
            </a:pPr>
            <a:r>
              <a:rPr lang="ru-RU" sz="7200" dirty="0"/>
              <a:t>В этот день улыбок </a:t>
            </a:r>
            <a:r>
              <a:rPr lang="ru-RU" sz="7200" dirty="0" smtClean="0"/>
              <a:t>детских</a:t>
            </a:r>
            <a:endParaRPr lang="ru-RU" sz="7200" dirty="0"/>
          </a:p>
          <a:p>
            <a:pPr marL="0" indent="0">
              <a:buNone/>
            </a:pPr>
            <a:r>
              <a:rPr lang="ru-RU" sz="7200" dirty="0"/>
              <a:t>Наша Родина полна… </a:t>
            </a:r>
            <a:endParaRPr lang="ru-RU" sz="7200" dirty="0" smtClean="0"/>
          </a:p>
          <a:p>
            <a:r>
              <a:rPr lang="ru-RU" sz="7200" dirty="0" smtClean="0"/>
              <a:t>На </a:t>
            </a:r>
            <a:r>
              <a:rPr lang="ru-RU" sz="7200" dirty="0"/>
              <a:t>небо </a:t>
            </a:r>
            <a:r>
              <a:rPr lang="ru-RU" sz="7200" dirty="0" smtClean="0"/>
              <a:t>ночью</a:t>
            </a:r>
            <a:endParaRPr lang="ru-RU" sz="7200" dirty="0"/>
          </a:p>
          <a:p>
            <a:pPr marL="0" indent="0">
              <a:buNone/>
            </a:pPr>
            <a:r>
              <a:rPr lang="ru-RU" sz="7200" dirty="0"/>
              <a:t>Все смотрели</a:t>
            </a:r>
            <a:r>
              <a:rPr lang="ru-RU" sz="7200" dirty="0" smtClean="0"/>
              <a:t>?</a:t>
            </a:r>
            <a:endParaRPr lang="ru-RU" sz="7200" dirty="0"/>
          </a:p>
          <a:p>
            <a:pPr marL="0" indent="0">
              <a:buNone/>
            </a:pPr>
            <a:r>
              <a:rPr lang="ru-RU" sz="7200" dirty="0"/>
              <a:t>Там отблеск праздника </a:t>
            </a:r>
            <a:r>
              <a:rPr lang="ru-RU" sz="7200" dirty="0" smtClean="0"/>
              <a:t>пылает</a:t>
            </a:r>
            <a:endParaRPr lang="ru-RU" sz="7200" dirty="0"/>
          </a:p>
          <a:p>
            <a:pPr marL="0" indent="0">
              <a:buNone/>
            </a:pPr>
            <a:r>
              <a:rPr lang="ru-RU" sz="7200" dirty="0"/>
              <a:t>Какой же день в </a:t>
            </a:r>
            <a:r>
              <a:rPr lang="ru-RU" sz="7200" dirty="0" smtClean="0"/>
              <a:t>апреле</a:t>
            </a:r>
            <a:endParaRPr lang="ru-RU" sz="7200" dirty="0"/>
          </a:p>
          <a:p>
            <a:pPr marL="0" indent="0">
              <a:buNone/>
            </a:pPr>
            <a:r>
              <a:rPr lang="ru-RU" sz="7200" dirty="0"/>
              <a:t>Наша страна отмечает?... </a:t>
            </a:r>
            <a:endParaRPr lang="ru-RU" sz="7200" dirty="0" smtClean="0"/>
          </a:p>
          <a:p>
            <a:r>
              <a:rPr lang="ru-RU" sz="7200" dirty="0" smtClean="0"/>
              <a:t>Мама </a:t>
            </a:r>
            <a:r>
              <a:rPr lang="ru-RU" sz="7200" dirty="0"/>
              <a:t>ходит на </a:t>
            </a:r>
            <a:r>
              <a:rPr lang="ru-RU" sz="7200" dirty="0" smtClean="0"/>
              <a:t>работу</a:t>
            </a:r>
          </a:p>
          <a:p>
            <a:pPr marL="0" indent="0">
              <a:buNone/>
            </a:pPr>
            <a:r>
              <a:rPr lang="ru-RU" sz="7200" dirty="0" smtClean="0"/>
              <a:t>И  </a:t>
            </a:r>
            <a:r>
              <a:rPr lang="ru-RU" sz="7200" dirty="0"/>
              <a:t>у папы много </a:t>
            </a:r>
            <a:r>
              <a:rPr lang="ru-RU" sz="7200" dirty="0" smtClean="0"/>
              <a:t>дел</a:t>
            </a:r>
            <a:endParaRPr lang="ru-RU" sz="7200" dirty="0"/>
          </a:p>
          <a:p>
            <a:pPr marL="0" indent="0">
              <a:buNone/>
            </a:pPr>
            <a:r>
              <a:rPr lang="ru-RU" sz="7200" dirty="0"/>
              <a:t>Значит надо что бы кто </a:t>
            </a:r>
            <a:r>
              <a:rPr lang="ru-RU" sz="7200" dirty="0" smtClean="0"/>
              <a:t>то</a:t>
            </a:r>
            <a:endParaRPr lang="ru-RU" sz="7200" dirty="0"/>
          </a:p>
          <a:p>
            <a:pPr marL="0" indent="0">
              <a:buNone/>
            </a:pPr>
            <a:r>
              <a:rPr lang="ru-RU" sz="7200" dirty="0"/>
              <a:t>И за нами приглядел</a:t>
            </a:r>
            <a:r>
              <a:rPr lang="ru-RU" sz="7200" dirty="0" smtClean="0"/>
              <a:t>!</a:t>
            </a:r>
            <a:endParaRPr lang="ru-RU" sz="7200" dirty="0"/>
          </a:p>
          <a:p>
            <a:pPr marL="0" indent="0">
              <a:buNone/>
            </a:pPr>
            <a:r>
              <a:rPr lang="ru-RU" sz="7200" dirty="0"/>
              <a:t>Кто накормит кашей с ложки</a:t>
            </a:r>
            <a:r>
              <a:rPr lang="ru-RU" sz="7200" dirty="0" smtClean="0"/>
              <a:t>?</a:t>
            </a:r>
            <a:endParaRPr lang="ru-RU" sz="7200" dirty="0"/>
          </a:p>
          <a:p>
            <a:pPr marL="0" indent="0">
              <a:buNone/>
            </a:pPr>
            <a:r>
              <a:rPr lang="ru-RU" sz="7200" dirty="0"/>
              <a:t>Кто наденет нам сапожки</a:t>
            </a:r>
            <a:r>
              <a:rPr lang="ru-RU" sz="7200" dirty="0" smtClean="0"/>
              <a:t>?</a:t>
            </a:r>
            <a:endParaRPr lang="ru-RU" sz="7200" dirty="0"/>
          </a:p>
          <a:p>
            <a:pPr marL="0" indent="0">
              <a:buNone/>
            </a:pPr>
            <a:r>
              <a:rPr lang="ru-RU" sz="7200" dirty="0"/>
              <a:t>Кто подружка и приятель</a:t>
            </a:r>
            <a:r>
              <a:rPr lang="ru-RU" sz="7200" dirty="0" smtClean="0"/>
              <a:t>?</a:t>
            </a:r>
            <a:endParaRPr lang="ru-RU" sz="7200" dirty="0"/>
          </a:p>
          <a:p>
            <a:pPr marL="0" indent="0">
              <a:buNone/>
            </a:pPr>
            <a:r>
              <a:rPr lang="ru-RU" sz="7200" dirty="0"/>
              <a:t>Ну, конечно….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7192" y="2510910"/>
            <a:ext cx="2722298" cy="2040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83134" y="1126442"/>
            <a:ext cx="2252133" cy="2252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46193" y="4344699"/>
            <a:ext cx="3050645" cy="2068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867891" y="2094775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День защиты детей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233650" y="3711731"/>
            <a:ext cx="221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День космонавтики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6371" y="6228267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Воспитатель.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5431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943" y="299257"/>
            <a:ext cx="10515600" cy="2294919"/>
          </a:xfrm>
        </p:spPr>
        <p:txBody>
          <a:bodyPr>
            <a:noAutofit/>
          </a:bodyPr>
          <a:lstStyle/>
          <a:p>
            <a:r>
              <a:rPr lang="ru-RU" sz="2000" dirty="0" smtClean="0"/>
              <a:t>Чтоб </a:t>
            </a:r>
            <a:r>
              <a:rPr lang="ru-RU" sz="2000" dirty="0"/>
              <a:t>на всей большой Земле</a:t>
            </a:r>
          </a:p>
          <a:p>
            <a:pPr marL="0" indent="0">
              <a:buNone/>
            </a:pPr>
            <a:r>
              <a:rPr lang="ru-RU" sz="2000" dirty="0"/>
              <a:t>Мир настал для человечества,</a:t>
            </a:r>
          </a:p>
          <a:p>
            <a:pPr marL="0" indent="0">
              <a:buNone/>
            </a:pPr>
            <a:r>
              <a:rPr lang="ru-RU" sz="2000" dirty="0"/>
              <a:t>Отмечаем в </a:t>
            </a:r>
            <a:r>
              <a:rPr lang="ru-RU" sz="2000" dirty="0" smtClean="0"/>
              <a:t>феврале</a:t>
            </a:r>
          </a:p>
          <a:p>
            <a:pPr marL="0" indent="0">
              <a:buNone/>
            </a:pPr>
            <a:r>
              <a:rPr lang="ru-RU" sz="2000" dirty="0" smtClean="0"/>
              <a:t>День…</a:t>
            </a:r>
            <a:endParaRPr lang="ru-RU" sz="2000" dirty="0"/>
          </a:p>
          <a:p>
            <a:r>
              <a:rPr lang="ru-RU" sz="2000" dirty="0" smtClean="0"/>
              <a:t>В </a:t>
            </a:r>
            <a:r>
              <a:rPr lang="ru-RU" sz="2000" dirty="0"/>
              <a:t>этот светлый день весны</a:t>
            </a:r>
          </a:p>
          <a:p>
            <a:pPr marL="0" indent="0">
              <a:buNone/>
            </a:pPr>
            <a:r>
              <a:rPr lang="ru-RU" sz="2000" dirty="0" smtClean="0"/>
              <a:t>Дарят </a:t>
            </a:r>
            <a:r>
              <a:rPr lang="ru-RU" sz="2000" dirty="0"/>
              <a:t>женщинам цветы</a:t>
            </a:r>
            <a:r>
              <a:rPr lang="ru-RU" sz="2000" dirty="0" smtClean="0"/>
              <a:t>.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А в садах и школах </a:t>
            </a:r>
            <a:r>
              <a:rPr lang="ru-RU" sz="2000" dirty="0" smtClean="0"/>
              <a:t>детки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Мамам мастерят поделки! </a:t>
            </a:r>
            <a:r>
              <a:rPr lang="ru-RU" sz="2000" dirty="0" smtClean="0"/>
              <a:t>.. </a:t>
            </a:r>
          </a:p>
          <a:p>
            <a:r>
              <a:rPr lang="ru-RU" sz="2000" dirty="0" smtClean="0"/>
              <a:t>Идет </a:t>
            </a:r>
            <a:r>
              <a:rPr lang="ru-RU" sz="2000" dirty="0"/>
              <a:t>парад, гремит салют</a:t>
            </a:r>
            <a:r>
              <a:rPr lang="ru-RU" sz="2000" dirty="0" smtClean="0"/>
              <a:t>,</a:t>
            </a: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Звучит </a:t>
            </a:r>
            <a:r>
              <a:rPr lang="ru-RU" sz="2000" dirty="0"/>
              <a:t>оркестр там и тут</a:t>
            </a:r>
            <a:r>
              <a:rPr lang="ru-RU" sz="2000" dirty="0" smtClean="0"/>
              <a:t>,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Не только прадеды и </a:t>
            </a:r>
            <a:r>
              <a:rPr lang="ru-RU" sz="2000" dirty="0" smtClean="0"/>
              <a:t>деды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Встречают славный … </a:t>
            </a:r>
            <a:endParaRPr lang="ru-RU" sz="2000" dirty="0" smtClean="0"/>
          </a:p>
          <a:p>
            <a:r>
              <a:rPr lang="ru-RU" sz="2000" dirty="0" smtClean="0"/>
              <a:t>Для </a:t>
            </a:r>
            <a:r>
              <a:rPr lang="ru-RU" sz="2000" dirty="0"/>
              <a:t>всех . Старый дед принес подарки</a:t>
            </a:r>
            <a:r>
              <a:rPr lang="ru-RU" sz="2000" dirty="0" smtClean="0"/>
              <a:t>,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Их под деревце кладет</a:t>
            </a:r>
            <a:r>
              <a:rPr lang="ru-RU" sz="2000" dirty="0" smtClean="0"/>
              <a:t>.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Наступил веселый, яркий</a:t>
            </a:r>
            <a:r>
              <a:rPr lang="ru-RU" sz="2000" dirty="0" smtClean="0"/>
              <a:t>,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Лучший праздник</a:t>
            </a:r>
            <a:r>
              <a:rPr lang="ru-RU" sz="2000" dirty="0" smtClean="0"/>
              <a:t>…</a:t>
            </a:r>
            <a:endParaRPr lang="ru-RU" sz="500" dirty="0"/>
          </a:p>
          <a:p>
            <a:endParaRPr lang="ru-RU" sz="500" dirty="0"/>
          </a:p>
        </p:txBody>
      </p:sp>
      <p:sp>
        <p:nvSpPr>
          <p:cNvPr id="4" name="TextBox 3"/>
          <p:cNvSpPr txBox="1"/>
          <p:nvPr/>
        </p:nvSpPr>
        <p:spPr>
          <a:xfrm>
            <a:off x="1305098" y="1471052"/>
            <a:ext cx="267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Защитника Отечества.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5999" y="483084"/>
            <a:ext cx="2475497" cy="1578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89321" y="1691540"/>
            <a:ext cx="2405149" cy="1805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06465" y="3238260"/>
            <a:ext cx="2665031" cy="1487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86800" y="4404285"/>
            <a:ext cx="3036950" cy="1898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643709" y="309530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Восьмое марта.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917768" y="4652675"/>
            <a:ext cx="157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День Победы.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03568" y="6302379"/>
            <a:ext cx="121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Новый 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26429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Конкурс «Народные промыслы».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3466" y="1027906"/>
            <a:ext cx="12573001" cy="1645920"/>
          </a:xfrm>
        </p:spPr>
        <p:txBody>
          <a:bodyPr>
            <a:noAutofit/>
          </a:bodyPr>
          <a:lstStyle/>
          <a:p>
            <a:r>
              <a:rPr lang="ru-RU" sz="1600" dirty="0" smtClean="0"/>
              <a:t>1</a:t>
            </a:r>
            <a:r>
              <a:rPr lang="ru-RU" sz="1600" dirty="0"/>
              <a:t>. Если взглянешь на дощечки,</a:t>
            </a:r>
          </a:p>
          <a:p>
            <a:pPr marL="0" indent="0">
              <a:buNone/>
            </a:pPr>
            <a:r>
              <a:rPr lang="ru-RU" sz="1600" dirty="0"/>
              <a:t>То увидишь чудеса!</a:t>
            </a:r>
          </a:p>
          <a:p>
            <a:pPr marL="0" indent="0">
              <a:buNone/>
            </a:pPr>
            <a:r>
              <a:rPr lang="ru-RU" sz="1600" dirty="0"/>
              <a:t>Что за славные узоры</a:t>
            </a:r>
          </a:p>
          <a:p>
            <a:pPr marL="0" indent="0">
              <a:buNone/>
            </a:pPr>
            <a:r>
              <a:rPr lang="ru-RU" sz="1600" dirty="0"/>
              <a:t>Тонко вывела рука!</a:t>
            </a:r>
          </a:p>
          <a:p>
            <a:pPr marL="0" indent="0">
              <a:buNone/>
            </a:pPr>
            <a:r>
              <a:rPr lang="ru-RU" sz="1600" dirty="0" smtClean="0"/>
              <a:t>Выросла золотая травка на ложке.</a:t>
            </a:r>
          </a:p>
          <a:p>
            <a:pPr marL="0" indent="0">
              <a:buNone/>
            </a:pPr>
            <a:r>
              <a:rPr lang="ru-RU" sz="1600" dirty="0" smtClean="0"/>
              <a:t>Распустился красный цветок на плошке</a:t>
            </a:r>
            <a:r>
              <a:rPr lang="ru-RU" sz="1600" i="1" dirty="0" smtClean="0"/>
              <a:t>…</a:t>
            </a:r>
          </a:p>
          <a:p>
            <a:pPr marL="0" indent="0">
              <a:buNone/>
            </a:pPr>
            <a:r>
              <a:rPr lang="ru-RU" sz="1600" dirty="0" smtClean="0"/>
              <a:t>2</a:t>
            </a:r>
            <a:r>
              <a:rPr lang="ru-RU" sz="1600" dirty="0"/>
              <a:t>. Посмотрите, конь бежит!</a:t>
            </a:r>
          </a:p>
          <a:p>
            <a:pPr marL="0" indent="0">
              <a:buNone/>
            </a:pPr>
            <a:r>
              <a:rPr lang="ru-RU" sz="1600" dirty="0"/>
              <a:t>Вся земля вокруг дрожит!</a:t>
            </a:r>
          </a:p>
          <a:p>
            <a:pPr marL="0" indent="0">
              <a:buNone/>
            </a:pPr>
            <a:r>
              <a:rPr lang="ru-RU" sz="1600" dirty="0"/>
              <a:t>Птицы яркие летают</a:t>
            </a:r>
          </a:p>
          <a:p>
            <a:pPr marL="0" indent="0">
              <a:buNone/>
            </a:pPr>
            <a:r>
              <a:rPr lang="ru-RU" sz="1600" dirty="0"/>
              <a:t>И кувшинки расцветают</a:t>
            </a:r>
            <a:r>
              <a:rPr lang="ru-RU" sz="1600" i="1" dirty="0" smtClean="0"/>
              <a:t>!... </a:t>
            </a:r>
          </a:p>
          <a:p>
            <a:pPr marL="0" indent="0">
              <a:buNone/>
            </a:pPr>
            <a:r>
              <a:rPr lang="ru-RU" sz="1600" dirty="0" smtClean="0"/>
              <a:t>3</a:t>
            </a:r>
            <a:r>
              <a:rPr lang="ru-RU" sz="1600" dirty="0"/>
              <a:t>. Из глины козлик в яблоках,</a:t>
            </a:r>
          </a:p>
          <a:p>
            <a:pPr marL="0" indent="0">
              <a:buNone/>
            </a:pPr>
            <a:r>
              <a:rPr lang="ru-RU" sz="1600" dirty="0"/>
              <a:t>Собою хорош, очень пригож.</a:t>
            </a:r>
          </a:p>
          <a:p>
            <a:pPr marL="0" indent="0">
              <a:buNone/>
            </a:pPr>
            <a:r>
              <a:rPr lang="ru-RU" sz="1600" dirty="0"/>
              <a:t>А вот олень на стройных ногах.</a:t>
            </a:r>
          </a:p>
          <a:p>
            <a:pPr marL="0" indent="0">
              <a:buNone/>
            </a:pPr>
            <a:r>
              <a:rPr lang="ru-RU" sz="1600" dirty="0"/>
              <a:t>Вся краса у оленя в рогах</a:t>
            </a:r>
            <a:r>
              <a:rPr lang="ru-RU" sz="1600" dirty="0" smtClean="0"/>
              <a:t>…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929468" y="4047912"/>
            <a:ext cx="237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(городецкая роспись.)</a:t>
            </a:r>
            <a:endParaRPr lang="ru-RU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220633" y="2673826"/>
            <a:ext cx="1159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(хохлома)</a:t>
            </a:r>
            <a:endParaRPr lang="ru-RU" dirty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97199" y="5484130"/>
            <a:ext cx="244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(дымковская игрушка)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25440" y="1158611"/>
            <a:ext cx="2507934" cy="2047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0566" y="2883170"/>
            <a:ext cx="3185720" cy="2132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05333" y="4609625"/>
            <a:ext cx="2925236" cy="1848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0587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733" y="513291"/>
            <a:ext cx="10515600" cy="4351338"/>
          </a:xfrm>
        </p:spPr>
        <p:txBody>
          <a:bodyPr>
            <a:normAutofit fontScale="25000" lnSpcReduction="20000"/>
          </a:bodyPr>
          <a:lstStyle/>
          <a:p>
            <a:r>
              <a:rPr lang="ru-RU" sz="7200" dirty="0"/>
              <a:t>4. Алый, шелковый платочек.</a:t>
            </a:r>
          </a:p>
          <a:p>
            <a:pPr marL="0" indent="0">
              <a:buNone/>
            </a:pPr>
            <a:r>
              <a:rPr lang="ru-RU" sz="7200" dirty="0"/>
              <a:t>Яркий сарафан в цветочек,</a:t>
            </a:r>
          </a:p>
          <a:p>
            <a:pPr marL="0" indent="0">
              <a:buNone/>
            </a:pPr>
            <a:r>
              <a:rPr lang="ru-RU" sz="7200" dirty="0"/>
              <a:t>Упирается в бока,</a:t>
            </a:r>
          </a:p>
          <a:p>
            <a:pPr marL="0" indent="0">
              <a:buNone/>
            </a:pPr>
            <a:r>
              <a:rPr lang="ru-RU" sz="7200" dirty="0"/>
              <a:t>А внутри секреты </a:t>
            </a:r>
            <a:r>
              <a:rPr lang="ru-RU" sz="7200" dirty="0" smtClean="0"/>
              <a:t>есть:</a:t>
            </a:r>
          </a:p>
          <a:p>
            <a:pPr marL="0" indent="0">
              <a:buNone/>
            </a:pPr>
            <a:r>
              <a:rPr lang="ru-RU" sz="7200" dirty="0" smtClean="0"/>
              <a:t>Может три, а может шесть.</a:t>
            </a:r>
          </a:p>
          <a:p>
            <a:pPr marL="0" indent="0">
              <a:buNone/>
            </a:pPr>
            <a:r>
              <a:rPr lang="ru-RU" sz="7200" dirty="0" smtClean="0"/>
              <a:t>Разрумянилась </a:t>
            </a:r>
            <a:r>
              <a:rPr lang="ru-RU" sz="7200" dirty="0"/>
              <a:t>немножко</a:t>
            </a:r>
          </a:p>
          <a:p>
            <a:pPr marL="0" indent="0">
              <a:buNone/>
            </a:pPr>
            <a:r>
              <a:rPr lang="ru-RU" sz="7200" dirty="0"/>
              <a:t>Наша </a:t>
            </a:r>
            <a:r>
              <a:rPr lang="ru-RU" sz="7200" dirty="0" smtClean="0"/>
              <a:t>русская…</a:t>
            </a:r>
          </a:p>
          <a:p>
            <a:r>
              <a:rPr lang="ru-RU" sz="7200" dirty="0" smtClean="0"/>
              <a:t>5</a:t>
            </a:r>
            <a:r>
              <a:rPr lang="ru-RU" sz="7200" dirty="0"/>
              <a:t>. Эта роспись — просто чудо.</a:t>
            </a:r>
          </a:p>
          <a:p>
            <a:pPr marL="0" indent="0">
              <a:buNone/>
            </a:pPr>
            <a:r>
              <a:rPr lang="ru-RU" sz="7200" dirty="0"/>
              <a:t>Голубая вся посуда.</a:t>
            </a:r>
          </a:p>
          <a:p>
            <a:pPr marL="0" indent="0">
              <a:buNone/>
            </a:pPr>
            <a:r>
              <a:rPr lang="ru-RU" sz="7200" dirty="0"/>
              <a:t>Роспись с синим завитком</a:t>
            </a:r>
          </a:p>
          <a:p>
            <a:pPr marL="0" indent="0">
              <a:buNone/>
            </a:pPr>
            <a:r>
              <a:rPr lang="ru-RU" sz="7200" dirty="0"/>
              <a:t>Манит русским </a:t>
            </a:r>
            <a:r>
              <a:rPr lang="ru-RU" sz="7200" dirty="0" smtClean="0"/>
              <a:t>васильком..</a:t>
            </a:r>
            <a:endParaRPr lang="ru-RU" sz="7200" dirty="0"/>
          </a:p>
          <a:p>
            <a:r>
              <a:rPr lang="ru-RU" sz="7200" dirty="0"/>
              <a:t>6. Добрый мастер сделал сказку,</a:t>
            </a:r>
          </a:p>
          <a:p>
            <a:pPr marL="0" indent="0">
              <a:buNone/>
            </a:pPr>
            <a:r>
              <a:rPr lang="ru-RU" sz="7200" dirty="0"/>
              <a:t>Оживают звери в сказке,</a:t>
            </a:r>
          </a:p>
          <a:p>
            <a:pPr marL="0" indent="0">
              <a:buNone/>
            </a:pPr>
            <a:r>
              <a:rPr lang="ru-RU" sz="7200" dirty="0"/>
              <a:t>Мишки, зайцы, колотушки —</a:t>
            </a:r>
          </a:p>
          <a:p>
            <a:pPr marL="0" indent="0">
              <a:buNone/>
            </a:pPr>
            <a:r>
              <a:rPr lang="ru-RU" sz="7200" dirty="0"/>
              <a:t>Деревянные </a:t>
            </a:r>
            <a:r>
              <a:rPr lang="ru-RU" sz="7200" dirty="0" smtClean="0"/>
              <a:t>игрушки…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34172" y="250560"/>
            <a:ext cx="2847975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1400" y="1695715"/>
            <a:ext cx="3048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2033" y="3521699"/>
            <a:ext cx="3683633" cy="2760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803398" y="2319627"/>
            <a:ext cx="134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(матрешка</a:t>
            </a:r>
            <a:r>
              <a:rPr lang="ru-RU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64932" y="3592128"/>
            <a:ext cx="1024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(Гжель</a:t>
            </a:r>
            <a:r>
              <a:rPr lang="ru-RU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9266" y="4879792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(Богородская </a:t>
            </a:r>
            <a:r>
              <a:rPr lang="ru-RU" dirty="0"/>
              <a:t>игрушка)</a:t>
            </a:r>
          </a:p>
        </p:txBody>
      </p:sp>
    </p:spTree>
    <p:extLst>
      <p:ext uri="{BB962C8B-B14F-4D97-AF65-F5344CB8AC3E}">
        <p14:creationId xmlns:p14="http://schemas.microsoft.com/office/powerpoint/2010/main" xmlns="" val="22973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822" y="240434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Конкурс </a:t>
            </a:r>
            <a:r>
              <a:rPr lang="ru-RU" dirty="0"/>
              <a:t>« Народы </a:t>
            </a:r>
            <a:r>
              <a:rPr lang="ru-RU" dirty="0" smtClean="0"/>
              <a:t>России в национальных костюмах»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49356"/>
          <a:stretch/>
        </p:blipFill>
        <p:spPr>
          <a:xfrm>
            <a:off x="7755815" y="1473419"/>
            <a:ext cx="3158837" cy="4415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r="50491"/>
          <a:stretch/>
        </p:blipFill>
        <p:spPr>
          <a:xfrm>
            <a:off x="4148440" y="1473419"/>
            <a:ext cx="3151519" cy="4506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07" y="1425275"/>
            <a:ext cx="3237257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103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799</Words>
  <Application>Microsoft Office PowerPoint</Application>
  <PresentationFormat>Произвольный</PresentationFormat>
  <Paragraphs>515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 Семинар – практикум  «Нравственно – патриотическое воспитание в ДОУ через различные виды деятельности» </vt:lpstr>
      <vt:lpstr>Слайд 2</vt:lpstr>
      <vt:lpstr>Слайд 3</vt:lpstr>
      <vt:lpstr>Конкурс «Разминка» </vt:lpstr>
      <vt:lpstr>Конкурс « Отгадай праздник» </vt:lpstr>
      <vt:lpstr>Слайд 6</vt:lpstr>
      <vt:lpstr>Конкурс «Народные промыслы». </vt:lpstr>
      <vt:lpstr>Слайд 8</vt:lpstr>
      <vt:lpstr>Конкурс « Народы России в национальных костюмах»</vt:lpstr>
      <vt:lpstr>Слайд 10</vt:lpstr>
      <vt:lpstr>Слайд 11</vt:lpstr>
      <vt:lpstr>Слайд 12</vt:lpstr>
      <vt:lpstr>Слайд 13</vt:lpstr>
      <vt:lpstr>«Фразеологизмы»</vt:lpstr>
      <vt:lpstr>Слайд 15</vt:lpstr>
      <vt:lpstr>«Пословицы»</vt:lpstr>
      <vt:lpstr>Слайд 17</vt:lpstr>
      <vt:lpstr>Слайд 18</vt:lpstr>
      <vt:lpstr>«Неофициальные символы России»</vt:lpstr>
      <vt:lpstr>Слайд 20</vt:lpstr>
      <vt:lpstr>Слайд 21</vt:lpstr>
      <vt:lpstr>Слайд 22</vt:lpstr>
      <vt:lpstr>Слайд 23</vt:lpstr>
      <vt:lpstr>Слайд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 – практикум  «Нравственно – патриотическое воспитание в ДОУ через различные виды деятельности»</dc:title>
  <dc:creator>Work</dc:creator>
  <cp:lastModifiedBy>User</cp:lastModifiedBy>
  <cp:revision>59</cp:revision>
  <dcterms:created xsi:type="dcterms:W3CDTF">2022-11-03T11:50:41Z</dcterms:created>
  <dcterms:modified xsi:type="dcterms:W3CDTF">2022-11-15T03:17:50Z</dcterms:modified>
</cp:coreProperties>
</file>