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1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644" y="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4FDAD5-EEBF-438B-B753-3DC649472D45}" type="datetimeFigureOut">
              <a:rPr lang="ru-RU" smtClean="0"/>
              <a:t>16.10.2024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61DD10-04FB-4EFD-93AB-A17C77144B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20928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61DD10-04FB-4EFD-93AB-A17C77144BBE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91578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61DD10-04FB-4EFD-93AB-A17C77144BBE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63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C8799-A245-4FE4-BD58-C5FEA23CD344}" type="datetimeFigureOut">
              <a:rPr lang="ru-RU" smtClean="0"/>
              <a:t>16.10.2024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FBEDD-602C-424C-832F-CDF8456B06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8037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C8799-A245-4FE4-BD58-C5FEA23CD344}" type="datetimeFigureOut">
              <a:rPr lang="ru-RU" smtClean="0"/>
              <a:t>16.10.2024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FBEDD-602C-424C-832F-CDF8456B06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444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C8799-A245-4FE4-BD58-C5FEA23CD344}" type="datetimeFigureOut">
              <a:rPr lang="ru-RU" smtClean="0"/>
              <a:t>16.10.2024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FBEDD-602C-424C-832F-CDF8456B06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196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C8799-A245-4FE4-BD58-C5FEA23CD344}" type="datetimeFigureOut">
              <a:rPr lang="ru-RU" smtClean="0"/>
              <a:t>16.10.2024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FBEDD-602C-424C-832F-CDF8456B06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526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C8799-A245-4FE4-BD58-C5FEA23CD344}" type="datetimeFigureOut">
              <a:rPr lang="ru-RU" smtClean="0"/>
              <a:t>16.10.2024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FBEDD-602C-424C-832F-CDF8456B06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3333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C8799-A245-4FE4-BD58-C5FEA23CD344}" type="datetimeFigureOut">
              <a:rPr lang="ru-RU" smtClean="0"/>
              <a:t>16.10.2024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FBEDD-602C-424C-832F-CDF8456B06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597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C8799-A245-4FE4-BD58-C5FEA23CD344}" type="datetimeFigureOut">
              <a:rPr lang="ru-RU" smtClean="0"/>
              <a:t>16.10.2024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FBEDD-602C-424C-832F-CDF8456B06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8176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C8799-A245-4FE4-BD58-C5FEA23CD344}" type="datetimeFigureOut">
              <a:rPr lang="ru-RU" smtClean="0"/>
              <a:t>16.10.2024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FBEDD-602C-424C-832F-CDF8456B06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4802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C8799-A245-4FE4-BD58-C5FEA23CD344}" type="datetimeFigureOut">
              <a:rPr lang="ru-RU" smtClean="0"/>
              <a:t>16.10.2024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FBEDD-602C-424C-832F-CDF8456B06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6801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C8799-A245-4FE4-BD58-C5FEA23CD344}" type="datetimeFigureOut">
              <a:rPr lang="ru-RU" smtClean="0"/>
              <a:t>16.10.2024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FBEDD-602C-424C-832F-CDF8456B06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1495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C8799-A245-4FE4-BD58-C5FEA23CD344}" type="datetimeFigureOut">
              <a:rPr lang="ru-RU" smtClean="0"/>
              <a:t>16.10.2024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FBEDD-602C-424C-832F-CDF8456B06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8990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3C8799-A245-4FE4-BD58-C5FEA23CD344}" type="datetimeFigureOut">
              <a:rPr lang="ru-RU" smtClean="0"/>
              <a:t>16.10.2024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FBEDD-602C-424C-832F-CDF8456B06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1834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4" r:id="rId3"/>
    <p:sldLayoutId id="2147483795" r:id="rId4"/>
    <p:sldLayoutId id="2147483796" r:id="rId5"/>
    <p:sldLayoutId id="2147483797" r:id="rId6"/>
    <p:sldLayoutId id="2147483798" r:id="rId7"/>
    <p:sldLayoutId id="2147483799" r:id="rId8"/>
    <p:sldLayoutId id="2147483800" r:id="rId9"/>
    <p:sldLayoutId id="2147483801" r:id="rId10"/>
    <p:sldLayoutId id="214748380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haiv.ru/textbook/article/3_1/" TargetMode="External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3787" y="1046787"/>
            <a:ext cx="4621691" cy="4621691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+mn-lt"/>
              </a:rPr>
              <a:t>Дорожные знаки</a:t>
            </a:r>
            <a:endParaRPr lang="ru-RU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6600" b="1" dirty="0" smtClean="0">
                <a:solidFill>
                  <a:srgbClr val="FF0000"/>
                </a:solidFill>
              </a:rPr>
              <a:t>«Знаки приоритета»</a:t>
            </a:r>
            <a:endParaRPr lang="ru-RU" sz="6600" b="1" dirty="0">
              <a:solidFill>
                <a:srgbClr val="FF000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465095" y="6102417"/>
            <a:ext cx="5775960" cy="686435"/>
          </a:xfrm>
        </p:spPr>
        <p:txBody>
          <a:bodyPr/>
          <a:lstStyle/>
          <a:p>
            <a:r>
              <a:rPr lang="ru-RU" dirty="0" smtClean="0"/>
              <a:t>"Центр технического творчества и профессионального обучения", г. </a:t>
            </a:r>
            <a:r>
              <a:rPr lang="ru-RU" smtClean="0"/>
              <a:t>Снежногорск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70159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86199" y="277351"/>
            <a:ext cx="7766936" cy="1646302"/>
          </a:xfrm>
        </p:spPr>
        <p:txBody>
          <a:bodyPr/>
          <a:lstStyle/>
          <a:p>
            <a:r>
              <a:rPr lang="ru-RU" sz="3600" dirty="0" smtClean="0"/>
              <a:t> 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33386" y="164873"/>
            <a:ext cx="7766936" cy="1529018"/>
          </a:xfrm>
        </p:spPr>
        <p:txBody>
          <a:bodyPr>
            <a:normAutofit/>
          </a:bodyPr>
          <a:lstStyle/>
          <a:p>
            <a:pPr algn="ctr"/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81264" y="164873"/>
            <a:ext cx="1077548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/>
              <a:t>Основное предназначение знаков приоритета – установить очередность проезда, понятную всем водителям.</a:t>
            </a:r>
            <a:endParaRPr lang="ru-RU" sz="3200" dirty="0" smtClean="0">
              <a:solidFill>
                <a:srgbClr val="FF000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0475" y="1242091"/>
            <a:ext cx="9432758" cy="530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52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710226" y="4849351"/>
            <a:ext cx="7766936" cy="1646302"/>
          </a:xfrm>
        </p:spPr>
        <p:txBody>
          <a:bodyPr/>
          <a:lstStyle/>
          <a:p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 </a:t>
            </a:r>
            <a:endParaRPr lang="ru-RU" sz="36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58" y="117610"/>
            <a:ext cx="2592168" cy="2592168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245393" y="2709778"/>
            <a:ext cx="38742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363636"/>
                </a:solidFill>
              </a:rPr>
              <a:t>«Главная дорога»</a:t>
            </a:r>
            <a:endParaRPr lang="ru-RU" sz="24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022333" y="117610"/>
            <a:ext cx="8922619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/>
              <a:t>Устанавливается на </a:t>
            </a:r>
            <a:r>
              <a:rPr lang="ru-RU" sz="2400" b="1" dirty="0">
                <a:solidFill>
                  <a:srgbClr val="FF0000"/>
                </a:solidFill>
              </a:rPr>
              <a:t>нерегулируемых перекрестках</a:t>
            </a:r>
            <a:r>
              <a:rPr lang="ru-RU" sz="2400" dirty="0"/>
              <a:t>. </a:t>
            </a:r>
            <a:r>
              <a:rPr lang="ru-RU" sz="2400" dirty="0" smtClean="0"/>
              <a:t>Обычно </a:t>
            </a:r>
            <a:r>
              <a:rPr lang="ru-RU" sz="2400" dirty="0"/>
              <a:t>более загруженному направлению отдают приоритет. Дорожный знак </a:t>
            </a:r>
            <a:r>
              <a:rPr lang="ru-RU" sz="2400" b="1" dirty="0">
                <a:solidFill>
                  <a:srgbClr val="FF0000"/>
                </a:solidFill>
              </a:rPr>
              <a:t>«Главная дорога»</a:t>
            </a:r>
            <a:r>
              <a:rPr lang="ru-RU" sz="2400" dirty="0"/>
              <a:t> говорит о том, что </a:t>
            </a:r>
            <a:r>
              <a:rPr lang="ru-RU" sz="2400" b="1" dirty="0">
                <a:solidFill>
                  <a:srgbClr val="FF0000"/>
                </a:solidFill>
              </a:rPr>
              <a:t>водитель пользуется преимуществом</a:t>
            </a:r>
            <a:r>
              <a:rPr lang="ru-RU" sz="2400" dirty="0"/>
              <a:t> при проезде перекрестка, то есть может проехать его первым. </a:t>
            </a:r>
            <a:r>
              <a:rPr lang="ru-RU" sz="2400" dirty="0" smtClean="0"/>
              <a:t>Не стоит забывать, </a:t>
            </a:r>
            <a:r>
              <a:rPr lang="ru-RU" sz="2400" dirty="0"/>
              <a:t>что на перекрестке есть как минимум два главных «въезда». А значит, более приоритетным может оказаться другое транспортное средство, которое так же, как и вы, находится на главной дороге, но у которого нет «помехи справа». Или, например, </a:t>
            </a:r>
            <a:r>
              <a:rPr lang="ru-RU" sz="2400" dirty="0" smtClean="0"/>
              <a:t>трамвай</a:t>
            </a:r>
          </a:p>
          <a:p>
            <a:pPr algn="just"/>
            <a:endParaRPr lang="ru-RU" sz="2400" dirty="0"/>
          </a:p>
          <a:p>
            <a:pPr algn="just"/>
            <a:endParaRPr lang="ru-RU" sz="2400" dirty="0" smtClean="0"/>
          </a:p>
          <a:p>
            <a:pPr algn="just"/>
            <a:r>
              <a:rPr lang="ru-RU" sz="2400" dirty="0" smtClean="0"/>
              <a:t>Иногда </a:t>
            </a:r>
            <a:r>
              <a:rPr lang="ru-RU" sz="2400" dirty="0"/>
              <a:t>главная дорога меняет свое направление на перекрестке. В этом случае </a:t>
            </a:r>
            <a:r>
              <a:rPr lang="ru-RU" sz="2400" dirty="0" smtClean="0"/>
              <a:t>знак </a:t>
            </a:r>
            <a:r>
              <a:rPr lang="ru-RU" sz="2400" b="1" dirty="0" smtClean="0">
                <a:solidFill>
                  <a:srgbClr val="FF0000"/>
                </a:solidFill>
              </a:rPr>
              <a:t>дополняется </a:t>
            </a:r>
            <a:r>
              <a:rPr lang="ru-RU" sz="2400" b="1" dirty="0">
                <a:solidFill>
                  <a:srgbClr val="FF0000"/>
                </a:solidFill>
              </a:rPr>
              <a:t>табличкой</a:t>
            </a:r>
            <a:r>
              <a:rPr lang="ru-RU" sz="2400" dirty="0"/>
              <a:t>, указывающей на дальнейшее направление главной </a:t>
            </a:r>
            <a:r>
              <a:rPr lang="ru-RU" sz="2400" dirty="0" smtClean="0"/>
              <a:t>дороги. При </a:t>
            </a:r>
            <a:r>
              <a:rPr lang="ru-RU" sz="2400" dirty="0"/>
              <a:t>этом правила разъезда остаются аналогичными: водители, выезжающие с главной дороги, имеют преимущество, а между собой разъезжаются по принципу «правой руки».</a:t>
            </a: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282" y="4229689"/>
            <a:ext cx="1354763" cy="1354763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0" y="5672502"/>
            <a:ext cx="303461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 smtClean="0">
                <a:solidFill>
                  <a:srgbClr val="363636"/>
                </a:solidFill>
              </a:rPr>
              <a:t>«Направление главной дороги»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293474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067" y="336884"/>
            <a:ext cx="7766936" cy="385011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> </a:t>
            </a:r>
            <a:endParaRPr lang="ru-RU" sz="36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814" y="221381"/>
            <a:ext cx="2367013" cy="2367013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369551" y="2588394"/>
            <a:ext cx="287585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 smtClean="0">
                <a:solidFill>
                  <a:srgbClr val="363636"/>
                </a:solidFill>
              </a:rPr>
              <a:t>«Конец главной дороги»</a:t>
            </a:r>
            <a:endParaRPr lang="ru-RU" sz="20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178622" y="172348"/>
            <a:ext cx="868994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/>
              <a:t>Название знака 2.2 </a:t>
            </a:r>
            <a:r>
              <a:rPr lang="ru-RU" sz="2400" b="1" dirty="0">
                <a:solidFill>
                  <a:srgbClr val="FF0000"/>
                </a:solidFill>
              </a:rPr>
              <a:t>«Конец главной дороги»</a:t>
            </a:r>
            <a:r>
              <a:rPr lang="ru-RU" sz="2400" dirty="0"/>
              <a:t> говорит само за себя. С этого момента </a:t>
            </a:r>
            <a:r>
              <a:rPr lang="ru-RU" sz="2400" b="1" dirty="0">
                <a:solidFill>
                  <a:srgbClr val="FF0000"/>
                </a:solidFill>
              </a:rPr>
              <a:t>водитель теряет приоритетное право </a:t>
            </a:r>
            <a:r>
              <a:rPr lang="ru-RU" sz="2400" b="1" dirty="0" smtClean="0">
                <a:solidFill>
                  <a:srgbClr val="FF0000"/>
                </a:solidFill>
              </a:rPr>
              <a:t>проезда. </a:t>
            </a:r>
            <a:r>
              <a:rPr lang="ru-RU" sz="2400" dirty="0" smtClean="0"/>
              <a:t>Устанавливается </a:t>
            </a:r>
            <a:r>
              <a:rPr lang="ru-RU" sz="2400" dirty="0"/>
              <a:t>непосредственно перед перекрестком. Если он не сопровождается другими знаками приоритета, значит перекресток впереди – равнозначный. И при проезде уступает тот, у кого есть помеха справа. В данном случае уступает учебный автомобиль</a:t>
            </a:r>
            <a:r>
              <a:rPr lang="ru-RU" sz="2400" dirty="0" smtClean="0"/>
              <a:t>. </a:t>
            </a:r>
            <a:r>
              <a:rPr lang="ru-RU" sz="2400" dirty="0"/>
              <a:t>Но чаще </a:t>
            </a:r>
            <a:r>
              <a:rPr lang="ru-RU" sz="2400" dirty="0" smtClean="0"/>
              <a:t>знак </a:t>
            </a:r>
            <a:r>
              <a:rPr lang="ru-RU" sz="2400" dirty="0"/>
              <a:t>применяется в паре со знаком «Уступите дорогу</a:t>
            </a:r>
            <a:r>
              <a:rPr lang="ru-RU" sz="2400" dirty="0" smtClean="0"/>
              <a:t>» </a:t>
            </a:r>
            <a:r>
              <a:rPr lang="ru-RU" sz="2400" dirty="0"/>
              <a:t>или «Движение без остановки запрещено</a:t>
            </a:r>
            <a:r>
              <a:rPr lang="ru-RU" sz="2400" dirty="0" smtClean="0"/>
              <a:t>».</a:t>
            </a:r>
            <a:endParaRPr lang="ru-RU" sz="2400" dirty="0">
              <a:solidFill>
                <a:srgbClr val="FF0000"/>
              </a:solidFill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416" y="3280891"/>
            <a:ext cx="2715808" cy="2319300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265580" y="5647904"/>
            <a:ext cx="29718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smtClean="0">
                <a:solidFill>
                  <a:srgbClr val="363636"/>
                </a:solidFill>
              </a:rPr>
              <a:t>«Пересечение главной</a:t>
            </a:r>
          </a:p>
          <a:p>
            <a:pPr algn="ctr"/>
            <a:r>
              <a:rPr lang="ru-RU" dirty="0" smtClean="0">
                <a:solidFill>
                  <a:srgbClr val="363636"/>
                </a:solidFill>
              </a:rPr>
              <a:t> дороги со второстепенной»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3109703" y="3737087"/>
            <a:ext cx="898925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Знак 2.3.1 хоть и похож на крест, но означает отнюдь не дорогу на кладбище. Он указывает </a:t>
            </a:r>
            <a:r>
              <a:rPr lang="ru-RU" sz="2800" dirty="0" smtClean="0"/>
              <a:t>на </a:t>
            </a:r>
            <a:r>
              <a:rPr lang="ru-RU" sz="2800" b="1" dirty="0" smtClean="0">
                <a:solidFill>
                  <a:srgbClr val="FF0000"/>
                </a:solidFill>
              </a:rPr>
              <a:t>пересечение главной </a:t>
            </a:r>
            <a:r>
              <a:rPr lang="ru-RU" sz="2800" b="1" dirty="0">
                <a:solidFill>
                  <a:srgbClr val="FF0000"/>
                </a:solidFill>
              </a:rPr>
              <a:t>дороги со второстепенной</a:t>
            </a:r>
            <a:r>
              <a:rPr lang="ru-RU" sz="2800" dirty="0">
                <a:solidFill>
                  <a:srgbClr val="FF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85459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420" y="0"/>
            <a:ext cx="5516667" cy="3103126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182881" y="3103126"/>
            <a:ext cx="1177169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/>
              <a:t>Серия знаков 2.3.2 – 2.3.7 обозначает </a:t>
            </a:r>
            <a:r>
              <a:rPr lang="ru-RU" sz="2000" b="1" dirty="0">
                <a:solidFill>
                  <a:srgbClr val="FF0000"/>
                </a:solidFill>
              </a:rPr>
              <a:t>примыкание второстепенной дороги</a:t>
            </a:r>
            <a:r>
              <a:rPr lang="ru-RU" sz="2000" dirty="0"/>
              <a:t>. </a:t>
            </a:r>
            <a:r>
              <a:rPr lang="ru-RU" sz="2000" dirty="0" smtClean="0"/>
              <a:t>Она обозначена </a:t>
            </a:r>
            <a:r>
              <a:rPr lang="ru-RU" sz="2000" dirty="0"/>
              <a:t>тонкой линией. А</a:t>
            </a:r>
            <a:r>
              <a:rPr lang="ru-RU" sz="2000" dirty="0">
                <a:solidFill>
                  <a:srgbClr val="FF0000"/>
                </a:solidFill>
              </a:rPr>
              <a:t> </a:t>
            </a:r>
            <a:r>
              <a:rPr lang="ru-RU" sz="2000" b="1" dirty="0">
                <a:solidFill>
                  <a:srgbClr val="FF0000"/>
                </a:solidFill>
              </a:rPr>
              <a:t>широкая полоса – это главная дорога, по которой как раз и едет водитель</a:t>
            </a:r>
            <a:r>
              <a:rPr lang="ru-RU" sz="2000" b="1" dirty="0" smtClean="0"/>
              <a:t>. </a:t>
            </a:r>
            <a:r>
              <a:rPr lang="ru-RU" sz="2000" dirty="0"/>
              <a:t>Водитель, двигающийся по главной, имеет преимущество перед водителями, выезжающими с пересекаемой или </a:t>
            </a:r>
            <a:r>
              <a:rPr lang="ru-RU" sz="2000" dirty="0" err="1"/>
              <a:t>примыкаемой</a:t>
            </a:r>
            <a:r>
              <a:rPr lang="ru-RU" sz="2000" dirty="0"/>
              <a:t> дороги.</a:t>
            </a:r>
            <a:r>
              <a:rPr lang="ru-RU" sz="2000" dirty="0" smtClean="0"/>
              <a:t> Знаки </a:t>
            </a:r>
            <a:r>
              <a:rPr lang="ru-RU" sz="2000" dirty="0"/>
              <a:t>имеют форму треугольника с красной каймой, чем очень похожи на изученные нами ранее </a:t>
            </a:r>
            <a:r>
              <a:rPr lang="ru-RU" sz="2000" dirty="0">
                <a:hlinkClick r:id="rId3"/>
              </a:rPr>
              <a:t>предупреждающие знаки</a:t>
            </a:r>
            <a:r>
              <a:rPr lang="ru-RU" sz="2000" dirty="0"/>
              <a:t>. Это сходство не случайно. Перекрестки представляют собой довольно опасные участки дороги, а значит, о них нужно предупредить. Причем сделать это заранее. За 150-300 метров за городом и за 50-100 метров в населенном пункте. В этом и заключается родственность данной серии знаков приоритета с предупреждающими</a:t>
            </a:r>
            <a:r>
              <a:rPr lang="ru-RU" sz="2000" dirty="0" smtClean="0"/>
              <a:t>. Знаки </a:t>
            </a:r>
            <a:r>
              <a:rPr lang="ru-RU" sz="2000" dirty="0"/>
              <a:t>пересечения или примыкания второстепенной дороги информируют водителя о конфигурации приближающегося перекрестка. </a:t>
            </a:r>
          </a:p>
        </p:txBody>
      </p:sp>
    </p:spTree>
    <p:extLst>
      <p:ext uri="{BB962C8B-B14F-4D97-AF65-F5344CB8AC3E}">
        <p14:creationId xmlns:p14="http://schemas.microsoft.com/office/powerpoint/2010/main" val="1582626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067" y="336884"/>
            <a:ext cx="7766936" cy="385011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> </a:t>
            </a:r>
            <a:endParaRPr lang="ru-RU" sz="36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696" y="210682"/>
            <a:ext cx="2619636" cy="2237169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271387" y="2358416"/>
            <a:ext cx="292259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363636"/>
                </a:solidFill>
                <a:latin typeface="Corki" panose="00000500000000000000" pitchFamily="2" charset="-52"/>
              </a:rPr>
              <a:t>«</a:t>
            </a:r>
            <a:r>
              <a:rPr lang="ru-RU" sz="2800" dirty="0" smtClean="0">
                <a:solidFill>
                  <a:srgbClr val="363636"/>
                </a:solidFill>
                <a:latin typeface="+mj-lt"/>
              </a:rPr>
              <a:t>Уступите дорогу»</a:t>
            </a:r>
            <a:endParaRPr lang="ru-RU" sz="2800" dirty="0">
              <a:latin typeface="+mj-lt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365633" y="197267"/>
            <a:ext cx="872369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/>
              <a:t>Данный знак говорит </a:t>
            </a:r>
            <a:r>
              <a:rPr lang="ru-RU" sz="2000" dirty="0"/>
              <a:t>водителю о том, что ему нужно </a:t>
            </a:r>
            <a:r>
              <a:rPr lang="ru-RU" sz="2000" b="1" dirty="0">
                <a:solidFill>
                  <a:srgbClr val="FF0000"/>
                </a:solidFill>
              </a:rPr>
              <a:t>уступить </a:t>
            </a:r>
            <a:r>
              <a:rPr lang="ru-RU" sz="2000" b="1" dirty="0" smtClean="0">
                <a:solidFill>
                  <a:srgbClr val="FF0000"/>
                </a:solidFill>
              </a:rPr>
              <a:t>дорогу</a:t>
            </a:r>
            <a:r>
              <a:rPr lang="ru-RU" sz="2000" dirty="0" smtClean="0">
                <a:solidFill>
                  <a:srgbClr val="FF0000"/>
                </a:solidFill>
              </a:rPr>
              <a:t> </a:t>
            </a:r>
            <a:r>
              <a:rPr lang="ru-RU" sz="2000" dirty="0" smtClean="0"/>
              <a:t>транспортным </a:t>
            </a:r>
            <a:r>
              <a:rPr lang="ru-RU" sz="2000" dirty="0"/>
              <a:t>средствам, движущимся по главной</a:t>
            </a:r>
            <a:r>
              <a:rPr lang="ru-RU" sz="2000" dirty="0" smtClean="0"/>
              <a:t>. </a:t>
            </a:r>
            <a:r>
              <a:rPr lang="ru-RU" sz="2000" b="1" dirty="0">
                <a:solidFill>
                  <a:srgbClr val="FF0000"/>
                </a:solidFill>
              </a:rPr>
              <a:t>Увидев </a:t>
            </a:r>
            <a:r>
              <a:rPr lang="ru-RU" sz="2000" b="1" dirty="0" smtClean="0">
                <a:solidFill>
                  <a:srgbClr val="FF0000"/>
                </a:solidFill>
              </a:rPr>
              <a:t>данный знак </a:t>
            </a:r>
            <a:r>
              <a:rPr lang="ru-RU" sz="2000" b="1" dirty="0">
                <a:solidFill>
                  <a:srgbClr val="FF0000"/>
                </a:solidFill>
              </a:rPr>
              <a:t>водитель не должен начинать, возобновлять или продолжать движение, а также совершать какие-либо маневры, если это приведет к изменению направления движения или скорости водителя, имеющего преимущество</a:t>
            </a:r>
            <a:r>
              <a:rPr lang="ru-RU" sz="2000" dirty="0" smtClean="0">
                <a:solidFill>
                  <a:srgbClr val="FF0000"/>
                </a:solidFill>
              </a:rPr>
              <a:t>.</a:t>
            </a:r>
            <a:r>
              <a:rPr lang="ru-RU" sz="2000" dirty="0" smtClean="0"/>
              <a:t> </a:t>
            </a:r>
            <a:r>
              <a:rPr lang="ru-RU" sz="2000" dirty="0"/>
              <a:t>Т</a:t>
            </a:r>
            <a:r>
              <a:rPr lang="ru-RU" sz="2000" dirty="0" smtClean="0"/>
              <a:t>ребование </a:t>
            </a:r>
            <a:r>
              <a:rPr lang="ru-RU" sz="2000" dirty="0"/>
              <a:t>уступить дорогу не предусматривает обязательную остановку. Например, если на главной дороге никого нет, останавливаться необязательно.</a:t>
            </a: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923" y="3315422"/>
            <a:ext cx="2590130" cy="2621212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102783" y="5903893"/>
            <a:ext cx="321466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dirty="0" smtClean="0"/>
              <a:t>«Движение без </a:t>
            </a:r>
          </a:p>
          <a:p>
            <a:pPr algn="ctr"/>
            <a:r>
              <a:rPr lang="ru-RU" sz="2400" dirty="0" smtClean="0"/>
              <a:t>остановки запрещено»</a:t>
            </a:r>
            <a:endParaRPr lang="ru-RU" sz="24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3365633" y="3315422"/>
            <a:ext cx="8656321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/>
              <a:t>Знак 2.5</a:t>
            </a:r>
            <a:r>
              <a:rPr lang="ru-RU" sz="2400" dirty="0">
                <a:solidFill>
                  <a:srgbClr val="FF0000"/>
                </a:solidFill>
              </a:rPr>
              <a:t> </a:t>
            </a:r>
            <a:r>
              <a:rPr lang="ru-RU" sz="2400" b="1" dirty="0">
                <a:solidFill>
                  <a:srgbClr val="FF0000"/>
                </a:solidFill>
              </a:rPr>
              <a:t>«Движение без остановки запрещено»</a:t>
            </a:r>
            <a:r>
              <a:rPr lang="ru-RU" sz="2400" dirty="0"/>
              <a:t> является «усиленной» версией предыдущего. Пропуская автомобиль, вам </a:t>
            </a:r>
            <a:r>
              <a:rPr lang="ru-RU" sz="2400" b="1" dirty="0">
                <a:solidFill>
                  <a:srgbClr val="FF0000"/>
                </a:solidFill>
              </a:rPr>
              <a:t>придется остановиться</a:t>
            </a:r>
            <a:r>
              <a:rPr lang="ru-RU" sz="2400" dirty="0"/>
              <a:t> перед </a:t>
            </a:r>
            <a:r>
              <a:rPr lang="ru-RU" sz="2400" dirty="0">
                <a:solidFill>
                  <a:srgbClr val="FF0000"/>
                </a:solidFill>
              </a:rPr>
              <a:t>стоп-линией</a:t>
            </a:r>
            <a:r>
              <a:rPr lang="ru-RU" sz="2400" dirty="0"/>
              <a:t> или </a:t>
            </a:r>
            <a:r>
              <a:rPr lang="ru-RU" sz="2400" dirty="0">
                <a:solidFill>
                  <a:srgbClr val="FF0000"/>
                </a:solidFill>
              </a:rPr>
              <a:t>табличкой с надписью «СТОП»</a:t>
            </a:r>
            <a:r>
              <a:rPr lang="ru-RU" sz="2400" dirty="0"/>
              <a:t>, а </a:t>
            </a:r>
            <a:r>
              <a:rPr lang="ru-RU" sz="2400" dirty="0" smtClean="0"/>
              <a:t>если они </a:t>
            </a:r>
            <a:r>
              <a:rPr lang="ru-RU" sz="2400" dirty="0"/>
              <a:t>отсутствуют, то </a:t>
            </a:r>
            <a:r>
              <a:rPr lang="ru-RU" sz="2400" dirty="0">
                <a:solidFill>
                  <a:srgbClr val="FF0000"/>
                </a:solidFill>
              </a:rPr>
              <a:t>перед краем пересекаемой проезжей части</a:t>
            </a:r>
            <a:r>
              <a:rPr lang="ru-RU" sz="2400" dirty="0" smtClean="0"/>
              <a:t>. Нередко знак устанавливают </a:t>
            </a:r>
            <a:r>
              <a:rPr lang="ru-RU" sz="2400" dirty="0"/>
              <a:t>перед нерегулируемыми </a:t>
            </a:r>
            <a:r>
              <a:rPr lang="ru-RU" sz="2400" dirty="0" smtClean="0">
                <a:solidFill>
                  <a:srgbClr val="FF0000"/>
                </a:solidFill>
              </a:rPr>
              <a:t>ж</a:t>
            </a:r>
            <a:r>
              <a:rPr lang="en-US" sz="2400" dirty="0" smtClean="0">
                <a:solidFill>
                  <a:srgbClr val="FF0000"/>
                </a:solidFill>
              </a:rPr>
              <a:t>/</a:t>
            </a:r>
            <a:r>
              <a:rPr lang="ru-RU" sz="2400" dirty="0" smtClean="0">
                <a:solidFill>
                  <a:srgbClr val="FF0000"/>
                </a:solidFill>
              </a:rPr>
              <a:t>д </a:t>
            </a:r>
            <a:r>
              <a:rPr lang="ru-RU" sz="2400" dirty="0">
                <a:solidFill>
                  <a:srgbClr val="FF0000"/>
                </a:solidFill>
              </a:rPr>
              <a:t>переездами </a:t>
            </a:r>
            <a:r>
              <a:rPr lang="ru-RU" sz="2400" dirty="0"/>
              <a:t>(без шлагбаума, светофора и дежурного). </a:t>
            </a:r>
            <a:r>
              <a:rPr lang="ru-RU" sz="2400" dirty="0" smtClean="0">
                <a:solidFill>
                  <a:srgbClr val="FF0000"/>
                </a:solidFill>
              </a:rPr>
              <a:t>При </a:t>
            </a:r>
            <a:r>
              <a:rPr lang="ru-RU" sz="2400" dirty="0">
                <a:solidFill>
                  <a:srgbClr val="FF0000"/>
                </a:solidFill>
              </a:rPr>
              <a:t>наличии стоп-линии останавливаться нужно перед ней</a:t>
            </a:r>
            <a:r>
              <a:rPr lang="ru-RU" sz="2400" dirty="0"/>
              <a:t>. Если разметки нет, то </a:t>
            </a:r>
            <a:r>
              <a:rPr lang="ru-RU" sz="2400" dirty="0">
                <a:solidFill>
                  <a:srgbClr val="FF0000"/>
                </a:solidFill>
              </a:rPr>
              <a:t>прямо перед </a:t>
            </a:r>
            <a:r>
              <a:rPr lang="ru-RU" sz="2400" dirty="0" smtClean="0">
                <a:solidFill>
                  <a:srgbClr val="FF0000"/>
                </a:solidFill>
              </a:rPr>
              <a:t>знаком</a:t>
            </a:r>
            <a:r>
              <a:rPr lang="ru-RU" sz="2400" dirty="0">
                <a:solidFill>
                  <a:srgbClr val="FF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55286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067" y="336884"/>
            <a:ext cx="7766936" cy="385011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> </a:t>
            </a:r>
            <a:endParaRPr lang="ru-RU" sz="3600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-138499"/>
            <a:ext cx="65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02238"/>
            <a:ext cx="3877667" cy="2181188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3952774" y="398532"/>
            <a:ext cx="816543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/>
              <a:t>Знаки 2.6 и 2.7 – это тоже </a:t>
            </a:r>
            <a:r>
              <a:rPr lang="ru-RU" sz="2800" b="1" dirty="0">
                <a:solidFill>
                  <a:srgbClr val="FF0000"/>
                </a:solidFill>
              </a:rPr>
              <a:t>знаки приоритета</a:t>
            </a:r>
            <a:r>
              <a:rPr lang="ru-RU" sz="2800" dirty="0"/>
              <a:t>. Они регулируют движение не на привычных    нам перекрестках, а </a:t>
            </a:r>
            <a:r>
              <a:rPr lang="ru-RU" sz="2800" b="1" dirty="0">
                <a:solidFill>
                  <a:srgbClr val="FF0000"/>
                </a:solidFill>
              </a:rPr>
              <a:t>на узких участках </a:t>
            </a:r>
            <a:r>
              <a:rPr lang="ru-RU" sz="2800" b="1" dirty="0" smtClean="0">
                <a:solidFill>
                  <a:srgbClr val="FF0000"/>
                </a:solidFill>
              </a:rPr>
              <a:t>дороги</a:t>
            </a:r>
            <a:r>
              <a:rPr lang="ru-RU" sz="2800" dirty="0" smtClean="0"/>
              <a:t>, где затруднен </a:t>
            </a:r>
            <a:r>
              <a:rPr lang="ru-RU" sz="2800" dirty="0"/>
              <a:t>встречный разъезд </a:t>
            </a:r>
            <a:r>
              <a:rPr lang="ru-RU" sz="2800" dirty="0" smtClean="0"/>
              <a:t>транспортных средств</a:t>
            </a:r>
            <a:r>
              <a:rPr lang="ru-RU" sz="2800" dirty="0"/>
              <a:t>. </a:t>
            </a:r>
            <a:r>
              <a:rPr lang="ru-RU" sz="2800" b="1" dirty="0">
                <a:solidFill>
                  <a:srgbClr val="FF0000"/>
                </a:solidFill>
              </a:rPr>
              <a:t>Первый знак дает преимущество встречному потоку, второй – вам</a:t>
            </a:r>
            <a:r>
              <a:rPr lang="ru-RU" sz="2800" b="1" dirty="0" smtClean="0">
                <a:solidFill>
                  <a:srgbClr val="FF0000"/>
                </a:solidFill>
              </a:rPr>
              <a:t>. </a:t>
            </a:r>
          </a:p>
          <a:p>
            <a:pPr algn="just"/>
            <a:endParaRPr lang="ru-RU" sz="2800" dirty="0">
              <a:solidFill>
                <a:srgbClr val="FF0000"/>
              </a:solidFill>
              <a:latin typeface="Corki" panose="00000500000000000000" pitchFamily="2" charset="-52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82881" y="3287944"/>
            <a:ext cx="11839073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/>
              <a:t>Увидев знак </a:t>
            </a:r>
            <a:r>
              <a:rPr lang="ru-RU" sz="2800" b="1" dirty="0">
                <a:solidFill>
                  <a:srgbClr val="FF0000"/>
                </a:solidFill>
              </a:rPr>
              <a:t>2.6</a:t>
            </a:r>
            <a:r>
              <a:rPr lang="ru-RU" sz="2800" dirty="0"/>
              <a:t> въезжать в узкое место (например, на мост, в тоннель, на единственную полосу для движения) можно, только </a:t>
            </a:r>
            <a:r>
              <a:rPr lang="ru-RU" sz="2800" b="1" dirty="0">
                <a:solidFill>
                  <a:srgbClr val="FF0000"/>
                </a:solidFill>
              </a:rPr>
              <a:t>уступив дорогу </a:t>
            </a:r>
            <a:r>
              <a:rPr lang="ru-RU" sz="2800" dirty="0"/>
              <a:t>встречным транспортным средствам. Если вы затрудните проезд встречному автомобилю - останавливайтесь и ждите. Если вы помех не создадите – можете продолжать движение</a:t>
            </a:r>
            <a:r>
              <a:rPr lang="ru-RU" sz="2800" dirty="0" smtClean="0"/>
              <a:t>. </a:t>
            </a:r>
          </a:p>
          <a:p>
            <a:pPr algn="just"/>
            <a:r>
              <a:rPr lang="ru-RU" sz="2800" dirty="0" smtClean="0"/>
              <a:t>Знак </a:t>
            </a:r>
            <a:r>
              <a:rPr lang="ru-RU" sz="2800" b="1" dirty="0" smtClean="0">
                <a:solidFill>
                  <a:srgbClr val="FF0000"/>
                </a:solidFill>
              </a:rPr>
              <a:t>2.7</a:t>
            </a:r>
            <a:r>
              <a:rPr lang="ru-RU" sz="2800" dirty="0" smtClean="0"/>
              <a:t> указывает </a:t>
            </a:r>
            <a:r>
              <a:rPr lang="ru-RU" sz="2800" dirty="0"/>
              <a:t>на </a:t>
            </a:r>
            <a:r>
              <a:rPr lang="ru-RU" sz="2800" b="1" dirty="0">
                <a:solidFill>
                  <a:srgbClr val="FF0000"/>
                </a:solidFill>
              </a:rPr>
              <a:t>ваше преимущество </a:t>
            </a:r>
            <a:r>
              <a:rPr lang="ru-RU" sz="2800" dirty="0"/>
              <a:t>перед встречным потоком при проезде узкого места.</a:t>
            </a:r>
          </a:p>
        </p:txBody>
      </p:sp>
    </p:spTree>
    <p:extLst>
      <p:ext uri="{BB962C8B-B14F-4D97-AF65-F5344CB8AC3E}">
        <p14:creationId xmlns:p14="http://schemas.microsoft.com/office/powerpoint/2010/main" val="310441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067" y="336884"/>
            <a:ext cx="7766936" cy="385011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> </a:t>
            </a:r>
            <a:endParaRPr lang="ru-RU" sz="3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6627" y="336884"/>
            <a:ext cx="1192570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rgbClr val="FF0000"/>
                </a:solidFill>
              </a:rPr>
              <a:t>Знаки приоритета </a:t>
            </a:r>
            <a:r>
              <a:rPr lang="ru-RU" sz="2000" dirty="0">
                <a:solidFill>
                  <a:srgbClr val="363636"/>
                </a:solidFill>
              </a:rPr>
              <a:t>нужны водителям, чтобы понимать очередность проезда на перекрестках и узких участках дороги. Однако важно запомнить: их </a:t>
            </a:r>
            <a:r>
              <a:rPr lang="ru-RU" sz="2000" b="1" dirty="0">
                <a:solidFill>
                  <a:srgbClr val="FF0000"/>
                </a:solidFill>
              </a:rPr>
              <a:t>действие отменяется сигналами регулировщика и светофора.</a:t>
            </a:r>
            <a:endParaRPr lang="ru-RU" sz="2000" dirty="0">
              <a:solidFill>
                <a:srgbClr val="FF0000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26" b="18641"/>
          <a:stretch/>
        </p:blipFill>
        <p:spPr>
          <a:xfrm>
            <a:off x="968942" y="1416579"/>
            <a:ext cx="10368153" cy="3158129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901565" y="4700296"/>
            <a:ext cx="1097600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363636"/>
                </a:solidFill>
              </a:rPr>
              <a:t>При движении прямо Вы: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>
                <a:solidFill>
                  <a:srgbClr val="363636"/>
                </a:solidFill>
              </a:rPr>
              <a:t>1. Должны остановиться перед стоп-линией.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>
                <a:solidFill>
                  <a:srgbClr val="363636"/>
                </a:solidFill>
              </a:rPr>
              <a:t>2. Можете продолжить движение через перекрёсток без остановки.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>
                <a:solidFill>
                  <a:srgbClr val="363636"/>
                </a:solidFill>
              </a:rPr>
              <a:t>3. Должны уступить дорогу транспортным средствам, движущимся с других направлений.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775249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656</TotalTime>
  <Words>228</Words>
  <Application>Microsoft Office PowerPoint</Application>
  <PresentationFormat>Широкоэкранный</PresentationFormat>
  <Paragraphs>34</Paragraphs>
  <Slides>8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Corki</vt:lpstr>
      <vt:lpstr>Тема Office</vt:lpstr>
      <vt:lpstr>Дорожные знаки</vt:lpstr>
      <vt:lpstr> </vt:lpstr>
      <vt:lpstr>  </vt:lpstr>
      <vt:lpstr> </vt:lpstr>
      <vt:lpstr>Презентация PowerPoint</vt:lpstr>
      <vt:lpstr> </vt:lpstr>
      <vt:lpstr> </vt:lpstr>
      <vt:lpstr>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Неисправности и условия, при которых запрещается эксплуатация транспортных средств  </dc:title>
  <dc:creator>ПК</dc:creator>
  <cp:lastModifiedBy>ПК</cp:lastModifiedBy>
  <cp:revision>141</cp:revision>
  <dcterms:created xsi:type="dcterms:W3CDTF">2023-04-10T08:06:40Z</dcterms:created>
  <dcterms:modified xsi:type="dcterms:W3CDTF">2024-10-16T09:31:44Z</dcterms:modified>
</cp:coreProperties>
</file>