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1" r:id="rId2"/>
    <p:sldId id="292" r:id="rId3"/>
    <p:sldId id="296" r:id="rId4"/>
    <p:sldId id="256" r:id="rId5"/>
    <p:sldId id="285" r:id="rId6"/>
    <p:sldId id="258" r:id="rId7"/>
    <p:sldId id="260" r:id="rId8"/>
    <p:sldId id="297" r:id="rId9"/>
    <p:sldId id="257" r:id="rId10"/>
    <p:sldId id="294" r:id="rId11"/>
    <p:sldId id="299" r:id="rId12"/>
    <p:sldId id="263" r:id="rId13"/>
    <p:sldId id="262" r:id="rId14"/>
    <p:sldId id="268" r:id="rId15"/>
    <p:sldId id="300" r:id="rId16"/>
    <p:sldId id="298" r:id="rId17"/>
    <p:sldId id="286" r:id="rId18"/>
    <p:sldId id="276" r:id="rId19"/>
    <p:sldId id="295" r:id="rId20"/>
    <p:sldId id="278" r:id="rId21"/>
    <p:sldId id="289" r:id="rId22"/>
    <p:sldId id="275" r:id="rId23"/>
    <p:sldId id="277" r:id="rId24"/>
    <p:sldId id="284" r:id="rId25"/>
    <p:sldId id="287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56E8FD3-6D64-476C-9066-BCAE2C5C4EFD}">
          <p14:sldIdLst>
            <p14:sldId id="291"/>
            <p14:sldId id="292"/>
            <p14:sldId id="296"/>
            <p14:sldId id="256"/>
            <p14:sldId id="285"/>
            <p14:sldId id="258"/>
            <p14:sldId id="260"/>
            <p14:sldId id="297"/>
            <p14:sldId id="257"/>
            <p14:sldId id="294"/>
            <p14:sldId id="299"/>
            <p14:sldId id="263"/>
            <p14:sldId id="262"/>
            <p14:sldId id="268"/>
            <p14:sldId id="300"/>
            <p14:sldId id="298"/>
            <p14:sldId id="286"/>
            <p14:sldId id="276"/>
            <p14:sldId id="295"/>
            <p14:sldId id="278"/>
            <p14:sldId id="289"/>
            <p14:sldId id="275"/>
            <p14:sldId id="277"/>
            <p14:sldId id="284"/>
            <p14:sldId id="287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55794BD8-C78B-4EA5-AABD-0AE5B3FB4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2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2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3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1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0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FCBCF-C1B5-4FD6-A44E-C29F60D1B9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72C5E-C7AF-40EA-986A-78B36693B3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0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11EC18-C09C-4461-353F-B50FDEFD3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3395E4-9E86-E04B-1499-A7049DD3A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756CB-7EA1-7236-072C-08ACE3AA5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6298F-AA05-47B4-BB5C-F7AC98879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32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D0922-FC39-4F88-A256-A6555BE76F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6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C95F3-AA57-4C47-BAC6-99CA5B27C1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51722-CE4D-4469-AB6D-FE00F382D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F98D9-7200-4925-A44B-19E71D3B2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B2BA-3312-4B39-B347-1BA2D4503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8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5FB80-DFFE-4F7B-A741-A1DC0308A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87A87-44BB-4814-9F02-0D095A7716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9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153D-49C6-4286-9116-15F3F3FAA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221417-BD37-4829-97FF-13E161D2F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>Поприветствуем гостей!</a:t>
            </a:r>
          </a:p>
        </p:txBody>
      </p:sp>
      <p:pic>
        <p:nvPicPr>
          <p:cNvPr id="4" name="Содержимое 3" descr="улыб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43855"/>
            <a:ext cx="4214842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600" y="142852"/>
            <a:ext cx="7939118" cy="5929354"/>
          </a:xfrm>
        </p:spPr>
        <p:txBody>
          <a:bodyPr>
            <a:normAutofit/>
          </a:bodyPr>
          <a:lstStyle/>
          <a:p>
            <a:pPr algn="l"/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>Проблема</a:t>
            </a:r>
            <a:b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300" dirty="0">
                <a:solidFill>
                  <a:srgbClr val="7030A0"/>
                </a:solidFill>
                <a:latin typeface="Monotype Corsiva" pitchFamily="66" charset="0"/>
              </a:rPr>
              <a:t>От чего зависит написание приставок </a:t>
            </a:r>
            <a:br>
              <a:rPr lang="ru-RU" sz="73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7300" dirty="0">
                <a:solidFill>
                  <a:srgbClr val="FF0000"/>
                </a:solidFill>
                <a:latin typeface="Monotype Corsiva" pitchFamily="66" charset="0"/>
              </a:rPr>
              <a:t>при-</a:t>
            </a:r>
            <a:r>
              <a:rPr lang="ru-RU" sz="7300" dirty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ru-RU" sz="7300" dirty="0">
                <a:solidFill>
                  <a:srgbClr val="FF0000"/>
                </a:solidFill>
                <a:latin typeface="Monotype Corsiva" pitchFamily="66" charset="0"/>
              </a:rPr>
              <a:t>пре-</a:t>
            </a:r>
            <a:r>
              <a:rPr lang="ru-RU" sz="73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br>
              <a:rPr lang="ru-RU" sz="7300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7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Содержимое 8" descr="карандаш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4114800"/>
            <a:ext cx="1009650" cy="136207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5431140.jpg">
            <a:extLst>
              <a:ext uri="{FF2B5EF4-FFF2-40B4-BE49-F238E27FC236}">
                <a16:creationId xmlns:a16="http://schemas.microsoft.com/office/drawing/2014/main" id="{F502341E-5D3B-0D93-07F9-4D8148F6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0"/>
            <a:ext cx="9459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4" descr="hello_html_20402f6a.png">
            <a:extLst>
              <a:ext uri="{FF2B5EF4-FFF2-40B4-BE49-F238E27FC236}">
                <a16:creationId xmlns:a16="http://schemas.microsoft.com/office/drawing/2014/main" id="{C822C0B7-0DE6-7ABC-35DC-6BCECD47E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7052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6">
            <a:extLst>
              <a:ext uri="{FF2B5EF4-FFF2-40B4-BE49-F238E27FC236}">
                <a16:creationId xmlns:a16="http://schemas.microsoft.com/office/drawing/2014/main" id="{ACC15B20-F148-252C-3583-696E505B1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207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  <a:latin typeface="Arial Black" panose="020B0A04020102020204" pitchFamily="34" charset="0"/>
              </a:rPr>
              <a:t>ПРЕ-</a:t>
            </a: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16389" name="Прямоугольник 7">
            <a:extLst>
              <a:ext uri="{FF2B5EF4-FFF2-40B4-BE49-F238E27FC236}">
                <a16:creationId xmlns:a16="http://schemas.microsoft.com/office/drawing/2014/main" id="{C5BD5F81-8BCD-7F34-A5C6-7D2DFCDF1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9215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  <a:latin typeface="Arial Black" panose="020B0A04020102020204" pitchFamily="34" charset="0"/>
              </a:rPr>
              <a:t>ПРИ-</a:t>
            </a:r>
            <a:endParaRPr lang="ru-RU" altLang="ru-RU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743200" y="3048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АЛГОРИТМ</a:t>
            </a:r>
          </a:p>
          <a:p>
            <a:pPr algn="just"/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914400"/>
            <a:ext cx="5715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«ПРЕ- или ПРИ-?»</a:t>
            </a:r>
          </a:p>
          <a:p>
            <a:pPr algn="ctr">
              <a:lnSpc>
                <a:spcPts val="27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над значением приставки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400" y="1828800"/>
            <a:ext cx="8229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ли заменить приставку словом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приставкой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1000" y="3657600"/>
            <a:ext cx="495300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Определи, есть ли в ней значения: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«ЧУТЬ-ЧУТЬ» (неполное действие)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«ДРУГ К ДРУГУ» (присоединение)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«ОКОЛО» (близость)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«БЛИЗКО» (приближение)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7200" y="6324600"/>
            <a:ext cx="48768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Загляни в орфографический словарь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47800" y="2819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43000" y="403860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ПРЕ-</a:t>
            </a:r>
          </a:p>
        </p:txBody>
      </p:sp>
      <p:sp>
        <p:nvSpPr>
          <p:cNvPr id="17" name="Овал 16"/>
          <p:cNvSpPr/>
          <p:nvPr/>
        </p:nvSpPr>
        <p:spPr>
          <a:xfrm>
            <a:off x="5486400" y="27432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419600" y="1524000"/>
            <a:ext cx="3810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486400" y="54102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6019800" y="2514600"/>
            <a:ext cx="304800" cy="228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676400" y="25146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676400" y="3581400"/>
            <a:ext cx="3048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19800" y="3352800"/>
            <a:ext cx="304800" cy="228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096000" y="5105400"/>
            <a:ext cx="2286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096000" y="6019800"/>
            <a:ext cx="2286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5400000">
            <a:off x="3695700" y="4381500"/>
            <a:ext cx="304800" cy="228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71800" y="4038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3200400" y="4876800"/>
            <a:ext cx="228600" cy="228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43200" y="52578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0" y="0"/>
            <a:ext cx="912971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56400" y="4648200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 dirty="0"/>
              <a:t>Смысловые приставки.</a:t>
            </a:r>
            <a:endParaRPr lang="ru-RU" sz="3600" dirty="0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143000" y="1447800"/>
            <a:ext cx="3200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–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приближение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близко)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–присоединение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друг к другу)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близость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около, рядом)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неполное действие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чуть-чуть, слегка )  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 flipH="1">
            <a:off x="5410200" y="1600200"/>
            <a:ext cx="2971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 –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степень качества действия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очень, весьма)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пере, через, по-иному </a:t>
            </a:r>
          </a:p>
        </p:txBody>
      </p:sp>
      <p:pic>
        <p:nvPicPr>
          <p:cNvPr id="9" name="Picture 8" descr="Картинки по запросу рисунок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0"/>
            <a:ext cx="1597025" cy="157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066800" y="990600"/>
            <a:ext cx="7162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/>
              <a:t> </a:t>
            </a:r>
            <a:r>
              <a:rPr lang="ru-RU" sz="2000" dirty="0"/>
              <a:t>Записать словосочетания, выделить приставку,</a:t>
            </a:r>
          </a:p>
          <a:p>
            <a:pPr algn="ctr">
              <a:defRPr/>
            </a:pPr>
            <a:r>
              <a:rPr lang="ru-RU" sz="2000" dirty="0"/>
              <a:t> объяснить ее написание.</a:t>
            </a:r>
          </a:p>
        </p:txBody>
      </p:sp>
      <p:sp>
        <p:nvSpPr>
          <p:cNvPr id="18436" name="Line 15"/>
          <p:cNvSpPr>
            <a:spLocks noChangeShapeType="1"/>
          </p:cNvSpPr>
          <p:nvPr/>
        </p:nvSpPr>
        <p:spPr bwMode="auto">
          <a:xfrm>
            <a:off x="4800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116013" y="333375"/>
            <a:ext cx="65516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Комментированное письмо.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br>
              <a:rPr lang="ru-RU" sz="3200" dirty="0"/>
            </a:br>
            <a:endParaRPr lang="ru-RU" sz="20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524000" y="2333869"/>
            <a:ext cx="6781800" cy="388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/>
              <a:t> </a:t>
            </a:r>
            <a:r>
              <a:rPr lang="ru-RU" sz="2800" b="1" i="1" dirty="0"/>
              <a:t>Пр..</a:t>
            </a:r>
            <a:r>
              <a:rPr lang="ru-RU" sz="2800" i="1" dirty="0"/>
              <a:t>интересный рассказ,</a:t>
            </a:r>
          </a:p>
          <a:p>
            <a:pPr algn="ctr">
              <a:defRPr/>
            </a:pPr>
            <a:r>
              <a:rPr lang="ru-RU" sz="2800" i="1" dirty="0"/>
              <a:t> </a:t>
            </a:r>
            <a:r>
              <a:rPr lang="ru-RU" sz="2800" b="1" i="1" dirty="0"/>
              <a:t>пр..</a:t>
            </a:r>
            <a:r>
              <a:rPr lang="ru-RU" sz="2800" i="1" dirty="0"/>
              <a:t>остановить движение,</a:t>
            </a:r>
          </a:p>
          <a:p>
            <a:pPr algn="ctr">
              <a:defRPr/>
            </a:pPr>
            <a:r>
              <a:rPr lang="ru-RU" sz="2800" i="1" dirty="0"/>
              <a:t> </a:t>
            </a:r>
            <a:r>
              <a:rPr lang="ru-RU" sz="2800" b="1" i="1" dirty="0"/>
              <a:t>пр..</a:t>
            </a:r>
            <a:r>
              <a:rPr lang="ru-RU" sz="2800" i="1" dirty="0" err="1"/>
              <a:t>рывать</a:t>
            </a:r>
            <a:r>
              <a:rPr lang="ru-RU" sz="2800" i="1" dirty="0"/>
              <a:t> изложение, </a:t>
            </a:r>
          </a:p>
          <a:p>
            <a:pPr algn="ctr">
              <a:defRPr/>
            </a:pPr>
            <a:r>
              <a:rPr lang="ru-RU" sz="2800" b="1" i="1" dirty="0"/>
              <a:t>пр..</a:t>
            </a:r>
            <a:r>
              <a:rPr lang="ru-RU" sz="2800" i="1" dirty="0"/>
              <a:t>дорожный цветок, </a:t>
            </a:r>
          </a:p>
          <a:p>
            <a:pPr algn="ctr">
              <a:defRPr/>
            </a:pPr>
            <a:r>
              <a:rPr lang="ru-RU" sz="2800" b="1" i="1" dirty="0"/>
              <a:t>пр..</a:t>
            </a:r>
            <a:r>
              <a:rPr lang="ru-RU" sz="2800" i="1" dirty="0"/>
              <a:t>школьный участок,</a:t>
            </a:r>
          </a:p>
          <a:p>
            <a:pPr algn="ctr">
              <a:defRPr/>
            </a:pPr>
            <a:r>
              <a:rPr lang="ru-RU" sz="2800" i="1" dirty="0"/>
              <a:t> </a:t>
            </a:r>
            <a:r>
              <a:rPr lang="ru-RU" sz="2800" b="1" i="1" dirty="0"/>
              <a:t>пр..</a:t>
            </a:r>
            <a:r>
              <a:rPr lang="ru-RU" sz="2800" i="1" dirty="0"/>
              <a:t>поднять стол,</a:t>
            </a:r>
          </a:p>
          <a:p>
            <a:pPr algn="ctr">
              <a:defRPr/>
            </a:pPr>
            <a:r>
              <a:rPr lang="ru-RU" sz="2800" i="1" dirty="0"/>
              <a:t> </a:t>
            </a:r>
            <a:r>
              <a:rPr lang="ru-RU" sz="2800" b="1" i="1" dirty="0"/>
              <a:t>пр..</a:t>
            </a:r>
            <a:r>
              <a:rPr lang="ru-RU" sz="2800" i="1" dirty="0" err="1"/>
              <a:t>землиться</a:t>
            </a:r>
            <a:r>
              <a:rPr lang="ru-RU" sz="2800" i="1" dirty="0"/>
              <a:t> неудачно, </a:t>
            </a:r>
          </a:p>
        </p:txBody>
      </p:sp>
      <p:pic>
        <p:nvPicPr>
          <p:cNvPr id="18439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56400" y="5373688"/>
            <a:ext cx="2387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18437" grpId="0"/>
      <p:bldP spid="205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img11.jpg">
            <a:extLst>
              <a:ext uri="{FF2B5EF4-FFF2-40B4-BE49-F238E27FC236}">
                <a16:creationId xmlns:a16="http://schemas.microsoft.com/office/drawing/2014/main" id="{EB14D301-7899-134E-D389-0046C30C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D2BC8-B543-20C6-6E46-38B6B1CF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38400"/>
            <a:ext cx="69342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Раз- мы встали, распрямились.</a:t>
            </a:r>
            <a:br>
              <a:rPr lang="ru-RU" dirty="0"/>
            </a:br>
            <a:r>
              <a:rPr lang="ru-RU" dirty="0"/>
              <a:t> Два – согнулись, наклонились.</a:t>
            </a:r>
            <a:br>
              <a:rPr lang="ru-RU" dirty="0"/>
            </a:br>
            <a:r>
              <a:rPr lang="ru-RU" dirty="0"/>
              <a:t>Три- руками три хлопка.</a:t>
            </a:r>
            <a:br>
              <a:rPr lang="ru-RU" dirty="0"/>
            </a:br>
            <a:r>
              <a:rPr lang="ru-RU" dirty="0"/>
              <a:t>А четыре- под бока.</a:t>
            </a:r>
            <a:br>
              <a:rPr lang="ru-RU" dirty="0"/>
            </a:br>
            <a:r>
              <a:rPr lang="ru-RU" dirty="0"/>
              <a:t>Пять- руками помахать.</a:t>
            </a:r>
            <a:br>
              <a:rPr lang="ru-RU" dirty="0"/>
            </a:br>
            <a:r>
              <a:rPr lang="ru-RU" dirty="0"/>
              <a:t> Шесть- на место сесть опять</a:t>
            </a:r>
          </a:p>
        </p:txBody>
      </p:sp>
    </p:spTree>
    <p:extLst>
      <p:ext uri="{BB962C8B-B14F-4D97-AF65-F5344CB8AC3E}">
        <p14:creationId xmlns:p14="http://schemas.microsoft.com/office/powerpoint/2010/main" val="81951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56400" y="4637088"/>
            <a:ext cx="2387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028700" y="228600"/>
            <a:ext cx="7086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3200" b="1" dirty="0">
              <a:solidFill>
                <a:srgbClr val="FF0000"/>
              </a:solidFill>
              <a:cs typeface="Calibri" pitchFamily="34" charset="0"/>
            </a:endParaRPr>
          </a:p>
          <a:p>
            <a:pPr algn="ctr" eaLnBrk="0" hangingPunct="0"/>
            <a:endParaRPr lang="ru-RU" sz="3200" b="1" dirty="0">
              <a:solidFill>
                <a:srgbClr val="FF0000"/>
              </a:solidFill>
              <a:cs typeface="Calibri" pitchFamily="34" charset="0"/>
            </a:endParaRPr>
          </a:p>
          <a:p>
            <a:pPr algn="ctr" eaLnBrk="0" hangingPunct="0"/>
            <a:r>
              <a:rPr lang="ru-RU" sz="4000" dirty="0"/>
              <a:t>Лингвистическое лото</a:t>
            </a:r>
          </a:p>
          <a:p>
            <a:pPr algn="ctr" eaLnBrk="0" hangingPunct="0"/>
            <a:endParaRPr lang="ru-RU" sz="4000" dirty="0"/>
          </a:p>
          <a:p>
            <a:pPr algn="ctr" eaLnBrk="0" hangingPunct="0"/>
            <a:endParaRPr lang="ru-RU" sz="4000" dirty="0"/>
          </a:p>
          <a:p>
            <a:pPr marL="742950" indent="-742950" eaLnBrk="0" hangingPunct="0">
              <a:buAutoNum type="arabicPlain"/>
            </a:pPr>
            <a:r>
              <a:rPr lang="ru-RU" sz="4000" dirty="0"/>
              <a:t>2    3   4   5   6  7   8     9      10</a:t>
            </a:r>
          </a:p>
          <a:p>
            <a:pPr eaLnBrk="0" hangingPunct="0"/>
            <a:r>
              <a:rPr lang="ru-RU" sz="4000" dirty="0"/>
              <a:t>и   е    и   </a:t>
            </a:r>
            <a:r>
              <a:rPr lang="ru-RU" sz="4000" dirty="0" err="1"/>
              <a:t>и</a:t>
            </a:r>
            <a:r>
              <a:rPr lang="ru-RU" sz="4000" dirty="0"/>
              <a:t>   </a:t>
            </a:r>
            <a:r>
              <a:rPr lang="ru-RU" sz="4000" dirty="0" err="1"/>
              <a:t>и</a:t>
            </a:r>
            <a:r>
              <a:rPr lang="ru-RU" sz="4000" dirty="0"/>
              <a:t>  </a:t>
            </a:r>
            <a:r>
              <a:rPr lang="ru-RU" sz="4000" dirty="0" err="1"/>
              <a:t>и</a:t>
            </a:r>
            <a:r>
              <a:rPr lang="ru-RU" sz="4000" dirty="0"/>
              <a:t>   е   и     е        и</a:t>
            </a:r>
          </a:p>
        </p:txBody>
      </p:sp>
      <p:pic>
        <p:nvPicPr>
          <p:cNvPr id="5" name="Picture 8" descr="Картинки по запросу рисунок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948" y="0"/>
            <a:ext cx="139005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229225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116013" y="333375"/>
            <a:ext cx="6551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Отгадай загадки 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36576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2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ru-RU" sz="4000" dirty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334000" y="990600"/>
            <a:ext cx="327660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 b="1" dirty="0"/>
              <a:t>1.</a:t>
            </a:r>
            <a:r>
              <a:rPr lang="ru-RU" sz="2400" dirty="0"/>
              <a:t>Пр…летели галки в поле</a:t>
            </a:r>
            <a:br>
              <a:rPr lang="ru-RU" sz="2400" dirty="0"/>
            </a:br>
            <a:r>
              <a:rPr lang="ru-RU" sz="2400" dirty="0"/>
              <a:t>И уселись на снегу ...</a:t>
            </a:r>
            <a:br>
              <a:rPr lang="ru-RU" sz="2400" dirty="0"/>
            </a:br>
            <a:r>
              <a:rPr lang="ru-RU" sz="2400" dirty="0"/>
              <a:t>Стану я учиться в школе -</a:t>
            </a:r>
            <a:br>
              <a:rPr lang="ru-RU" sz="2400" dirty="0"/>
            </a:br>
            <a:r>
              <a:rPr lang="ru-RU" sz="2400" dirty="0"/>
              <a:t>Разобраться в них смогу!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 b="1" dirty="0"/>
              <a:t>2. </a:t>
            </a:r>
            <a:r>
              <a:rPr lang="ru-RU" sz="2400" dirty="0"/>
              <a:t>Выгоняли рога</a:t>
            </a:r>
            <a:br>
              <a:rPr lang="ru-RU" sz="2400" dirty="0"/>
            </a:br>
            <a:r>
              <a:rPr lang="ru-RU" sz="2400" dirty="0"/>
              <a:t>Погулять на луга.</a:t>
            </a:r>
            <a:br>
              <a:rPr lang="ru-RU" sz="2400" dirty="0"/>
            </a:br>
            <a:r>
              <a:rPr lang="ru-RU" sz="2400" dirty="0"/>
              <a:t>И рога вечерком</a:t>
            </a:r>
            <a:br>
              <a:rPr lang="ru-RU" sz="2400" dirty="0"/>
            </a:br>
            <a:r>
              <a:rPr lang="ru-RU" sz="2400" dirty="0"/>
              <a:t>Пр…брели с молочком.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" grpId="0"/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A74A0-2496-22C7-F3E1-EA05C350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3250"/>
            <a:ext cx="8578850" cy="8353425"/>
          </a:xfrm>
        </p:spPr>
        <p:txBody>
          <a:bodyPr/>
          <a:lstStyle/>
          <a:p>
            <a:pPr>
              <a:defRPr/>
            </a:pPr>
            <a:b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«Фразеологизмы»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Переливать из пустого в порожнее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з</a:t>
            </a:r>
            <a:r>
              <a:rPr lang="ru-RU" sz="2000" dirty="0"/>
              <a:t>аниматься чем-либо бесполезным; бесцельно тратить время</a:t>
            </a:r>
            <a:br>
              <a:rPr lang="ru-RU" sz="2000" dirty="0"/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Премудрый пескарь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/>
              <a:t>трусливый обыватель, приспособленец.</a:t>
            </a:r>
            <a:br>
              <a:rPr lang="ru-RU" sz="2000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Прибрать к рукам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/>
              <a:t> незаконно присваивать себе что-либо, распоряжаться чем-то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Приподнять завесу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/>
              <a:t>сделать известным, раскрыть что –либо скрытое 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Пристать как банный лист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/>
              <a:t>настойчиво и нудно приставать к кому-то.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3" descr="4503878.ti7vucq1ky.jpg">
            <a:extLst>
              <a:ext uri="{FF2B5EF4-FFF2-40B4-BE49-F238E27FC236}">
                <a16:creationId xmlns:a16="http://schemas.microsoft.com/office/drawing/2014/main" id="{C33ADB2B-DBDB-3499-6BAB-2479D920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565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 descr="Peskar.png">
            <a:extLst>
              <a:ext uri="{FF2B5EF4-FFF2-40B4-BE49-F238E27FC236}">
                <a16:creationId xmlns:a16="http://schemas.microsoft.com/office/drawing/2014/main" id="{6FBE7253-6A4B-7EA5-CB23-310A1AB11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9781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Monotype Corsiva" pitchFamily="66" charset="0"/>
              </a:rPr>
              <a:t>Желаю вам успешной работы на уроке!</a:t>
            </a:r>
          </a:p>
        </p:txBody>
      </p:sp>
      <p:pic>
        <p:nvPicPr>
          <p:cNvPr id="8" name="Содержимое 7" descr="iдом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8669" y="3308350"/>
            <a:ext cx="2514600" cy="180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Александра\Pictures\улыбк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86710" y="5429264"/>
            <a:ext cx="1128388" cy="1138983"/>
          </a:xfrm>
          <a:prstGeom prst="rect">
            <a:avLst/>
          </a:prstGeom>
          <a:noFill/>
        </p:spPr>
      </p:pic>
      <p:pic>
        <p:nvPicPr>
          <p:cNvPr id="10" name="Picture 2" descr="C:\Users\Александра\Pictures\улыбк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72" y="2071678"/>
            <a:ext cx="1128388" cy="1138983"/>
          </a:xfrm>
          <a:prstGeom prst="rect">
            <a:avLst/>
          </a:prstGeom>
          <a:noFill/>
        </p:spPr>
      </p:pic>
      <p:pic>
        <p:nvPicPr>
          <p:cNvPr id="11" name="Picture 2" descr="C:\Users\Александра\Pictures\улыбк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1928802"/>
            <a:ext cx="1128388" cy="1138983"/>
          </a:xfrm>
          <a:prstGeom prst="rect">
            <a:avLst/>
          </a:prstGeom>
          <a:noFill/>
        </p:spPr>
      </p:pic>
      <p:pic>
        <p:nvPicPr>
          <p:cNvPr id="12" name="Picture 2" descr="C:\Users\Александра\Pictures\улыбк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10" y="4357694"/>
            <a:ext cx="1128388" cy="113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229225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116013" y="333375"/>
            <a:ext cx="6551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Игра «Третий лишний»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ru-RU" sz="2400" dirty="0"/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914400" y="1295400"/>
            <a:ext cx="77724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1.Пр…ехать, пр…рвать, пр..шить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2. Пр…</a:t>
            </a:r>
            <a:r>
              <a:rPr lang="ru-RU" sz="2800" b="1" dirty="0" err="1">
                <a:latin typeface="Times New Roman" pitchFamily="18" charset="0"/>
              </a:rPr>
              <a:t>морский</a:t>
            </a:r>
            <a:r>
              <a:rPr lang="ru-RU" sz="2800" b="1" dirty="0">
                <a:latin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</a:rPr>
              <a:t>пр</a:t>
            </a:r>
            <a:r>
              <a:rPr lang="ru-RU" sz="2800" b="1" dirty="0">
                <a:latin typeface="Times New Roman" pitchFamily="18" charset="0"/>
              </a:rPr>
              <a:t>…красный, пр…вокзальная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3. Пр…открыть, пр…близиться, пр…хорошенькая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 4.  Пр…винтить, пр…крутить, пр…храбрый</a:t>
            </a:r>
          </a:p>
          <a:p>
            <a:endParaRPr lang="ru-RU" sz="3600" b="1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229225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116013" y="333375"/>
            <a:ext cx="6551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Проверьте!</a:t>
            </a:r>
            <a:r>
              <a:rPr lang="ru-RU" sz="2400" dirty="0"/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990600" y="1312863"/>
            <a:ext cx="7772400" cy="35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sz="2800" b="1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1. 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ехать,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2800" b="1" dirty="0">
                <a:latin typeface="Times New Roman" pitchFamily="18" charset="0"/>
              </a:rPr>
              <a:t>рвать,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шить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 2.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морский,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екрасный</a:t>
            </a:r>
            <a:r>
              <a:rPr lang="ru-RU" sz="2800" b="1" dirty="0">
                <a:latin typeface="Times New Roman" pitchFamily="18" charset="0"/>
              </a:rPr>
              <a:t>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вокзальная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 3.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открыть,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близиться,   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2800" b="1" dirty="0">
                <a:latin typeface="Times New Roman" pitchFamily="18" charset="0"/>
              </a:rPr>
              <a:t>хорошенькая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 4. 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винтить,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latin typeface="Times New Roman" pitchFamily="18" charset="0"/>
              </a:rPr>
              <a:t>крутить, пр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2800" b="1" dirty="0">
                <a:latin typeface="Times New Roman" pitchFamily="18" charset="0"/>
              </a:rPr>
              <a:t>храбрый</a:t>
            </a:r>
          </a:p>
          <a:p>
            <a:endParaRPr lang="ru-RU" sz="3600" b="1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066800" y="990600"/>
            <a:ext cx="7620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/>
                </a:solidFill>
                <a:latin typeface="Book Antiqua" pitchFamily="18" charset="0"/>
              </a:rPr>
              <a:t>Что узнали нового?</a:t>
            </a:r>
          </a:p>
          <a:p>
            <a:r>
              <a:rPr lang="ru-RU" sz="2400" dirty="0"/>
              <a:t>Разные приставки пишутся по разным правилам. В зависимости от этого они разделяются на 3 группы. </a:t>
            </a:r>
            <a:br>
              <a:rPr lang="ru-RU" sz="2400" dirty="0"/>
            </a:br>
            <a:r>
              <a:rPr lang="ru-RU" sz="2400" dirty="0"/>
              <a:t>      1. Пишутся всегда одинаково независимо от произношения.</a:t>
            </a:r>
            <a:br>
              <a:rPr lang="ru-RU" sz="2400" dirty="0"/>
            </a:br>
            <a:r>
              <a:rPr lang="ru-RU" sz="2400" dirty="0"/>
              <a:t>     2.Приставки на –</a:t>
            </a:r>
            <a:r>
              <a:rPr lang="ru-RU" sz="2400" dirty="0" err="1"/>
              <a:t>з</a:t>
            </a:r>
            <a:r>
              <a:rPr lang="ru-RU" sz="2400" dirty="0"/>
              <a:t> , -с.</a:t>
            </a:r>
            <a:br>
              <a:rPr lang="ru-RU" sz="2400" dirty="0"/>
            </a:br>
            <a:r>
              <a:rPr lang="ru-RU" sz="2400" dirty="0"/>
              <a:t>     3.Приставки пре- и при-.</a:t>
            </a:r>
            <a:endParaRPr lang="ru-RU" sz="2400" dirty="0">
              <a:solidFill>
                <a:schemeClr val="accent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chemeClr val="accent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/>
                </a:solidFill>
                <a:latin typeface="Book Antiqua" pitchFamily="18" charset="0"/>
              </a:rPr>
              <a:t>Чему научились?</a:t>
            </a:r>
          </a:p>
          <a:p>
            <a:r>
              <a:rPr lang="ru-RU" sz="2400" dirty="0"/>
              <a:t> Чтобы раскрыть секрет правописания пре- и при- , придется сразу учиться различать разные смыслы приставок   и стараться запоминать как можно больше слов,  которые не входят в эти правила .</a:t>
            </a:r>
          </a:p>
          <a:p>
            <a:pPr algn="just"/>
            <a:endParaRPr lang="ru-RU" sz="3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116013" y="333375"/>
            <a:ext cx="655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Итоги урока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2534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2895600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229225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116013" y="333375"/>
            <a:ext cx="6551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Рефлексия.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676400" y="1524000"/>
            <a:ext cx="5715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Book Antiqua" pitchFamily="18" charset="0"/>
              </a:rPr>
              <a:t>Перед вами на столе градусники. Отметьте на них температуру , которая определяется значением урока.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Book Antiqua" pitchFamily="18" charset="0"/>
              </a:rPr>
              <a:t>Шкала оценки следующая: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Book Antiqua" pitchFamily="18" charset="0"/>
              </a:rPr>
              <a:t>36,6 – интересно, полезно, необходимо.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Book Antiqua" pitchFamily="18" charset="0"/>
              </a:rPr>
              <a:t>38,0 – сложно, неинтересно.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Book Antiqua" pitchFamily="18" charset="0"/>
              </a:rPr>
              <a:t>34,0  - бесполезно, безразлично.</a:t>
            </a:r>
          </a:p>
          <a:p>
            <a:endParaRPr lang="ru-RU" sz="3200" b="1" i="1" dirty="0"/>
          </a:p>
          <a:p>
            <a:endParaRPr lang="ru-RU" sz="3200" b="1" i="1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229225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960438"/>
            <a:ext cx="66579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828800" y="1371600"/>
            <a:ext cx="59039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Домашнее задание.</a:t>
            </a:r>
          </a:p>
          <a:p>
            <a:r>
              <a:rPr lang="ru-RU" sz="3200" b="1" i="1" dirty="0">
                <a:solidFill>
                  <a:schemeClr val="bg1"/>
                </a:solidFill>
              </a:rPr>
              <a:t>Выучить теоретический материал учебника (§  (с. 68-69)). В тексте вставить буквы на </a:t>
            </a:r>
            <a:r>
              <a:rPr lang="ru-RU" sz="3200" b="1" i="1" dirty="0" err="1">
                <a:solidFill>
                  <a:schemeClr val="bg1"/>
                </a:solidFill>
              </a:rPr>
              <a:t>орф</a:t>
            </a:r>
            <a:r>
              <a:rPr lang="ru-RU" sz="3200" b="1" i="1" dirty="0">
                <a:solidFill>
                  <a:schemeClr val="bg1"/>
                </a:solidFill>
              </a:rPr>
              <a:t> « Гласные Е- И в приставках ПРЕ- ПРИ «. Закончить сказку.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56400" y="4637088"/>
            <a:ext cx="2387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086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>
                <a:ea typeface="Calibri" pitchFamily="34" charset="0"/>
                <a:cs typeface="Times New Roman" pitchFamily="18" charset="0"/>
              </a:rPr>
              <a:t>Редакторы</a:t>
            </a:r>
          </a:p>
          <a:p>
            <a:pPr eaLnBrk="0" hangingPunct="0"/>
            <a:r>
              <a:rPr lang="ru-RU" sz="2800" b="1" i="1" u="sng" dirty="0">
                <a:ea typeface="Calibri" pitchFamily="34" charset="0"/>
                <a:cs typeface="Times New Roman" pitchFamily="18" charset="0"/>
              </a:rPr>
              <a:t>Исправьте ошибки, объясните написание приставок.</a:t>
            </a:r>
          </a:p>
          <a:p>
            <a:pPr eaLnBrk="0" hangingPunct="0"/>
            <a:endParaRPr lang="ru-RU" sz="28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Прекатился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клубок,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преостановился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Пресмотрелся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, пригляделся Иванушка и видит – местность незнакомая.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Прекрикнул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он на клубок, а тот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приспокойно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на месте лежит. Иванушка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прихорошенький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был. Не страшны ему никакие преграды. Хотел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прелечь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, только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прекоснулся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к траве, а трава в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росе.Пресел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на придорожный </a:t>
            </a:r>
            <a:r>
              <a:rPr lang="ru-RU" sz="2800" b="1" dirty="0" err="1">
                <a:ea typeface="Calibri" pitchFamily="34" charset="0"/>
                <a:cs typeface="Times New Roman" pitchFamily="18" charset="0"/>
              </a:rPr>
              <a:t>камень.Презадумался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32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F70118-1DDF-C846-0455-868E0FD4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AF1F07-E335-A5B9-7463-5751725D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/>
          <a:lstStyle/>
          <a:p>
            <a:r>
              <a:rPr lang="ru-RU" dirty="0"/>
              <a:t>Редакторы</a:t>
            </a:r>
            <a:br>
              <a:rPr lang="ru-RU" dirty="0"/>
            </a:br>
            <a:r>
              <a:rPr lang="ru-RU" dirty="0"/>
              <a:t> </a:t>
            </a:r>
            <a:r>
              <a:rPr lang="ru-RU" sz="2800" dirty="0"/>
              <a:t>Прикатился, приостановился, присмотрелся, пригляделся, прикрикнул, преспокойно, прехорошенький, прилечь, прикоснулся, присел, придорожный, призадумался.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402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1752E-DD5A-CDB6-54D8-E77EC537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Девятое декабря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F4756-9BA8-A3F5-12D2-E1807983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Классная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8694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0" y="0"/>
            <a:ext cx="912971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229225"/>
            <a:ext cx="2387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550" y="1055688"/>
            <a:ext cx="7921625" cy="4008437"/>
          </a:xfrm>
          <a:prstGeom prst="foldedCorner">
            <a:avLst>
              <a:gd name="adj" fmla="val 25328"/>
            </a:avLst>
          </a:prstGeom>
          <a:solidFill>
            <a:srgbClr val="FFCC66">
              <a:alpha val="73000"/>
            </a:srgb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 sz="3600" b="1" dirty="0">
              <a:solidFill>
                <a:srgbClr val="000099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latin typeface="Monotype Corsiva" pitchFamily="66" charset="0"/>
              </a:rPr>
              <a:t>        </a:t>
            </a:r>
          </a:p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latin typeface="Monotype Corsiva" pitchFamily="66" charset="0"/>
              </a:rPr>
              <a:t>  Лучший способ изучить что- либо - это      открыть самому…</a:t>
            </a:r>
          </a:p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latin typeface="Monotype Corsiva" pitchFamily="66" charset="0"/>
              </a:rPr>
              <a:t>                               Дьёрдь    Пойа</a:t>
            </a:r>
          </a:p>
        </p:txBody>
      </p:sp>
      <p:sp>
        <p:nvSpPr>
          <p:cNvPr id="7" name="Овал 6"/>
          <p:cNvSpPr/>
          <p:nvPr/>
        </p:nvSpPr>
        <p:spPr>
          <a:xfrm>
            <a:off x="1259632" y="3529475"/>
            <a:ext cx="288000" cy="28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06172" y="3439390"/>
            <a:ext cx="288000" cy="28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2" name="TextBox 12"/>
          <p:cNvSpPr txBox="1">
            <a:spLocks noChangeArrowheads="1"/>
          </p:cNvSpPr>
          <p:nvPr/>
        </p:nvSpPr>
        <p:spPr bwMode="auto">
          <a:xfrm>
            <a:off x="3505200" y="685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8680" name="Picture 8" descr="Картинки по запросу рисунок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0"/>
            <a:ext cx="1597025" cy="157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9400" y="5373688"/>
            <a:ext cx="2159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143000" y="609600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Правописание приставок.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4038600" y="1524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Приставки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 -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з,-с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371600" y="1447800"/>
            <a:ext cx="1968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Неизменяемые</a:t>
            </a:r>
          </a:p>
          <a:p>
            <a:pPr eaLnBrk="0" hangingPunct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приставки</a:t>
            </a:r>
          </a:p>
          <a:p>
            <a:endParaRPr lang="ru-RU" dirty="0"/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6248400" y="1676400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6172200" y="1524000"/>
            <a:ext cx="18335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Смысловые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приставки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2438400"/>
            <a:ext cx="16764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бежать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писать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давать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ложить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2362200"/>
            <a:ext cx="16764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пр…бежать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пр…огромный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пр…сесть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пр…ломить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38600" y="2438400"/>
            <a:ext cx="17526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чистить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вкусный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растается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сильный  </a:t>
            </a: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2438400" y="5105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1524000" y="5105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9" name="TextBox 18"/>
          <p:cNvSpPr txBox="1">
            <a:spLocks noChangeArrowheads="1"/>
          </p:cNvSpPr>
          <p:nvPr/>
        </p:nvSpPr>
        <p:spPr bwMode="auto">
          <a:xfrm>
            <a:off x="1600200" y="4876800"/>
            <a:ext cx="197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Пишутся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одинаково,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независимо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 произношения</a:t>
            </a:r>
          </a:p>
        </p:txBody>
      </p:sp>
      <p:sp>
        <p:nvSpPr>
          <p:cNvPr id="6160" name="TextBox 19"/>
          <p:cNvSpPr txBox="1">
            <a:spLocks noChangeArrowheads="1"/>
          </p:cNvSpPr>
          <p:nvPr/>
        </p:nvSpPr>
        <p:spPr bwMode="auto">
          <a:xfrm>
            <a:off x="4114800" y="495300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перед звонким</a:t>
            </a:r>
          </a:p>
          <a:p>
            <a:pPr>
              <a:buFont typeface="Arial" pitchFamily="34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перед глухим</a:t>
            </a:r>
          </a:p>
        </p:txBody>
      </p:sp>
      <p:sp>
        <p:nvSpPr>
          <p:cNvPr id="6161" name="TextBox 20"/>
          <p:cNvSpPr txBox="1">
            <a:spLocks noChangeArrowheads="1"/>
          </p:cNvSpPr>
          <p:nvPr/>
        </p:nvSpPr>
        <p:spPr bwMode="auto">
          <a:xfrm>
            <a:off x="7086600" y="4572000"/>
            <a:ext cx="83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55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3" grpId="0"/>
      <p:bldP spid="16" grpId="0" animBg="1"/>
      <p:bldP spid="17" grpId="0" animBg="1"/>
      <p:bldP spid="18" grpId="0" animBg="1"/>
      <p:bldP spid="6159" grpId="0"/>
      <p:bldP spid="6160" grpId="0"/>
      <p:bldP spid="6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-20638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56400" y="4637088"/>
            <a:ext cx="2387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143000" y="220980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3600"/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116013" y="333375"/>
            <a:ext cx="6551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Лингвистическая разминка.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1600200"/>
            <a:ext cx="7315200" cy="3450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i="1" dirty="0">
              <a:solidFill>
                <a:srgbClr val="000099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i="1" dirty="0">
              <a:solidFill>
                <a:srgbClr val="000099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i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ru-RU" sz="2400" i="1">
                <a:solidFill>
                  <a:srgbClr val="000099"/>
                </a:solidFill>
                <a:latin typeface="Verdana" pitchFamily="34" charset="0"/>
              </a:rPr>
              <a:t>Запишите слова в </a:t>
            </a:r>
            <a:r>
              <a:rPr lang="ru-RU" sz="2400" i="1" dirty="0">
                <a:solidFill>
                  <a:srgbClr val="000099"/>
                </a:solidFill>
                <a:latin typeface="Verdana" pitchFamily="34" charset="0"/>
              </a:rPr>
              <a:t>два столбика, вставьте пропущенные буквы, обозначьте орфограмму.</a:t>
            </a:r>
          </a:p>
          <a:p>
            <a:pPr>
              <a:lnSpc>
                <a:spcPct val="80000"/>
              </a:lnSpc>
              <a:defRPr/>
            </a:pPr>
            <a:endParaRPr lang="ru-RU" sz="2400" i="1" dirty="0">
              <a:solidFill>
                <a:srgbClr val="000099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Ра…бить, …дать, </a:t>
            </a:r>
            <a:r>
              <a:rPr lang="ru-RU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ра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…кинуть, и…портить,   …делать, </a:t>
            </a:r>
            <a:r>
              <a:rPr lang="ru-RU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ра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..писание,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…сжечь, </a:t>
            </a:r>
            <a:r>
              <a:rPr lang="ru-RU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ра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Di" pitchFamily="66" charset="0"/>
              </a:rPr>
              <a:t>..давать.</a:t>
            </a:r>
          </a:p>
          <a:p>
            <a:pPr>
              <a:lnSpc>
                <a:spcPct val="80000"/>
              </a:lnSpc>
              <a:defRPr/>
            </a:pP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batDi" pitchFamily="66" charset="0"/>
            </a:endParaRPr>
          </a:p>
        </p:txBody>
      </p:sp>
      <p:pic>
        <p:nvPicPr>
          <p:cNvPr id="8" name="Picture 8" descr="Картинки по запросу рисунок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0"/>
            <a:ext cx="1597025" cy="157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-20638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2" descr="G:\Program Files\Microsoft Office\CLIPART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56400" y="4637088"/>
            <a:ext cx="2387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295400" y="53340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 dirty="0"/>
              <a:t>Правописание приставок.</a:t>
            </a:r>
            <a:endParaRPr lang="ru-RU" sz="3600" dirty="0"/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752600" y="2514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295400" y="1371600"/>
            <a:ext cx="6934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/>
              <a:t>Пр</a:t>
            </a:r>
            <a:r>
              <a:rPr lang="ru-RU" sz="2400" dirty="0"/>
              <a:t>…красным вечером Василисе </a:t>
            </a:r>
            <a:r>
              <a:rPr lang="ru-RU" sz="2400" dirty="0" err="1"/>
              <a:t>Пр</a:t>
            </a:r>
            <a:r>
              <a:rPr lang="ru-RU" sz="2400" dirty="0"/>
              <a:t>…мудрой </a:t>
            </a:r>
            <a:r>
              <a:rPr lang="ru-RU" sz="2400" dirty="0" err="1"/>
              <a:t>пр</a:t>
            </a:r>
            <a:r>
              <a:rPr lang="ru-RU" sz="2400" dirty="0"/>
              <a:t>…снился </a:t>
            </a:r>
            <a:r>
              <a:rPr lang="ru-RU" sz="2400" dirty="0" err="1"/>
              <a:t>пр</a:t>
            </a:r>
            <a:r>
              <a:rPr lang="ru-RU" sz="2400" dirty="0"/>
              <a:t>…</a:t>
            </a:r>
            <a:r>
              <a:rPr lang="ru-RU" sz="2400" dirty="0" err="1"/>
              <a:t>чудливый</a:t>
            </a:r>
            <a:r>
              <a:rPr lang="ru-RU" sz="2400" dirty="0"/>
              <a:t> сон. </a:t>
            </a:r>
            <a:r>
              <a:rPr lang="ru-RU" sz="2400" dirty="0" err="1"/>
              <a:t>Пр</a:t>
            </a:r>
            <a:r>
              <a:rPr lang="ru-RU" sz="2400" dirty="0"/>
              <a:t>…забавные и </a:t>
            </a:r>
            <a:r>
              <a:rPr lang="ru-RU" sz="2400" dirty="0" err="1"/>
              <a:t>пр</a:t>
            </a:r>
            <a:r>
              <a:rPr lang="ru-RU" sz="2400" dirty="0"/>
              <a:t>…хорошенькие зайчата скакали вприпрыжку по поляне.</a:t>
            </a:r>
          </a:p>
          <a:p>
            <a:r>
              <a:rPr lang="ru-RU" sz="2400" dirty="0"/>
              <a:t>Вдруг солнце закрыла </a:t>
            </a:r>
            <a:r>
              <a:rPr lang="ru-RU" sz="2400" dirty="0" err="1"/>
              <a:t>пр</a:t>
            </a:r>
            <a:r>
              <a:rPr lang="ru-RU" sz="2400" dirty="0"/>
              <a:t>…огромная туча. Это </a:t>
            </a:r>
            <a:r>
              <a:rPr lang="ru-RU" sz="2400" dirty="0" err="1"/>
              <a:t>пр</a:t>
            </a:r>
            <a:r>
              <a:rPr lang="ru-RU" sz="2400" dirty="0"/>
              <a:t>…летел злой- </a:t>
            </a:r>
            <a:r>
              <a:rPr lang="ru-RU" sz="2400" dirty="0" err="1"/>
              <a:t>пр</a:t>
            </a:r>
            <a:r>
              <a:rPr lang="ru-RU" sz="2400" dirty="0"/>
              <a:t>…злой Змей Горыныч. </a:t>
            </a:r>
            <a:r>
              <a:rPr lang="ru-RU" sz="2400" dirty="0" err="1"/>
              <a:t>Пр</a:t>
            </a:r>
            <a:r>
              <a:rPr lang="ru-RU" sz="2400" dirty="0"/>
              <a:t>…</a:t>
            </a:r>
            <a:r>
              <a:rPr lang="ru-RU" sz="2400" dirty="0" err="1"/>
              <a:t>землился</a:t>
            </a:r>
            <a:r>
              <a:rPr lang="ru-RU" sz="2400" dirty="0"/>
              <a:t> он, присел на травку и </a:t>
            </a:r>
            <a:r>
              <a:rPr lang="ru-RU" sz="2400" dirty="0" err="1"/>
              <a:t>пр</a:t>
            </a:r>
            <a:r>
              <a:rPr lang="ru-RU" sz="2400" dirty="0"/>
              <a:t>…</a:t>
            </a:r>
            <a:r>
              <a:rPr lang="ru-RU" sz="2400" dirty="0" err="1"/>
              <a:t>задумался.Пр</a:t>
            </a:r>
            <a:r>
              <a:rPr lang="ru-RU" sz="2400" dirty="0"/>
              <a:t>…казал ему Кащей Василису </a:t>
            </a:r>
            <a:r>
              <a:rPr lang="ru-RU" sz="2400" dirty="0" err="1"/>
              <a:t>Пр</a:t>
            </a:r>
            <a:r>
              <a:rPr lang="ru-RU" sz="2400" dirty="0"/>
              <a:t>…мудрую найти, </a:t>
            </a:r>
            <a:r>
              <a:rPr lang="ru-RU" sz="2400" dirty="0" err="1"/>
              <a:t>пр</a:t>
            </a:r>
            <a:r>
              <a:rPr lang="ru-RU" sz="2400" dirty="0"/>
              <a:t>…пугнуть, к нему </a:t>
            </a:r>
            <a:r>
              <a:rPr lang="ru-RU" sz="2400" dirty="0" err="1"/>
              <a:t>пр</a:t>
            </a:r>
            <a:r>
              <a:rPr lang="ru-RU" sz="2400" dirty="0"/>
              <a:t>…вести. Но возникли на пути Змея Горыныча непреодолимые препятствия.</a:t>
            </a:r>
          </a:p>
        </p:txBody>
      </p:sp>
      <p:pic>
        <p:nvPicPr>
          <p:cNvPr id="9" name="Picture 8" descr="Картинки по запросу рисунок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948" y="0"/>
            <a:ext cx="139005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AC44-EE56-525C-8564-FCCCA0D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Правописание приставок ПРЕ - ПРИ</a:t>
            </a:r>
          </a:p>
        </p:txBody>
      </p:sp>
    </p:spTree>
    <p:extLst>
      <p:ext uri="{BB962C8B-B14F-4D97-AF65-F5344CB8AC3E}">
        <p14:creationId xmlns:p14="http://schemas.microsoft.com/office/powerpoint/2010/main" val="65738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880"/>
          <a:stretch>
            <a:fillRect/>
          </a:stretch>
        </p:blipFill>
        <p:spPr bwMode="auto">
          <a:xfrm>
            <a:off x="14288" y="0"/>
            <a:ext cx="91297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143000" y="609600"/>
            <a:ext cx="655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Цели урока: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27F37-93D9-C535-2157-A4B637F06E4A}"/>
              </a:ext>
            </a:extLst>
          </p:cNvPr>
          <p:cNvSpPr txBox="1"/>
          <p:nvPr/>
        </p:nvSpPr>
        <p:spPr>
          <a:xfrm>
            <a:off x="2236763" y="3151555"/>
            <a:ext cx="46704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Научиться определять, в каких случаях следует писать приставку при-, в каких – приставку пре-.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915</TotalTime>
  <Words>960</Words>
  <Application>Microsoft Office PowerPoint</Application>
  <PresentationFormat>Экран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ArbatDi</vt:lpstr>
      <vt:lpstr>Arial</vt:lpstr>
      <vt:lpstr>Arial Black</vt:lpstr>
      <vt:lpstr>Book Antiqua</vt:lpstr>
      <vt:lpstr>Calibri</vt:lpstr>
      <vt:lpstr>Garamond</vt:lpstr>
      <vt:lpstr>Monotype Corsiva</vt:lpstr>
      <vt:lpstr>Times New Roman</vt:lpstr>
      <vt:lpstr>Verdana</vt:lpstr>
      <vt:lpstr>Wingdings</vt:lpstr>
      <vt:lpstr>Wingdings 2</vt:lpstr>
      <vt:lpstr>Натуральные материалы</vt:lpstr>
      <vt:lpstr>Поприветствуем гостей!</vt:lpstr>
      <vt:lpstr>Желаю вам успешной работы на уроке!</vt:lpstr>
      <vt:lpstr>Девятое декабря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Правописание приставок ПРЕ - ПРИ</vt:lpstr>
      <vt:lpstr>Презентация PowerPoint</vt:lpstr>
      <vt:lpstr>Проблема От чего зависит написание приставок  при- и пре-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Раз- мы встали, распрямились.  Два – согнулись, наклонились. Три- руками три хлопка. А четыре- под бока. Пять- руками помахать.  Шесть- на место сесть опять</vt:lpstr>
      <vt:lpstr>Презентация PowerPoint</vt:lpstr>
      <vt:lpstr>Презентация PowerPoint</vt:lpstr>
      <vt:lpstr>   «Фразеологизмы»    Переливать из пустого в порожнее - заниматься чем-либо бесполезным; бесцельно тратить время  Премудрый пескарь -  трусливый обыватель, приспособленец. .Прибрать к рукам -  незаконно присваивать себе что-либо, распоряжаться чем-то Приподнять завесу - сделать известным, раскрыть что –либо скрытое . Пристать как банный лист - настойчиво и нудно приставать к кому-то.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Редакторы  Прикатился, приостановился, присмотрелся, пригляделся, прикрикнул, преспокойно, прехорошенький, прилечь, прикоснулся, присел, придорожный, призадумался.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78</cp:revision>
  <cp:lastPrinted>1601-01-01T00:00:00Z</cp:lastPrinted>
  <dcterms:created xsi:type="dcterms:W3CDTF">1601-01-01T00:00:00Z</dcterms:created>
  <dcterms:modified xsi:type="dcterms:W3CDTF">2024-12-07T16:43:00Z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