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8" r:id="rId2"/>
    <p:sldId id="288" r:id="rId3"/>
    <p:sldId id="269" r:id="rId4"/>
    <p:sldId id="270" r:id="rId5"/>
    <p:sldId id="287" r:id="rId6"/>
    <p:sldId id="266" r:id="rId7"/>
    <p:sldId id="265" r:id="rId8"/>
    <p:sldId id="260" r:id="rId9"/>
    <p:sldId id="258" r:id="rId10"/>
    <p:sldId id="289" r:id="rId11"/>
    <p:sldId id="267" r:id="rId12"/>
    <p:sldId id="261" r:id="rId13"/>
    <p:sldId id="259" r:id="rId14"/>
    <p:sldId id="301" r:id="rId15"/>
    <p:sldId id="302" r:id="rId16"/>
    <p:sldId id="257" r:id="rId17"/>
    <p:sldId id="275" r:id="rId18"/>
    <p:sldId id="274" r:id="rId19"/>
    <p:sldId id="273" r:id="rId20"/>
    <p:sldId id="272" r:id="rId21"/>
    <p:sldId id="271" r:id="rId22"/>
    <p:sldId id="277" r:id="rId23"/>
    <p:sldId id="283" r:id="rId24"/>
    <p:sldId id="282" r:id="rId25"/>
    <p:sldId id="256" r:id="rId26"/>
    <p:sldId id="285" r:id="rId27"/>
    <p:sldId id="296" r:id="rId28"/>
    <p:sldId id="300" r:id="rId29"/>
    <p:sldId id="293" r:id="rId30"/>
    <p:sldId id="294" r:id="rId31"/>
    <p:sldId id="295" r:id="rId32"/>
    <p:sldId id="292" r:id="rId33"/>
    <p:sldId id="291" r:id="rId34"/>
    <p:sldId id="297" r:id="rId35"/>
    <p:sldId id="298" r:id="rId36"/>
    <p:sldId id="299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мпьюниум" initials="К" lastIdx="1" clrIdx="0">
    <p:extLst>
      <p:ext uri="{19B8F6BF-5375-455C-9EA6-DF929625EA0E}">
        <p15:presenceInfo xmlns="" xmlns:p15="http://schemas.microsoft.com/office/powerpoint/2012/main" userId="Компьюниум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BCE06-B8B0-445A-941B-B8F10874D269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34DF0-C550-4933-B279-37F7F743B4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4DF0-C550-4933-B279-37F7F743B47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1A665D-6C99-4D3F-8B38-6D40A5247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54EB08B-66F8-4D0D-98CF-90AA70766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5AC70E-F1E8-4555-9BF0-5809E997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47706F6-4AA3-4605-A6F2-1767B8CD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38A9C07-C337-4DC2-934A-FBDE844B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919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E2E602-4B27-46A5-842F-896E6983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6A5BDC2-B10B-4839-9309-277A5AAC9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EA50CCB-75F3-4BDF-B258-47ABA678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43AB2DD-1BE9-4E43-AB18-F287D5A6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6EF00DB-C80F-4FCF-9687-C0C7090D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671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A46B64B-C6DE-4E96-8673-C703B0652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1E0676C-5374-4CA6-A835-23A6344AE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D6DBD2-BADD-4492-ADA4-7D7CAE90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EB8B9E-5E71-45C8-A2BD-CD8A3300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B0C5AD-D7D2-4953-8104-54705896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959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57D54B-AECE-40E0-9686-2E0D9DB0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887A67-D91A-4D7D-8BD4-A8DA2B212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4B77F4-9200-4FA2-B88A-C63A41B2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B589B9-047D-4A5B-A274-FB018B81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1D7983-5775-48E8-B1B2-F897A4B9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363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7D0B71-A2C6-44A0-A2EC-5ACA92FD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5155BE3-3EC2-4B91-B3B6-FCA7FC2A2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4310890-D518-46EC-BAD2-3ECC346A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88EE7C0-8A21-4069-B63A-38F81DDF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1C7C36-1B22-4C3D-9D38-F7A03053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366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ADF867-052E-4DC4-ADE4-A8A57ABEB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352A38-A86F-481E-84E6-A0165717E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867E3B6-CB8E-4DF2-80A4-133AC5285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B2E44E5-CE62-403E-B8AA-89A718B6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F8B7EBE-294A-43FB-B7EC-F884AD117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3605315-4CE8-4FE0-98EE-BEE3E5C7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79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689A66-3C69-4F39-B6D5-9E3729FB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720043-1627-487B-95EA-3B87FED1B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8504F73-0428-42DD-87B5-1D554AC71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12FED40-92AD-4E4C-B0A7-A0FEE9839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9F3BF0-0AB6-49EB-9078-8C6171997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B2F55A5-B354-41E5-B74B-50340F92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AED6982-5E64-4DB7-AF9D-61989767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3753E6A-B92B-4488-8C6F-F95F4CF6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09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A6C2A1-ED36-447B-A8D2-935EFBF5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1DB2E68-0A18-44F3-AC85-307961B3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291C433-9A6B-4718-B0C1-AB556879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916895F-93EC-4343-B0A6-F5356128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032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F25F13E-D13A-473D-970A-A3D02F2D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A3ED81B-FFF5-41E5-88E3-974AECBD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73B2461-90E3-44C2-AC8C-58F1FFFA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984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541BF3-7CCE-4C4B-89EA-3CE6F6458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D41D156-E189-4931-BBD8-A013FBBC6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723FC66-1D86-47D0-9D5B-D65312158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93B28C8-9510-461C-83B0-2586373E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4EBDC75-B5D3-470C-8B19-EFE0738C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CE154D6-45C9-4EE6-A910-1780323C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557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F0EE60-3680-4706-9B38-30D6A1F0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CF0C58A-2FF8-4FD5-B181-9C3EFF9C4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A23C691-A3C6-4A36-B328-F60A92B15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9442AEA-24E8-4B46-8881-70BEAE58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E7B0B2B-DCBC-4B83-BAB9-FAC1771C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484B9B-A8E9-47E4-8E64-4FF241A3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2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997673-C9C3-46CB-B0C0-2944E646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9B03A81-7E8D-45A5-9F58-C1B9344CE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607F1D-76AE-4313-98EC-390E21455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23568-B0D6-4B36-BDE0-AD521DEB890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8F9E62-0AE0-4114-8B62-42E0EBE5E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49AAAB3-F3A5-4D44-AF70-0DB9F1D82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38988-73BD-45A7-B652-7D4DB7D2A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071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34609856_45623904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video286258402_456239033" TargetMode="External"/><Relationship Id="rId4" Type="http://schemas.openxmlformats.org/officeDocument/2006/relationships/hyperlink" Target="https://vk.com/video286258402_45623903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34609856_45623904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s://vk.com/video286258402_45623903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34609856_45623904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hyperlink" Target="https://vk.com/video286258402_45623903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34609856_45623904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hyperlink" Target="https://vk.com/video286258402_45623903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34609856_45623904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34609856_45623904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video286258402_456239033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s://vk.com/video34609856_456239042" TargetMode="External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hyperlink" Target="https://vk.com/video286258402_456239033" TargetMode="External"/><Relationship Id="rId4" Type="http://schemas.openxmlformats.org/officeDocument/2006/relationships/hyperlink" Target="https://vk.com/video286258402_456239034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https://vk.com/video34609856_456239042" TargetMode="External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hyperlink" Target="https://vk.com/video286258402_456239033" TargetMode="External"/><Relationship Id="rId4" Type="http://schemas.openxmlformats.org/officeDocument/2006/relationships/hyperlink" Target="https://vk.com/video286258402_45623903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549F44A-5E97-4F6D-8B55-E70D2F075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54FF233-FA9D-44A0-87C5-B4EF07148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3" y="3981157"/>
            <a:ext cx="3352800" cy="22920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84C5CFD-DA56-4658-A15E-567A7CFE9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58" y="3586371"/>
            <a:ext cx="2560321" cy="28442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233AEA4-D1CC-4759-B78B-42C87F5E7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6" y="3743744"/>
            <a:ext cx="3052689" cy="25295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7E6AE4F-EF0E-49C8-861C-DE266D649C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53" y="742118"/>
            <a:ext cx="1927468" cy="21276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FCFC083-6371-415D-947B-12D26D029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3" y="844530"/>
            <a:ext cx="2399692" cy="2292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E6DA9D-C080-435A-9A8A-870B4D67F512}"/>
              </a:ext>
            </a:extLst>
          </p:cNvPr>
          <p:cNvSpPr txBox="1"/>
          <p:nvPr/>
        </p:nvSpPr>
        <p:spPr>
          <a:xfrm>
            <a:off x="2403987" y="427703"/>
            <a:ext cx="715296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Муниципальное казенное дошкольное образовательное учреждение </a:t>
            </a:r>
          </a:p>
          <a:p>
            <a:pPr algn="ctr"/>
            <a:r>
              <a:rPr lang="ru-RU" sz="2000" dirty="0" smtClean="0"/>
              <a:t>детский сад «Колобок» </a:t>
            </a:r>
          </a:p>
          <a:p>
            <a:pPr algn="ctr"/>
            <a:r>
              <a:rPr lang="ru-RU" sz="2000" dirty="0" err="1" smtClean="0"/>
              <a:t>пгт</a:t>
            </a:r>
            <a:r>
              <a:rPr lang="ru-RU" sz="2000" dirty="0" smtClean="0"/>
              <a:t> Юрья, Юрьянского района, Кировской области</a:t>
            </a:r>
          </a:p>
          <a:p>
            <a:pPr algn="ctr"/>
            <a:r>
              <a:rPr lang="ru-RU" sz="2800" b="1" dirty="0" smtClean="0"/>
              <a:t> </a:t>
            </a:r>
            <a:endParaRPr lang="ru-RU" sz="2800" dirty="0" smtClean="0"/>
          </a:p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Опыт работы по </a:t>
            </a:r>
            <a:r>
              <a:rPr lang="ru-RU" sz="2800" b="1" i="1" dirty="0" smtClean="0">
                <a:solidFill>
                  <a:srgbClr val="C00000"/>
                </a:solidFill>
              </a:rPr>
              <a:t>теме самообразования</a:t>
            </a:r>
          </a:p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«Роль событийных мероприятий  с детьми раннего дошкольного возраста».</a:t>
            </a:r>
          </a:p>
          <a:p>
            <a:pPr algn="ctr"/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87846" y="5515897"/>
            <a:ext cx="43507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Подготовила : воспитатель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Суходоева Надежда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Михайловна, </a:t>
            </a:r>
            <a:endParaRPr lang="ru-RU" sz="1600" b="1" i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0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0DF96E9-AD8B-4211-ABA4-873CA9A5D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4A9424-0FD8-4D5B-A9E1-762E4FD24036}"/>
              </a:ext>
            </a:extLst>
          </p:cNvPr>
          <p:cNvSpPr txBox="1"/>
          <p:nvPr/>
        </p:nvSpPr>
        <p:spPr>
          <a:xfrm>
            <a:off x="998806" y="309716"/>
            <a:ext cx="10367889" cy="1651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Воздушного шарика».                          «День Смайлика».  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Сентябрь 2024г. 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rgbClr val="11111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sun9-14.userapi.com/impg/QGcqHRIJnuPa6TpL0UmeGfR2fEe1_6WMAoEurw/NvzHL-Qba9o.jpg?size=1280x720&amp;quality=95&amp;sign=9c36633d5205985c1203db928c948b11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373" y="1283110"/>
            <a:ext cx="5397911" cy="499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sun9-70.userapi.com/impg/ntkII48yf9p31i9eQx0DUPXnjHQE5ybsoxfLlw/a9GoSpj3DSE.jpg?size=1280x720&amp;quality=95&amp;sign=e81620865b3711846d37478ac457ab0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17" y="1238866"/>
            <a:ext cx="5574890" cy="499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624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7A87CB9-6470-4BCE-ADED-89FDC70A0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25D3E9-1723-410B-9FBD-A75ACEADACBA}"/>
              </a:ext>
            </a:extLst>
          </p:cNvPr>
          <p:cNvSpPr txBox="1"/>
          <p:nvPr/>
        </p:nvSpPr>
        <p:spPr>
          <a:xfrm>
            <a:off x="8453899" y="3056689"/>
            <a:ext cx="2389294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i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B5A5107-179E-4B72-9ECB-CF5BFC174D31}"/>
              </a:ext>
            </a:extLst>
          </p:cNvPr>
          <p:cNvSpPr txBox="1"/>
          <p:nvPr/>
        </p:nvSpPr>
        <p:spPr>
          <a:xfrm rot="10800000" flipV="1">
            <a:off x="840655" y="435246"/>
            <a:ext cx="10574596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</a:rPr>
              <a:t>Задача меня, как педагога  состоит не только в реализации данного проекта, а в том, чтобы предложить детям   выполнить указанные действия, чтобы помочь детям сделать собственный выбор и спланировать свою деятельность, осознать важность, нужность своих действий</a:t>
            </a:r>
            <a:endParaRPr lang="ru-RU" sz="2400" i="1" dirty="0">
              <a:solidFill>
                <a:srgbClr val="FF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https://sun9-78.userapi.com/impg/QTA8Q3bvUD82ig1vbLIrZwIsPzoOowG-vpshFg/h_dbSmGYChg.jpg?size=1280x720&amp;quality=95&amp;sign=56e3f70180a4c4f1bd6e46b44384814c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3485" y="1902542"/>
            <a:ext cx="7595418" cy="455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564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29261C8-A56D-496A-8225-1932563BB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48000" y="412955"/>
            <a:ext cx="6096000" cy="52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«Педагог в образе ….»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20240417_0914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1110" y="648929"/>
            <a:ext cx="3392128" cy="5692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1\Desktop\20211230_1007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704" y="339213"/>
            <a:ext cx="3683051" cy="619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1\Desktop\Пчелки папка\выпукной 2023\20230531_1018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2284" y="825911"/>
            <a:ext cx="3436375" cy="566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420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A3885AF-6EDD-4FC5-96CF-CB1D7CFF5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1\Desktop\Пчелки папка\фото нм\20230119_0912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806" y="442451"/>
            <a:ext cx="3378251" cy="586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ka\Desktop\фильм визитка\1 куплет\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381" y="3362631"/>
            <a:ext cx="3896339" cy="3316851"/>
          </a:xfrm>
          <a:prstGeom prst="rect">
            <a:avLst/>
          </a:prstGeom>
          <a:noFill/>
        </p:spPr>
      </p:pic>
      <p:pic>
        <p:nvPicPr>
          <p:cNvPr id="5" name="Рисунок 4" descr="C:\Users\1\Desktop\прощание с елкой\GaEv_4WzJu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8877" y="409569"/>
            <a:ext cx="3594559" cy="302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\Desktop\гр солнышко новый год утренник\прощание с елкой\IMG-20210122-WA0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2065" y="516194"/>
            <a:ext cx="3849329" cy="581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520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A3885AF-6EDD-4FC5-96CF-CB1D7CFF5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3394" y="412956"/>
            <a:ext cx="6769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Краткосрочный проект «Мой город Киров».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5406" y="943897"/>
            <a:ext cx="44245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 Формировать элементарные представления о своём городе, родине.</a:t>
            </a:r>
            <a:br>
              <a:rPr lang="ru-RU" dirty="0" smtClean="0"/>
            </a:br>
            <a:r>
              <a:rPr lang="ru-RU" b="1" dirty="0" smtClean="0"/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Пополнить знания детей о городе, в котором мы живем.</a:t>
            </a:r>
            <a:br>
              <a:rPr lang="ru-RU" dirty="0" smtClean="0"/>
            </a:br>
            <a:r>
              <a:rPr lang="ru-RU" dirty="0" smtClean="0"/>
              <a:t>2. Формировать умение передавать свои впечатления в рисунках.</a:t>
            </a:r>
            <a:br>
              <a:rPr lang="ru-RU" dirty="0" smtClean="0"/>
            </a:br>
            <a:r>
              <a:rPr lang="ru-RU" dirty="0" smtClean="0"/>
              <a:t>3. Побудить в детях чувство любви к своему городу.</a:t>
            </a:r>
            <a:br>
              <a:rPr lang="ru-RU" dirty="0" smtClean="0"/>
            </a:br>
            <a:r>
              <a:rPr lang="ru-RU" b="1" dirty="0" smtClean="0"/>
              <a:t>По числу участников:</a:t>
            </a:r>
            <a:r>
              <a:rPr lang="ru-RU" dirty="0" smtClean="0"/>
              <a:t> групповой (15 человек)</a:t>
            </a:r>
            <a:br>
              <a:rPr lang="ru-RU" dirty="0" smtClean="0"/>
            </a:br>
            <a:r>
              <a:rPr lang="ru-RU" b="1" dirty="0" smtClean="0"/>
              <a:t>Участники проекта:</a:t>
            </a:r>
            <a:r>
              <a:rPr lang="ru-RU" dirty="0" smtClean="0"/>
              <a:t> дети второй группы раннего возраста, воспитатели, родители</a:t>
            </a:r>
            <a:br>
              <a:rPr lang="ru-RU" dirty="0" smtClean="0"/>
            </a:br>
            <a:r>
              <a:rPr lang="ru-RU" b="1" dirty="0" smtClean="0"/>
              <a:t>Возраст участников:</a:t>
            </a:r>
            <a:r>
              <a:rPr lang="ru-RU" dirty="0" smtClean="0"/>
              <a:t> дети 2-3 года.</a:t>
            </a:r>
            <a:br>
              <a:rPr lang="ru-RU" dirty="0" smtClean="0"/>
            </a:br>
            <a:r>
              <a:rPr lang="ru-RU" b="1" dirty="0" smtClean="0"/>
              <a:t>По времени проведения:</a:t>
            </a:r>
            <a:r>
              <a:rPr lang="ru-RU" dirty="0" smtClean="0"/>
              <a:t> краткосрочный (с 23.09.2024г. по 03.10.2024г)</a:t>
            </a:r>
            <a:endParaRPr lang="ru-RU" dirty="0"/>
          </a:p>
        </p:txBody>
      </p:sp>
      <p:pic>
        <p:nvPicPr>
          <p:cNvPr id="5" name="Содержимое 7" descr="https://sun9-60.userapi.com/impg/zBKIULyvuu6nc2hKnxSn5x4_pP3HYP7e4htSIw/Lc7JPL6ytXk.jpg?size=1000x1000&amp;quality=95&amp;sign=1687480a3ee2c89035c7b1f282e88eb8&amp;type=album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7587" y="488018"/>
            <a:ext cx="3613355" cy="280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s://sun9-40.userapi.com/impg/9BOFUJ_3qvkHc_Nu4QHhmC70V2ekvxg0tq9zTA/_Yi_dyZhrSw.jpg?size=1280x1280&amp;quality=95&amp;sign=a1c69c9e5122da80a0e7fdcdf5ba8d44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556" y="2657571"/>
            <a:ext cx="4399632" cy="3831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520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A3885AF-6EDD-4FC5-96CF-CB1D7CFF5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:\Users\1\Desktop\Неваляшки\Дети\sFW6Snklcz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5897" y="353962"/>
            <a:ext cx="6276869" cy="624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6" name="Picture 2" descr="C:\Users\1\Desktop\Атестация\Грамоты\pMou0ERO3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174" y="368710"/>
            <a:ext cx="4881716" cy="6120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520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33" y="457200"/>
            <a:ext cx="5958348" cy="6164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091084" y="1032387"/>
            <a:ext cx="5265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</a:rPr>
              <a:t>17 октября  2024г.</a:t>
            </a:r>
          </a:p>
          <a:p>
            <a:pPr algn="ctr"/>
            <a:r>
              <a:rPr lang="ru-RU" sz="4400" dirty="0" smtClean="0">
                <a:solidFill>
                  <a:srgbClr val="00B050"/>
                </a:solidFill>
              </a:rPr>
              <a:t>«День </a:t>
            </a:r>
            <a:r>
              <a:rPr lang="ru-RU" sz="4400" dirty="0" err="1" smtClean="0">
                <a:solidFill>
                  <a:srgbClr val="00B050"/>
                </a:solidFill>
              </a:rPr>
              <a:t>Лесовичка</a:t>
            </a:r>
            <a:r>
              <a:rPr lang="ru-RU" sz="4400" dirty="0" smtClean="0">
                <a:solidFill>
                  <a:srgbClr val="00B050"/>
                </a:solidFill>
              </a:rPr>
              <a:t>».</a:t>
            </a:r>
            <a:endParaRPr lang="ru-RU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59045" y="309716"/>
            <a:ext cx="32888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Физкультурное развлечение для детей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 «По лесной дорожке, в гости к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Лесовичку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».</a:t>
            </a:r>
          </a:p>
          <a:p>
            <a:pPr algn="ctr"/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https://sun9-23.userapi.com/impg/Q_z-2764Jgzn9x_KBUOJFa0eYO25UY4y0wx6fw/BvIb2uUEgng.jpg?size=1280x720&amp;quality=95&amp;sign=82792b653563459d9f30b67ad53d2ac3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6141" y="265471"/>
            <a:ext cx="4345857" cy="3595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sun9-13.userapi.com/impg/xpfbN3Fw62mxZuHLpRVr0DkXrFs_TL9EQJW42A/vRsnEl1jTmo.jpg?size=1280x720&amp;quality=95&amp;sign=eee0da15e88534c19afe897a9f9a031b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774" y="1843547"/>
            <a:ext cx="3583858" cy="4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sun9-26.userapi.com/impg/yPK11G_NM86F8nXp9gNTP9Xf6woxySv2Wyo8Kw/R5RY-mYQSiE.jpg?size=1280x640&amp;quality=95&amp;sign=98cb07a821b40e808d59b386b98c0360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808" y="3141406"/>
            <a:ext cx="3732212" cy="3392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sun9-34.userapi.com/impg/nfulCPYilVrfZDNolue_WF6mwzkb9uPkVrqdWg/GXk7LItnYAo.jpg?size=1280x640&amp;quality=95&amp;sign=e3fed814330874214612e8ad64db7cf1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5135" y="3598607"/>
            <a:ext cx="4286865" cy="297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sun9-43.userapi.com/impg/JaXs1WpnpfzXYQ5Xsia-DM1Ark17ZRjGnDQS_w/6QLEk3c5RO4.jpg?size=1280x720&amp;quality=95&amp;sign=8c1fc54dac5edd82d76627da7713ea5c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432" y="457201"/>
            <a:ext cx="3731342" cy="296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4710" y="1"/>
            <a:ext cx="8421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ФЭМП «Лесная математика».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sun9-3.userapi.com/impg/BKP7YR0K7n9fSuNA0IBEqo2D97td7cbKBUQ8YA/qxNfa5pLqtI.jpg?size=1280x720&amp;quality=95&amp;sign=33883e024b1f5f0e0b4be390d6543f1b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13" y="398208"/>
            <a:ext cx="5634755" cy="290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un9-4.userapi.com/impg/CqX5WtRJ9yqbTwcE9zySTMcgQmpyLJHHMTR5Rg/o4jI-K8Yz7M.jpg?size=1280x720&amp;quality=95&amp;sign=a0c93e41f94fbcff7139aee3d0e44b6f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9071" y="3111910"/>
            <a:ext cx="5456903" cy="348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sun9-79.userapi.com/impg/q4H9a-pbfVAqgu9_si0RegG49ZX92n4SWjOr0w/ANvc1typrys.jpg?size=1280x720&amp;quality=95&amp;sign=9ef1812ea1d593fe4ea6c774a939c84d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8065" y="427703"/>
            <a:ext cx="5486400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sun9-15.userapi.com/impg/MC8PtfdufBubJwt34s1bv-RoKSJN_4E33Vcs-w/hGFII87yxPg.jpg?size=1280x720&amp;quality=95&amp;sign=51b9da7b99e41faa6622769fbd924555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929" y="3274142"/>
            <a:ext cx="5663381" cy="328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95368" y="412955"/>
            <a:ext cx="489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Физическая культура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sun9-24.userapi.com/impg/NnzXngEfI04lYfdKmU7Tf9C872A6epT3Whedsg/NdvlNkuxxqw.jpg?size=1280x720&amp;quality=95&amp;sign=bea1f187151a742f8e3549af2cada03f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310" y="1902543"/>
            <a:ext cx="4026309" cy="371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un9-78.userapi.com/impg/NDegOKBUz53fofDLZzGxwDvGFwEiPDA8rG6ZMQ/rCJlRVlJJGE.jpg?size=1280x720&amp;quality=95&amp;sign=771c0cd964eadebc82ede082b37c714b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948" y="362075"/>
            <a:ext cx="4572000" cy="289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sun9-30.userapi.com/impg/OWwN_xsbdXnSKnxuhidFVZuCZwqdL5rUzcweOA/UDIewg8ilOk.jpg?size=1280x720&amp;quality=95&amp;sign=fe67e4ccb7d43aa8de5691216ed0d26e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2684" y="3244645"/>
            <a:ext cx="4542503" cy="334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sun9-70.userapi.com/impg/pPhkujXkAewGP1d8P2XVlgNklhbB9P5waI7eBg/EShs4nYG5oI.jpg?size=1280x720&amp;quality=95&amp;sign=550636934638345e91c85f2ceb687970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710" y="3097161"/>
            <a:ext cx="4159045" cy="330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sun9-16.userapi.com/impg/zd21h6Z_MWQsU6uJ51AWkjBG9AItkQvbIeF9lw/VchBGdtELhw.jpg?size=1280x720&amp;quality=95&amp;sign=63953283456a644dde54e6f9bf6c781c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981" y="324466"/>
            <a:ext cx="4306529" cy="269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549F44A-5E97-4F6D-8B55-E70D2F075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233AEA4-D1CC-4759-B78B-42C87F5E7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6" y="3743744"/>
            <a:ext cx="3052689" cy="252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FCFC083-6371-415D-947B-12D26D029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3" y="844530"/>
            <a:ext cx="2399692" cy="2292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E6DA9D-C080-435A-9A8A-870B4D67F512}"/>
              </a:ext>
            </a:extLst>
          </p:cNvPr>
          <p:cNvSpPr txBox="1"/>
          <p:nvPr/>
        </p:nvSpPr>
        <p:spPr>
          <a:xfrm>
            <a:off x="2403987" y="427703"/>
            <a:ext cx="715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8735" y="575186"/>
            <a:ext cx="9114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 проектировании образовательного процесса изменились требования к организации воспитательно-образовательного процесса, в частности календарно-тематического планирования. </a:t>
            </a:r>
          </a:p>
          <a:p>
            <a:r>
              <a:rPr lang="ru-RU" sz="2400" dirty="0" smtClean="0"/>
              <a:t>Я решила эффективно использовать проектную деятельность, включая события в содержательную часть проекта.</a:t>
            </a:r>
          </a:p>
          <a:p>
            <a:r>
              <a:rPr lang="ru-RU" sz="2400" dirty="0" smtClean="0"/>
              <a:t> Вот уже второй год я работаю в этом направлении и реализую проект «Улыбнись, малыш».</a:t>
            </a:r>
          </a:p>
          <a:p>
            <a:r>
              <a:rPr lang="ru-RU" sz="2400" dirty="0" smtClean="0"/>
              <a:t> В рамках подготовки, дети совместно с родителями изучают историю выбранного праздника, и рассказывают о том, что узнали в группе и изготавливают атрибуты, необходимые для проведения мероприятия.</a:t>
            </a:r>
          </a:p>
          <a:p>
            <a:r>
              <a:rPr lang="ru-RU" sz="2400" dirty="0" smtClean="0"/>
              <a:t> «Календарь событий» с одной стороны, привлекает интерес к самому событию, а с другой стороны, это прекрасный способ мотивации детей и родителей к самостоятельному поиску необходимой информации, к созданию продуктов деятельности.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0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ttps://sun9-7.userapi.com/impg/98duCL9hri_w-tK9PlVAze0V4bi244hiD9KOtw/zICC0-q3ZV4.jpg?size=1280x720&amp;quality=95&amp;sign=b8ddcb7107d0ebae9820425a4b0852e3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1897" y="383458"/>
            <a:ext cx="3952567" cy="340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sun9-13.userapi.com/impg/HFCX4loWixdSK9jK-IkYdE5CgYo5TqZADZgitg/M2KqCtZeEWU.jpg?size=607x1080&amp;quality=95&amp;sign=b13fbc5bd0726ed643323c1a03a83cec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3793" y="796412"/>
            <a:ext cx="4341094" cy="576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un9-29.userapi.com/impg/3cMNt50ls-Hbg_0zE7iYag-GYMltKzR2Ib1vfw/1IcrAB2IjsA.jpg?size=1280x720&amp;quality=95&amp;sign=2d32257e709236fdfac382a64b4566cc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948" y="206477"/>
            <a:ext cx="4498258" cy="355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sun9-68.userapi.com/impg/keEjJfNY5uI163i1WyKy4ulX0IK8XqoGKJqqXA/d1sG2dDljfQ.jpg?size=1280x720&amp;quality=95&amp;sign=fd78304911f38cb596ef4fe87f022e91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194" y="2869301"/>
            <a:ext cx="4778477" cy="360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sun9-75.userapi.com/impg/YXXjF0EJ0URsRZe0-IaBqiUW3z53YbwZzgGKEQ/kdLvwFQJrEc.jpg?size=1280x720&amp;quality=95&amp;sign=a58dd724366ab01d2da24b4608681fc9&amp;type=albu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14851" y="3292087"/>
            <a:ext cx="3727296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ttps://sun9-10.userapi.com/impg/bykjci5w6WeC7anCAFheCIRBhaJ7M0iTfmFKjg/9pNZmNavzlw.jpg?size=1280x720&amp;quality=95&amp;sign=c7a5ca4687c055180cc0dd1d83fd2c7d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716" y="457200"/>
            <a:ext cx="5633885" cy="5884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sun9-57.userapi.com/impg/pvXyOnscUkgokqPCct5hkDHiGCjnmXQC_g9J4Q/Kg9duno1pOc.jpg?size=1280x720&amp;quality=95&amp;sign=45f4e5485f3f343a3e4d6b30a6fc3c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3096" y="3392129"/>
            <a:ext cx="5678129" cy="317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un9-15.userapi.com/impg/0W--wAguTQ_Ae7rWkEn8vTuqNwkw0Hz4B8uPrA/p5bbPl_c91c.jpg?size=1280x720&amp;quality=95&amp;sign=b71fd61e4a88c1ff9043ccc54913b6c4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4606" y="353962"/>
            <a:ext cx="5787155" cy="311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https://sun9-77.userapi.com/impg/0AcC76BdTAIpUDNRs6_v3lZ9iHUnfg-HR2aLrg/cxQOPeY1UH8.jpg?size=1280x720&amp;quality=95&amp;sign=bc7222ad51f5bd5692dcc1a15a6aaf28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0387" y="609601"/>
            <a:ext cx="5940425" cy="575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un9-20.userapi.com/impg/5f6epcwCYk6d_mB8RlraSPJHYZ9BV6zAObnXiQ/2wpPPAPi8tA.jpg?size=1280x720&amp;quality=95&amp;sign=37d248b5c7d49227a2bf4fecd4d6b7f8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996" y="427211"/>
            <a:ext cx="5608320" cy="597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ttps://sun9-11.userapi.com/impg/uDuanFL8aGc9T605XBdf8x9-u4g7UT0BWgiTKw/kcNx1Pgy91A.jpg?size=720x1080&amp;quality=95&amp;sign=1317e6a8f1ee826ea8af30db61f4c20c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75" y="472440"/>
            <a:ext cx="5336346" cy="638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sun9-20.userapi.com/impg/2_xd1CUW6XjgxzVIy1Iowvm41yUJVohmi4LQyA/qLO_vB4SNC4.jpg?size=720x1080&amp;quality=95&amp;sign=6b4963a2ebdd561f23f325711cfd6594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04800"/>
            <a:ext cx="589788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42160" y="0"/>
            <a:ext cx="795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Взаимодействие с семьями воспитанников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515A41-4427-49EE-A0F5-BB479EE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ttps://sun9-40.userapi.com/impg/KOWIBzgjZs2OkeSrC82q9cgVvoxz6Wqh81xyrw/IGJ_xbWOeJM.jpg?size=810x1080&amp;quality=95&amp;sign=d9cbb7577c6363ba6e23a6588bc3f103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32" y="339214"/>
            <a:ext cx="5644587" cy="631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sun7-18.userapi.com/impg/oA7ySqc2aJl-MqachTRQGQI-vw9unAOvaKBfXw/ZtyQiFh_uY0.jpg?size=1280x720&amp;quality=95&amp;sign=02749ba026637c0cb3be01a9c7c11f6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6480" y="534352"/>
            <a:ext cx="5763894" cy="586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3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ttps://sun9-18.userapi.com/impg/zn6f1XnpPdXRnHzm_ZOP0If5EN-OAksfB3N5eQ/5jfVt5awCb4.jpg?size=720x1080&amp;quality=95&amp;sign=3c6a6d63f6cb0df909be55fc87a4a426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251" y="320040"/>
            <a:ext cx="5724229" cy="606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un9-2.userapi.com/impg/_OurXAv2E7zg3rWQ8ow62d46JMCZmRbekaN_TA/YER_NMs2ZwA.jpg?size=1280x720&amp;quality=95&amp;sign=8017c0a1cd8720afa457022de2fa0299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457200"/>
            <a:ext cx="4983481" cy="606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1356360"/>
            <a:ext cx="7385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  <a:p>
            <a:r>
              <a:rPr lang="en-US" sz="2000" dirty="0" smtClean="0">
                <a:hlinkClick r:id="rId3"/>
              </a:rPr>
              <a:t>https://vk.com/video34609856_456239042</a:t>
            </a:r>
            <a:endParaRPr lang="ru-RU" sz="2000" dirty="0" smtClean="0"/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481" y="2133600"/>
            <a:ext cx="6141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4"/>
            </a:endParaRPr>
          </a:p>
          <a:p>
            <a:endParaRPr lang="ru-RU" sz="2000" dirty="0" smtClean="0">
              <a:hlinkClick r:id="rId4"/>
            </a:endParaRPr>
          </a:p>
          <a:p>
            <a:r>
              <a:rPr lang="en-US" sz="2000" dirty="0" smtClean="0">
                <a:hlinkClick r:id="rId4"/>
              </a:rPr>
              <a:t>https://vk.com/video286258402_456239034</a:t>
            </a:r>
            <a:endParaRPr lang="ru-RU" sz="2000" dirty="0" smtClean="0"/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5839" y="3152894"/>
            <a:ext cx="7047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5"/>
            </a:endParaRPr>
          </a:p>
          <a:p>
            <a:r>
              <a:rPr lang="en-US" sz="2000" dirty="0" smtClean="0">
                <a:hlinkClick r:id="rId5"/>
              </a:rPr>
              <a:t>https://vk.com/video286258402_456239033</a:t>
            </a:r>
            <a:endParaRPr lang="ru-RU" sz="2000" dirty="0" smtClean="0"/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5910" y="781665"/>
            <a:ext cx="999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Ссылки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 (Театрализация в домашних условиях «</a:t>
            </a:r>
            <a:r>
              <a:rPr lang="ru-RU" sz="2000" dirty="0" err="1" smtClean="0">
                <a:solidFill>
                  <a:srgbClr val="FF0000"/>
                </a:solidFill>
              </a:rPr>
              <a:t>Лесовичок</a:t>
            </a:r>
            <a:r>
              <a:rPr lang="ru-RU" sz="2000" dirty="0" smtClean="0">
                <a:solidFill>
                  <a:srgbClr val="FF0000"/>
                </a:solidFill>
              </a:rPr>
              <a:t> в гостях у ребят – дошколят»)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412955"/>
            <a:ext cx="7385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948" y="0"/>
            <a:ext cx="112382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4"/>
            </a:endParaRPr>
          </a:p>
          <a:p>
            <a:endParaRPr lang="ru-RU" sz="2000" dirty="0" smtClean="0">
              <a:hlinkClick r:id="rId4"/>
            </a:endParaRPr>
          </a:p>
          <a:p>
            <a:pPr algn="ctr"/>
            <a:r>
              <a:rPr lang="ru-RU" sz="2000" dirty="0" smtClean="0"/>
              <a:t>Выступление на РМО с опытом работы «Роль событийных мероприятий  в театрализованной деятельности с детьми раннего дошкольного возраста с элементами видеофрагментов».</a:t>
            </a:r>
          </a:p>
          <a:p>
            <a:pPr algn="ctr"/>
            <a:r>
              <a:rPr lang="ru-RU" sz="2000" dirty="0" smtClean="0"/>
              <a:t> октябрь 2024г.</a:t>
            </a:r>
            <a:endParaRPr lang="ru-RU" sz="2000" dirty="0"/>
          </a:p>
        </p:txBody>
      </p:sp>
      <p:pic>
        <p:nvPicPr>
          <p:cNvPr id="1026" name="Picture 2" descr="https://sun9-19.userapi.com/impg/UCxdPNLC8VNpi_AZC99IFJA_rr6nikEdb_OlOw/ohi_AUxDVxY.jpg?size=1280x960&amp;quality=95&amp;sign=3d16c77ca3c363b91d4e9acf0036b0e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14" y="1710813"/>
            <a:ext cx="5102943" cy="446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un9-40.userapi.com/impg/OChmYFA8_-r8De-rH-Ros3l8c9DViGjeONFGZg/Ks3bmjF3_sg.jpg?size=1280x960&amp;quality=95&amp;sign=2c367e6cd1f2e3ed6e3c6995dbf26f3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5265" y="1592825"/>
            <a:ext cx="4935794" cy="458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412955"/>
            <a:ext cx="7385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948" y="0"/>
            <a:ext cx="511769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4"/>
            </a:endParaRPr>
          </a:p>
          <a:p>
            <a:endParaRPr lang="ru-RU" sz="2000" dirty="0" smtClean="0">
              <a:hlinkClick r:id="rId4"/>
            </a:endParaRPr>
          </a:p>
          <a:p>
            <a:pPr algn="ctr"/>
            <a:r>
              <a:rPr lang="ru-RU" sz="2800" dirty="0" smtClean="0"/>
              <a:t>Участие во Всероссийском конкурсе Передовой опыт</a:t>
            </a:r>
          </a:p>
          <a:p>
            <a:pPr algn="ctr"/>
            <a:r>
              <a:rPr lang="ru-RU" sz="2800" dirty="0" smtClean="0"/>
              <a:t>«Роль событийных мероприятий  в театрализованной деятельности с детьми раннего дошкольного возраста с элементами видеофрагментов».</a:t>
            </a:r>
          </a:p>
          <a:p>
            <a:pPr algn="ctr"/>
            <a:r>
              <a:rPr lang="ru-RU" sz="2800" dirty="0" smtClean="0"/>
              <a:t> октябрь 2024г.</a:t>
            </a:r>
            <a:endParaRPr lang="ru-RU" sz="2800" dirty="0"/>
          </a:p>
        </p:txBody>
      </p:sp>
      <p:pic>
        <p:nvPicPr>
          <p:cNvPr id="2050" name="Picture 2" descr="C:\Users\1\Desktop\Атестация\Грамоты\nu5Ji99Bd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0031" y="427703"/>
            <a:ext cx="4432300" cy="6179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1356360"/>
            <a:ext cx="7385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481" y="1386348"/>
            <a:ext cx="83367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  Цель проекта: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Создание условий для расширения и углубления представлений о главном сказочном персонаже Нового года – образе Деда Мороза.</a:t>
            </a:r>
            <a:br>
              <a:rPr lang="ru-RU" sz="2000" dirty="0" smtClean="0"/>
            </a:br>
            <a:r>
              <a:rPr lang="ru-RU" sz="2000" b="1" dirty="0" smtClean="0"/>
              <a:t>    Задачи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1. Создать в группе условия для реализации познавательно-исследовательского проекта.</a:t>
            </a:r>
            <a:br>
              <a:rPr lang="ru-RU" sz="2000" dirty="0" smtClean="0"/>
            </a:br>
            <a:r>
              <a:rPr lang="ru-RU" sz="2000" dirty="0" smtClean="0"/>
              <a:t>2. Развивать познавательную мотивацию, эмоциональную сферу.</a:t>
            </a:r>
            <a:br>
              <a:rPr lang="ru-RU" sz="2000" dirty="0" smtClean="0"/>
            </a:br>
            <a:r>
              <a:rPr lang="ru-RU" sz="2000" dirty="0" smtClean="0"/>
              <a:t>3. Воспитывать у детей интерес к совместной деятельности с взрослым</a:t>
            </a:r>
            <a:br>
              <a:rPr lang="ru-RU" sz="2000" dirty="0" smtClean="0"/>
            </a:br>
            <a:r>
              <a:rPr lang="ru-RU" sz="2000" dirty="0" smtClean="0"/>
              <a:t>4. Расширять представление о жизни деда Мороза.</a:t>
            </a:r>
            <a:br>
              <a:rPr lang="ru-RU" sz="2000" dirty="0" smtClean="0"/>
            </a:br>
            <a:r>
              <a:rPr lang="ru-RU" sz="2000" dirty="0" smtClean="0"/>
              <a:t>5. Развивать эстетическое восприятие, эстетические эмоции и чувства.</a:t>
            </a:r>
            <a:br>
              <a:rPr lang="ru-RU" sz="2000" dirty="0" smtClean="0"/>
            </a:br>
            <a:r>
              <a:rPr lang="ru-RU" sz="2000" dirty="0" smtClean="0"/>
              <a:t>6. Продолжать развивать навыки работы с кистью, развивать мелкую моторику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5839" y="0"/>
            <a:ext cx="70479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4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Краткосрочный проект </a:t>
            </a:r>
          </a:p>
          <a:p>
            <a:pPr algn="ctr"/>
            <a:r>
              <a:rPr lang="ru-RU" sz="2000" dirty="0" smtClean="0"/>
              <a:t>18.11.2024 - 25.11 2024 год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«День рождения Дедушки Мороз»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5910" y="781665"/>
            <a:ext cx="999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9" name="Picture 4" descr="https://avatars.mds.yandex.net/get-entity_search/5508932/993298690/S600xU_2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9535" y="3923071"/>
            <a:ext cx="2580968" cy="260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559CEB-AB98-4450-B57F-12BEE1766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A94849-C51E-41F2-BF1A-8443AF97A520}"/>
              </a:ext>
            </a:extLst>
          </p:cNvPr>
          <p:cNvSpPr txBox="1"/>
          <p:nvPr/>
        </p:nvSpPr>
        <p:spPr>
          <a:xfrm>
            <a:off x="787790" y="556545"/>
            <a:ext cx="10719581" cy="1285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«Календарь событий» 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i="1" dirty="0">
              <a:solidFill>
                <a:srgbClr val="333333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Неваляшки\Дети\126UiNXVE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831" y="1047135"/>
            <a:ext cx="5368413" cy="525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Леший день папка передвижка о лесе и леш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35" y="1051560"/>
            <a:ext cx="5605145" cy="542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846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-2233"/>
            <a:ext cx="11856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ппликация изготовление портрета деда Мороза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5122" name="Picture 2" descr="E:\дед мороз неваляшки\20231117_090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692696"/>
            <a:ext cx="470452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дед мороз неваляшки\20231117_091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915" y="764704"/>
            <a:ext cx="571195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E:\дед мороз неваляшки\20231117_091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382" y="3284984"/>
            <a:ext cx="547260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E:\дед мороз неваляшки\20230911_094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9990" y="3996064"/>
            <a:ext cx="5184577" cy="252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E:\дед мороз неваляшки\20231117_091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1115" y="917104"/>
            <a:ext cx="571195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E:\дед мороз неваляшки\20231117_091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937" y="908720"/>
            <a:ext cx="571195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E:\дед мороз неваляшки\20231117_091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3137" y="1061120"/>
            <a:ext cx="571195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302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"/>
            <a:ext cx="11856640" cy="16001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Беседа «Где живет дед Мороз»</a:t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7" name="Picture 1" descr="E:\дед мороз неваляшки\20231117_090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620688"/>
            <a:ext cx="787287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E:\дед мороз неваляшки\20231116_0939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883" y="2924945"/>
            <a:ext cx="672074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avatars.mds.yandex.net/get-entity_search/5508932/993298690/S600xU_2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403" y="4198266"/>
            <a:ext cx="3552396" cy="232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6213" y="476673"/>
            <a:ext cx="417578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avatars.mds.yandex.net/get-entity_search/5508932/993298690/S600xU_2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403" y="4221088"/>
            <a:ext cx="355239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7204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1356360"/>
            <a:ext cx="7385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  <a:p>
            <a:endParaRPr lang="ru-RU" sz="2000" dirty="0"/>
          </a:p>
        </p:txBody>
      </p:sp>
      <p:pic>
        <p:nvPicPr>
          <p:cNvPr id="5122" name="Picture 2" descr="https://sun9-16.userapi.com/impg/nGMkADFqZXzkaGciw9hIBR7Y4PQUjfEKNLwIpQ/qZtuZ1dRGrc.jpg?size=1280x963&amp;quality=95&amp;sign=e8ac0702084007025d1236bc9bfd47e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0219"/>
            <a:ext cx="4984955" cy="628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sun9-42.userapi.com/impg/-t58ydasfpS3aOWS2Ugb9O6McMoFIjbQBJj8_Q/j04jaNAqJ-k.jpg?size=607x1080&amp;quality=95&amp;sign=8864605d6513a4871fe8871eb153fb7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1832" y="151067"/>
            <a:ext cx="3800168" cy="670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s://sun9-75.userapi.com/impg/iNUwcVK8vu4CcQgTpCV2JBmknCwKdTn3Ova5kQ/DQJRlhQpCA4.jpg?size=607x1080&amp;quality=95&amp;sign=f32fcd92c1721c5eea5a3f270bd3ae17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238" y="265471"/>
            <a:ext cx="3864077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1356360"/>
            <a:ext cx="7385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5839" y="3152894"/>
            <a:ext cx="7047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4"/>
            </a:endParaRP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5910" y="781665"/>
            <a:ext cx="99994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Проект ко Дню матери</a:t>
            </a:r>
            <a:r>
              <a:rPr lang="ru-RU" sz="2000" dirty="0" smtClean="0"/>
              <a:t> </a:t>
            </a:r>
            <a:r>
              <a:rPr lang="ru-RU" sz="2000" b="1" dirty="0" smtClean="0"/>
              <a:t>«Мамочка милая моя»</a:t>
            </a:r>
            <a:r>
              <a:rPr lang="ru-RU" sz="2000" dirty="0" smtClean="0"/>
              <a:t> 18.11.2024 г. - 29.11.2024 г</a:t>
            </a:r>
          </a:p>
          <a:p>
            <a:endParaRPr lang="ru-RU" sz="2000" b="1" i="1" u="sng" dirty="0" smtClean="0"/>
          </a:p>
          <a:p>
            <a:r>
              <a:rPr lang="ru-RU" sz="2000" b="1" i="1" u="sng" dirty="0" smtClean="0"/>
              <a:t>Цель</a:t>
            </a:r>
            <a:r>
              <a:rPr lang="ru-RU" sz="2000" b="1" i="1" dirty="0" smtClean="0"/>
              <a:t>:</a:t>
            </a:r>
            <a:r>
              <a:rPr lang="ru-RU" sz="2000" dirty="0" smtClean="0"/>
              <a:t> Развитие эмоциональной сферы ребенка, активизация его творческого потенциала.</a:t>
            </a:r>
          </a:p>
          <a:p>
            <a:r>
              <a:rPr lang="ru-RU" sz="2000" b="1" i="1" u="sng" dirty="0" smtClean="0"/>
              <a:t>Задачи</a:t>
            </a:r>
            <a:r>
              <a:rPr lang="ru-RU" sz="2000" b="1" i="1" dirty="0" smtClean="0"/>
              <a:t>:</a:t>
            </a:r>
            <a:endParaRPr lang="ru-RU" sz="2000" dirty="0" smtClean="0"/>
          </a:p>
          <a:p>
            <a:pPr lvl="0"/>
            <a:r>
              <a:rPr lang="ru-RU" sz="2000" dirty="0" smtClean="0"/>
              <a:t>Познакомить детей с праздником «День матери». Побуждать детей рассматривать иллюстрации, отвечать на вопросы воспитателя в ходе беседы.</a:t>
            </a:r>
          </a:p>
          <a:p>
            <a:pPr lvl="0"/>
            <a:r>
              <a:rPr lang="ru-RU" sz="2000" dirty="0" smtClean="0"/>
              <a:t>Способствовать воспитанию у детей доброго отношения и любви к своей маме, желание заботится о ней, радовать ее, защищать, помогать.</a:t>
            </a:r>
          </a:p>
          <a:p>
            <a:pPr lvl="0"/>
            <a:r>
              <a:rPr lang="ru-RU" sz="2000" dirty="0" smtClean="0"/>
              <a:t>Знакомство со стихотворными и прозаическими произведениями художественной литературы по </a:t>
            </a:r>
            <a:r>
              <a:rPr lang="ru-RU" sz="2000" u="sng" dirty="0" smtClean="0"/>
              <a:t>теме</a:t>
            </a:r>
            <a:r>
              <a:rPr lang="ru-RU" sz="2000" dirty="0" smtClean="0"/>
              <a:t>: «Мамочка – любимая». </a:t>
            </a:r>
          </a:p>
          <a:p>
            <a:pPr lvl="0"/>
            <a:r>
              <a:rPr lang="ru-RU" sz="2000" dirty="0" smtClean="0"/>
              <a:t>Побуждать слушать песенки из мультфильмов и песни в исполнении детей.</a:t>
            </a:r>
          </a:p>
          <a:p>
            <a:pPr lvl="0"/>
            <a:r>
              <a:rPr lang="ru-RU" sz="2000" dirty="0" smtClean="0"/>
              <a:t>Обогащать словарный и лексический запас детей; развивать память; способствовать формированию эмоционально окрашенной речи.</a:t>
            </a:r>
          </a:p>
          <a:p>
            <a:pPr lvl="0"/>
            <a:r>
              <a:rPr lang="ru-RU" sz="2000" dirty="0" smtClean="0"/>
              <a:t>Развивать мелкую моторику через пальчиковые игры и художественное творчество детей (аппликация, лепка).</a:t>
            </a:r>
          </a:p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1356360"/>
            <a:ext cx="7385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481" y="2133600"/>
            <a:ext cx="6141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4"/>
            </a:endParaRPr>
          </a:p>
          <a:p>
            <a:endParaRPr lang="ru-RU" sz="2000" dirty="0" smtClean="0">
              <a:hlinkClick r:id="rId4"/>
            </a:endParaRPr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5839" y="3152894"/>
            <a:ext cx="7047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5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10" y="781665"/>
            <a:ext cx="999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9" name="Picture 2" descr="https://sun9-71.userapi.com/impg/D8G6YSJVcZnrWlsnJuDoJX6bqNqnx1jjZ081Rg/-tukpG5-yUs.jpg?size=1280x720&amp;quality=95&amp;sign=5c3ac1fd95330062dcbb5720d8d8a9e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8347" y="2595562"/>
            <a:ext cx="5491317" cy="426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sun9-71.userapi.com/impg/D8G6YSJVcZnrWlsnJuDoJX6bqNqnx1jjZ081Rg/-tukpG5-yUs.jpg?size=1280x720&amp;quality=95&amp;sign=5c3ac1fd95330062dcbb5720d8d8a9e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084" y="275918"/>
            <a:ext cx="5508522" cy="325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s://sun9-13.userapi.com/impg/5qZBtPma4rwkS8wTcRoFS8Acj2jxs0gQK6hbRQ/ZCS9xCy1hTo.jpg?size=1280x720&amp;quality=95&amp;sign=562e3fcd61a78e5852b2e21f11916fd3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6335" y="368710"/>
            <a:ext cx="5250427" cy="303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sun9-68.userapi.com/impg/QWt7eVYuO2AYyAJRqTOKIDfe80Q1DgkD8g4hqQ/3_hUpojb0Rk.jpg?size=1280x720&amp;quality=95&amp;sign=bb07745b1e23cc3a2dbdb3f3d748fd1d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452" y="3126658"/>
            <a:ext cx="5383161" cy="350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440" y="1356360"/>
            <a:ext cx="7385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3"/>
            </a:endParaRPr>
          </a:p>
          <a:p>
            <a:endParaRPr lang="ru-RU" sz="2000" dirty="0" smtClean="0">
              <a:hlinkClick r:id="rId3"/>
            </a:endParaRP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481" y="2133600"/>
            <a:ext cx="6141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4"/>
            </a:endParaRPr>
          </a:p>
          <a:p>
            <a:endParaRPr lang="ru-RU" sz="2000" dirty="0" smtClean="0">
              <a:hlinkClick r:id="rId4"/>
            </a:endParaRPr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5839" y="3152894"/>
            <a:ext cx="7047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hlinkClick r:id="rId5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10" y="781665"/>
            <a:ext cx="999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3" name="Picture 2" descr="https://sun9-41.userapi.com/impg/H7JjQ79YxPYz3yDtdahiqdNMXY-wO6FYdWarUw/IIuhO7F-Rls.jpg?size=1280x720&amp;quality=95&amp;sign=fa669032818fac661084493ec484454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206" y="324465"/>
            <a:ext cx="4896465" cy="601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sun9-38.userapi.com/impg/Pkhfr_HkG9hlAgpn6iktHN0nx50hN9YeOy4qyw/JRPh7yw-v5A.jpg?size=607x1080&amp;quality=95&amp;sign=cff98705714437422642719bac2d97a1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2335" y="383458"/>
            <a:ext cx="3621754" cy="615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sun9-36.userapi.com/impg/YHysNJZgm-gMVVBnsqVtay4kLjQML27o36yhMA/-jBaLfvE8k4.jpg?size=607x1080&amp;quality=95&amp;sign=071ad3be90b298f5d76281d31dd9edc6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60490" y="427704"/>
            <a:ext cx="4114800" cy="601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903532-930A-40EF-8530-5FD05B126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9640" y="594361"/>
            <a:ext cx="104851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dirty="0" smtClean="0"/>
          </a:p>
          <a:p>
            <a:pPr fontAlgn="base"/>
            <a:r>
              <a:rPr lang="ru-RU" sz="2400" dirty="0" smtClean="0"/>
              <a:t>Воспитатель, воспитатель!</a:t>
            </a:r>
            <a:br>
              <a:rPr lang="ru-RU" sz="2400" dirty="0" smtClean="0"/>
            </a:br>
            <a:r>
              <a:rPr lang="ru-RU" sz="2400" dirty="0" smtClean="0"/>
              <a:t>Ты творец, мудрец, ваятель,</a:t>
            </a:r>
            <a:br>
              <a:rPr lang="ru-RU" sz="2400" dirty="0" smtClean="0"/>
            </a:br>
            <a:r>
              <a:rPr lang="ru-RU" sz="2400" dirty="0" smtClean="0"/>
              <a:t>Вечно в поиске, в дороге,</a:t>
            </a:r>
            <a:br>
              <a:rPr lang="ru-RU" sz="2400" dirty="0" smtClean="0"/>
            </a:br>
            <a:r>
              <a:rPr lang="ru-RU" sz="2400" dirty="0" smtClean="0"/>
              <a:t>Должен знать, уметь так много.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Воспитатель, воспитатель!</a:t>
            </a:r>
            <a:br>
              <a:rPr lang="ru-RU" sz="2400" dirty="0" smtClean="0"/>
            </a:br>
            <a:r>
              <a:rPr lang="ru-RU" sz="2400" dirty="0" smtClean="0"/>
              <a:t>Ты актёр, чудак, мечтатель,</a:t>
            </a:r>
            <a:br>
              <a:rPr lang="ru-RU" sz="2400" dirty="0" smtClean="0"/>
            </a:br>
            <a:r>
              <a:rPr lang="ru-RU" sz="2400" dirty="0" smtClean="0"/>
              <a:t>И всегда среди детей,</a:t>
            </a:r>
            <a:br>
              <a:rPr lang="ru-RU" sz="2400" dirty="0" smtClean="0"/>
            </a:br>
            <a:r>
              <a:rPr lang="ru-RU" sz="2400" dirty="0" smtClean="0"/>
              <a:t>Сто задумок, сто затей.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Воспитатель, воспитатель!</a:t>
            </a:r>
            <a:br>
              <a:rPr lang="ru-RU" sz="2400" dirty="0" smtClean="0"/>
            </a:br>
            <a:r>
              <a:rPr lang="ru-RU" sz="2400" dirty="0" smtClean="0"/>
              <a:t>Дал призвание Создатель,</a:t>
            </a:r>
            <a:br>
              <a:rPr lang="ru-RU" sz="2400" dirty="0" smtClean="0"/>
            </a:br>
            <a:r>
              <a:rPr lang="ru-RU" sz="2400" dirty="0" smtClean="0"/>
              <a:t>Чтобы маленький росток</a:t>
            </a:r>
            <a:br>
              <a:rPr lang="ru-RU" sz="2400" dirty="0" smtClean="0"/>
            </a:br>
            <a:r>
              <a:rPr lang="ru-RU" sz="2400" dirty="0" smtClean="0"/>
              <a:t>Превратил бы ты в цветок.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2521" y="304800"/>
            <a:ext cx="8366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dirty="0" smtClean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39938" name="Picture 2" descr="https://sun9-39.userapi.com/impg/dlmyJpPvIOC38wUfUULFCjfnpzUbDWKOrJn1Sw/I3DaZLJgqgs.jpg?size=807x1080&amp;quality=96&amp;sign=93aefb156fc5f45a835ef8867b75a48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680" y="594361"/>
            <a:ext cx="5318760" cy="595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9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268B46-1083-4E5D-B393-C655D45AE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37B43D-9E28-4C40-846B-62915A8C7ECC}"/>
              </a:ext>
            </a:extLst>
          </p:cNvPr>
          <p:cNvSpPr txBox="1"/>
          <p:nvPr/>
        </p:nvSpPr>
        <p:spPr>
          <a:xfrm>
            <a:off x="5176684" y="516194"/>
            <a:ext cx="6058713" cy="855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проект «Улыбнись, малыш»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1\Desktop\Неваляшки\Грибной переполох\20231018_090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872" y="486697"/>
            <a:ext cx="4572000" cy="5781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\Desktop\Неваляшки\грибы\20231018_093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631" y="1297858"/>
            <a:ext cx="5855111" cy="510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36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268B46-1083-4E5D-B393-C655D45AE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37B43D-9E28-4C40-846B-62915A8C7ECC}"/>
              </a:ext>
            </a:extLst>
          </p:cNvPr>
          <p:cNvSpPr txBox="1"/>
          <p:nvPr/>
        </p:nvSpPr>
        <p:spPr>
          <a:xfrm>
            <a:off x="5176684" y="516194"/>
            <a:ext cx="6058713" cy="45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i="1" dirty="0">
              <a:solidFill>
                <a:schemeClr val="accent1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7240" y="685800"/>
            <a:ext cx="644652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ЦЕЛЬ:</a:t>
            </a:r>
            <a:r>
              <a:rPr lang="ru-RU" sz="2000" dirty="0" smtClean="0"/>
              <a:t> создание положительного эмоционального настроя на весь день и снятие эмоционального напряжения.</a:t>
            </a:r>
          </a:p>
          <a:p>
            <a:endParaRPr lang="ru-RU" sz="2000" dirty="0" smtClean="0"/>
          </a:p>
          <a:p>
            <a:r>
              <a:rPr lang="ru-RU" sz="2000" b="1" dirty="0" smtClean="0"/>
              <a:t>Задачи:</a:t>
            </a:r>
            <a:endParaRPr lang="ru-RU" sz="2000" dirty="0" smtClean="0"/>
          </a:p>
          <a:p>
            <a:r>
              <a:rPr lang="ru-RU" sz="2000" dirty="0" smtClean="0"/>
              <a:t>-способствовать скорейшему психологически комфортному привыканию ребёнка к новой обстановке;</a:t>
            </a:r>
          </a:p>
          <a:p>
            <a:r>
              <a:rPr lang="ru-RU" sz="2000" dirty="0" smtClean="0"/>
              <a:t>- создать адекватные условия для реализации эмоционально насыщенной игровой деятельности;</a:t>
            </a:r>
          </a:p>
          <a:p>
            <a:r>
              <a:rPr lang="ru-RU" sz="2000" dirty="0" smtClean="0"/>
              <a:t>-содействовать возникновению у малышей игровой мотивации и положительных эмоциональных реакций;</a:t>
            </a:r>
          </a:p>
          <a:p>
            <a:r>
              <a:rPr lang="ru-RU" sz="2000" dirty="0" smtClean="0"/>
              <a:t>-обогащать образовательный процесс с помощью включения игровых комплексов в разнообразные виды детской деятельности;</a:t>
            </a:r>
          </a:p>
          <a:p>
            <a:endParaRPr lang="ru-RU" dirty="0"/>
          </a:p>
        </p:txBody>
      </p:sp>
      <p:pic>
        <p:nvPicPr>
          <p:cNvPr id="1026" name="Picture 2" descr="https://sun9-5.userapi.com/impg/4J4_Uoe0Qd-aajEPXgUMENJ9JIjCFlRm-DzCxA/3j1fbYakVfI.jpg?size=1280x720&amp;quality=95&amp;sign=e5af840048e4ea036477d708b97b122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96240"/>
            <a:ext cx="4770120" cy="605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36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90B3B96-4A1F-4120-9C04-B8D3411B7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https://sun9-69.userapi.com/impg/v4cC9xMMjkX0S7Ucuz_G7P3d9wVHIWG41gTHng/51g6KrQbWKk.jpg?size=1280x1280&amp;quality=95&amp;sign=14ce5f1d5b2c41ba7061704c4dd8a210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855406"/>
            <a:ext cx="5353664" cy="554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54.userapi.com/impg/uW1xzF_YQ0tEiFHAu2vP6OSKkmm9mMQuSdpWVw/LF3m7TWs7SU.jpg?size=1280x1280&amp;quality=95&amp;sign=1f7f3ecca564e8eea353338be992c1bc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29" y="458787"/>
            <a:ext cx="5309419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50076" y="398206"/>
            <a:ext cx="5589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«День Следопыта»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0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41D143A-1446-4719-9F9D-2B6CC8998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33C02FC-A78F-4C08-83F2-018E0DC98E23}"/>
              </a:ext>
            </a:extLst>
          </p:cNvPr>
          <p:cNvSpPr txBox="1"/>
          <p:nvPr/>
        </p:nvSpPr>
        <p:spPr>
          <a:xfrm>
            <a:off x="339213" y="383458"/>
            <a:ext cx="5147187" cy="1417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рождения Деда Мороза».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 2023г.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 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59.userapi.com/impg/noGnkHe5nCpSdN96JRmO2IF_tg4_98NvrzAoIA/4yeVGb230bk.jpg?size=1280x1280&amp;quality=95&amp;sign=9b39f7867ca9ff223dc97e311c32d616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1148" y="458787"/>
            <a:ext cx="607633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1\Desktop\Пчелки папка\фото нм\IMG_5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181" y="1135626"/>
            <a:ext cx="4704736" cy="519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589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29E76EE-1115-4755-8F6B-4FD4C3BD7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93E6C2-CCCA-4BC3-84F2-0A0B57A95BA8}"/>
              </a:ext>
            </a:extLst>
          </p:cNvPr>
          <p:cNvSpPr txBox="1"/>
          <p:nvPr/>
        </p:nvSpPr>
        <p:spPr>
          <a:xfrm>
            <a:off x="745589" y="548639"/>
            <a:ext cx="42688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/>
            <a:r>
              <a:rPr lang="ru-RU" sz="2400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«День Снеговика». </a:t>
            </a:r>
          </a:p>
          <a:p>
            <a:pPr indent="228600" algn="ctr"/>
            <a:r>
              <a:rPr lang="ru-RU" sz="2400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Декабрь 2023г</a:t>
            </a:r>
            <a:endParaRPr lang="ru-RU" sz="2400" b="1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/>
            <a:r>
              <a:rPr lang="ru-RU" sz="1800" i="1" dirty="0">
                <a:solidFill>
                  <a:srgbClr val="11111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sun9-71.userapi.com/impg/BpW76cTr1lEsnFDyZagZgs3Dyu_D0rkddbR__g/RSpvdmBa0VI.jpg?size=1280x1280&amp;quality=95&amp;sign=98c0f694f1f22dcc2d6c9591ae7b148c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935" y="458787"/>
            <a:ext cx="6238568" cy="594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s://img0.liveinternet.ru/images/attach/c/7/95/67/95067090_5111852_0_3e327_ba5f303a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895" y="822960"/>
            <a:ext cx="4762500" cy="550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981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B556AD6-2CC5-46FE-9CCB-232BEC101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https://sun9-6.userapi.com/impg/dkvYC5aLNaBFJd86w936J2ZvUaIC3vmZO3iLtw/lEDFBtuizyU.jpg?size=1280x720&amp;quality=95&amp;sign=597495d444682d3d6706b93ed4bc879d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162" y="430901"/>
            <a:ext cx="6725264" cy="321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sun9-73.userapi.com/impg/ATNVXFBpAk86bpdhi-cpWHq_WkOke2dpj1M6fA/1mZhFtI9iMU.jpg?size=1280x720&amp;quality=95&amp;sign=da13a6ee5c33a8cb3b7a67859fb0dee6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773" y="2905431"/>
            <a:ext cx="7344697" cy="352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211961" y="884903"/>
            <a:ext cx="4719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ru-RU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«День </a:t>
            </a:r>
            <a:r>
              <a:rPr lang="ru-RU" b="1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Светафорчика</a:t>
            </a:r>
            <a:r>
              <a:rPr lang="ru-RU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.</a:t>
            </a:r>
          </a:p>
          <a:p>
            <a:pPr indent="228600" algn="ctr"/>
            <a:r>
              <a:rPr lang="ru-RU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Август 2024г.</a:t>
            </a:r>
            <a:endParaRPr lang="ru-RU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5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470</Words>
  <Application>Microsoft Office PowerPoint</Application>
  <PresentationFormat>Произвольный</PresentationFormat>
  <Paragraphs>95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Беседа «Где живет дед Мороз»  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Компьюниум</dc:creator>
  <cp:lastModifiedBy>1</cp:lastModifiedBy>
  <cp:revision>18</cp:revision>
  <dcterms:created xsi:type="dcterms:W3CDTF">2020-10-20T04:49:07Z</dcterms:created>
  <dcterms:modified xsi:type="dcterms:W3CDTF">2024-12-13T09:50:01Z</dcterms:modified>
</cp:coreProperties>
</file>