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4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59" autoAdjust="0"/>
    <p:restoredTop sz="94660"/>
  </p:normalViewPr>
  <p:slideViewPr>
    <p:cSldViewPr>
      <p:cViewPr varScale="1">
        <p:scale>
          <a:sx n="69" d="100"/>
          <a:sy n="69" d="100"/>
        </p:scale>
        <p:origin x="-12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A97E90-5FE9-473C-AC20-C89C57E29956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A8017F4-D781-4375-BE78-22E313E6F3EB}">
      <dgm:prSet phldrT="[Текст]"/>
      <dgm:spPr/>
      <dgm:t>
        <a:bodyPr/>
        <a:lstStyle/>
        <a:p>
          <a:r>
            <a:rPr lang="ru-RU" smtClean="0">
              <a:latin typeface="Arno Pro Smbd SmText" pitchFamily="18" charset="0"/>
            </a:rPr>
            <a:t>лето</a:t>
          </a:r>
          <a:endParaRPr lang="ru-RU" dirty="0">
            <a:latin typeface="Arno Pro Smbd SmText" pitchFamily="18" charset="0"/>
          </a:endParaRPr>
        </a:p>
      </dgm:t>
    </dgm:pt>
    <dgm:pt modelId="{1DB378D4-2B08-450E-B6D0-1857E9FAF7D4}" type="parTrans" cxnId="{FA4C4766-988F-4AB4-919E-C3CE21A8D007}">
      <dgm:prSet/>
      <dgm:spPr/>
      <dgm:t>
        <a:bodyPr/>
        <a:lstStyle/>
        <a:p>
          <a:endParaRPr lang="ru-RU"/>
        </a:p>
      </dgm:t>
    </dgm:pt>
    <dgm:pt modelId="{2F77B0BE-4D37-4389-80DB-FF61619993DF}" type="sibTrans" cxnId="{FA4C4766-988F-4AB4-919E-C3CE21A8D007}">
      <dgm:prSet/>
      <dgm:spPr/>
      <dgm:t>
        <a:bodyPr/>
        <a:lstStyle/>
        <a:p>
          <a:endParaRPr lang="ru-RU"/>
        </a:p>
      </dgm:t>
    </dgm:pt>
    <dgm:pt modelId="{7682EC35-1316-4CB6-9446-3B242AAD996A}">
      <dgm:prSet/>
      <dgm:spPr/>
      <dgm:t>
        <a:bodyPr/>
        <a:lstStyle/>
        <a:p>
          <a:r>
            <a:rPr lang="ru-RU" i="0" dirty="0" smtClean="0">
              <a:latin typeface="Arno Pro Smbd SmText" pitchFamily="18" charset="0"/>
            </a:rPr>
            <a:t>зима</a:t>
          </a:r>
          <a:endParaRPr lang="ru-RU" i="0" dirty="0">
            <a:latin typeface="Arno Pro Smbd SmText" pitchFamily="18" charset="0"/>
          </a:endParaRPr>
        </a:p>
      </dgm:t>
    </dgm:pt>
    <dgm:pt modelId="{C9C01828-F05C-4BB5-A72F-550404E1F838}" type="parTrans" cxnId="{911C754B-718D-42CF-A314-1BF37A1EC15D}">
      <dgm:prSet/>
      <dgm:spPr/>
      <dgm:t>
        <a:bodyPr/>
        <a:lstStyle/>
        <a:p>
          <a:endParaRPr lang="ru-RU"/>
        </a:p>
      </dgm:t>
    </dgm:pt>
    <dgm:pt modelId="{BDB9820F-EC2E-4950-8E90-5FA0F4A2005B}" type="sibTrans" cxnId="{911C754B-718D-42CF-A314-1BF37A1EC15D}">
      <dgm:prSet/>
      <dgm:spPr/>
      <dgm:t>
        <a:bodyPr/>
        <a:lstStyle/>
        <a:p>
          <a:endParaRPr lang="ru-RU"/>
        </a:p>
      </dgm:t>
    </dgm:pt>
    <dgm:pt modelId="{6DAA1245-0163-48F4-BE64-18F0DE95232C}">
      <dgm:prSet custT="1"/>
      <dgm:spPr/>
      <dgm:t>
        <a:bodyPr/>
        <a:lstStyle/>
        <a:p>
          <a:r>
            <a:rPr lang="ru-RU" sz="1400" dirty="0" smtClean="0">
              <a:latin typeface="Arno Pro Smbd SmText" pitchFamily="18" charset="0"/>
            </a:rPr>
            <a:t>Ящики с посадками (лук, овес, бобы и т.д.)</a:t>
          </a:r>
          <a:endParaRPr lang="ru-RU" sz="900" dirty="0"/>
        </a:p>
      </dgm:t>
    </dgm:pt>
    <dgm:pt modelId="{41C3667B-0492-47FF-AA6D-81AA97960440}" type="parTrans" cxnId="{AE564CEF-C665-4B44-9737-778F7A537AC9}">
      <dgm:prSet/>
      <dgm:spPr/>
      <dgm:t>
        <a:bodyPr/>
        <a:lstStyle/>
        <a:p>
          <a:endParaRPr lang="ru-RU"/>
        </a:p>
      </dgm:t>
    </dgm:pt>
    <dgm:pt modelId="{DF8C34FE-F16E-40C2-A252-E1995D539B17}" type="sibTrans" cxnId="{AE564CEF-C665-4B44-9737-778F7A537AC9}">
      <dgm:prSet/>
      <dgm:spPr/>
      <dgm:t>
        <a:bodyPr/>
        <a:lstStyle/>
        <a:p>
          <a:endParaRPr lang="ru-RU"/>
        </a:p>
      </dgm:t>
    </dgm:pt>
    <dgm:pt modelId="{380C7AE0-C7F7-42A1-9800-D4BEE677C9F5}">
      <dgm:prSet phldrT="[Текст]"/>
      <dgm:spPr/>
      <dgm:t>
        <a:bodyPr/>
        <a:lstStyle/>
        <a:p>
          <a:r>
            <a:rPr lang="ru-RU" i="0" dirty="0" smtClean="0">
              <a:latin typeface="Arno Pro Smbd SmText" pitchFamily="18" charset="0"/>
            </a:rPr>
            <a:t>осень</a:t>
          </a:r>
          <a:endParaRPr lang="ru-RU" i="0" dirty="0">
            <a:latin typeface="Arno Pro Smbd SmText" pitchFamily="18" charset="0"/>
          </a:endParaRPr>
        </a:p>
      </dgm:t>
    </dgm:pt>
    <dgm:pt modelId="{6C4DF721-20AD-4D3C-96D8-C08B809195C8}" type="parTrans" cxnId="{7A5FE9AC-2C16-497A-97EE-CEA3CBB22467}">
      <dgm:prSet/>
      <dgm:spPr/>
      <dgm:t>
        <a:bodyPr/>
        <a:lstStyle/>
        <a:p>
          <a:endParaRPr lang="ru-RU"/>
        </a:p>
      </dgm:t>
    </dgm:pt>
    <dgm:pt modelId="{94717823-D72A-4EDB-9388-E37CD2090F49}" type="sibTrans" cxnId="{7A5FE9AC-2C16-497A-97EE-CEA3CBB22467}">
      <dgm:prSet/>
      <dgm:spPr/>
      <dgm:t>
        <a:bodyPr/>
        <a:lstStyle/>
        <a:p>
          <a:endParaRPr lang="ru-RU"/>
        </a:p>
      </dgm:t>
    </dgm:pt>
    <dgm:pt modelId="{F707BEB1-8890-46DE-913F-2AD98B5E158A}">
      <dgm:prSet phldrT="[Текст]"/>
      <dgm:spPr/>
      <dgm:t>
        <a:bodyPr/>
        <a:lstStyle/>
        <a:p>
          <a:r>
            <a:rPr lang="ru-RU" i="0" dirty="0" smtClean="0">
              <a:latin typeface="Arno Pro Smbd SmText" pitchFamily="18" charset="0"/>
            </a:rPr>
            <a:t>весна</a:t>
          </a:r>
          <a:endParaRPr lang="ru-RU" i="0" dirty="0">
            <a:latin typeface="Arno Pro Smbd SmText" pitchFamily="18" charset="0"/>
          </a:endParaRPr>
        </a:p>
      </dgm:t>
    </dgm:pt>
    <dgm:pt modelId="{803C890B-F582-406E-A78D-682D93178392}" type="sibTrans" cxnId="{27162F3C-AFAB-4166-9995-CC058D818047}">
      <dgm:prSet/>
      <dgm:spPr/>
      <dgm:t>
        <a:bodyPr/>
        <a:lstStyle/>
        <a:p>
          <a:endParaRPr lang="ru-RU"/>
        </a:p>
      </dgm:t>
    </dgm:pt>
    <dgm:pt modelId="{7ABCF134-CADF-4778-AC06-AA5948840ABC}" type="parTrans" cxnId="{27162F3C-AFAB-4166-9995-CC058D818047}">
      <dgm:prSet/>
      <dgm:spPr/>
      <dgm:t>
        <a:bodyPr/>
        <a:lstStyle/>
        <a:p>
          <a:endParaRPr lang="ru-RU"/>
        </a:p>
      </dgm:t>
    </dgm:pt>
    <dgm:pt modelId="{0443AD8D-1408-4A09-BD97-72DFDCC5320E}">
      <dgm:prSet custT="1"/>
      <dgm:spPr/>
      <dgm:t>
        <a:bodyPr/>
        <a:lstStyle/>
        <a:p>
          <a:r>
            <a:rPr lang="ru-RU" sz="1400" dirty="0" smtClean="0">
              <a:latin typeface="Arno Pro Smbd SmText" pitchFamily="18" charset="0"/>
            </a:rPr>
            <a:t>Ветки деревьев и кустарников в вазах;</a:t>
          </a:r>
          <a:endParaRPr lang="ru-RU" sz="900" dirty="0"/>
        </a:p>
      </dgm:t>
    </dgm:pt>
    <dgm:pt modelId="{721F2478-6D80-45E3-8CEA-937688AC0756}" type="parTrans" cxnId="{D6E3FBED-30C7-4519-987C-80F0CA768C32}">
      <dgm:prSet/>
      <dgm:spPr/>
      <dgm:t>
        <a:bodyPr/>
        <a:lstStyle/>
        <a:p>
          <a:endParaRPr lang="ru-RU"/>
        </a:p>
      </dgm:t>
    </dgm:pt>
    <dgm:pt modelId="{121C3AE6-A491-45DA-8D59-A75914C5C34C}" type="sibTrans" cxnId="{D6E3FBED-30C7-4519-987C-80F0CA768C32}">
      <dgm:prSet/>
      <dgm:spPr/>
      <dgm:t>
        <a:bodyPr/>
        <a:lstStyle/>
        <a:p>
          <a:endParaRPr lang="ru-RU"/>
        </a:p>
      </dgm:t>
    </dgm:pt>
    <dgm:pt modelId="{B35CEB88-B477-4699-A4C7-BFA817B8AEA5}">
      <dgm:prSet custT="1"/>
      <dgm:spPr/>
      <dgm:t>
        <a:bodyPr/>
        <a:lstStyle/>
        <a:p>
          <a:r>
            <a:rPr lang="ru-RU" sz="1200" dirty="0" smtClean="0">
              <a:latin typeface="Arno Pro Smbd SmText" pitchFamily="18" charset="0"/>
            </a:rPr>
            <a:t>Букеты осенних цветов в вазах;</a:t>
          </a:r>
          <a:endParaRPr lang="ru-RU" sz="1000" dirty="0"/>
        </a:p>
      </dgm:t>
    </dgm:pt>
    <dgm:pt modelId="{DBFC0CB1-B52B-4BED-955C-3E45150FD957}" type="parTrans" cxnId="{06C8A338-0C9E-4E7D-BDD6-4550961CF77A}">
      <dgm:prSet/>
      <dgm:spPr/>
      <dgm:t>
        <a:bodyPr/>
        <a:lstStyle/>
        <a:p>
          <a:endParaRPr lang="ru-RU"/>
        </a:p>
      </dgm:t>
    </dgm:pt>
    <dgm:pt modelId="{DEFC6E3D-25EC-4463-A2AE-983A8A462263}" type="sibTrans" cxnId="{06C8A338-0C9E-4E7D-BDD6-4550961CF77A}">
      <dgm:prSet/>
      <dgm:spPr/>
      <dgm:t>
        <a:bodyPr/>
        <a:lstStyle/>
        <a:p>
          <a:endParaRPr lang="ru-RU"/>
        </a:p>
      </dgm:t>
    </dgm:pt>
    <dgm:pt modelId="{DE6C9396-AED0-4D29-9E6D-25D83A88AB10}">
      <dgm:prSet custT="1"/>
      <dgm:spPr/>
      <dgm:t>
        <a:bodyPr/>
        <a:lstStyle/>
        <a:p>
          <a:r>
            <a:rPr lang="ru-RU" sz="1200" dirty="0" smtClean="0">
              <a:latin typeface="Arno Pro Smbd SmText" pitchFamily="18" charset="0"/>
            </a:rPr>
            <a:t>Цветущие растения цветника (астры, хризантемы и.т.д.)</a:t>
          </a:r>
          <a:endParaRPr lang="ru-RU" sz="1200" dirty="0">
            <a:latin typeface="Arno Pro Smbd SmText" pitchFamily="18" charset="0"/>
          </a:endParaRPr>
        </a:p>
      </dgm:t>
    </dgm:pt>
    <dgm:pt modelId="{544C66AB-560F-4838-A4F1-1A294BBD4D64}" type="parTrans" cxnId="{7F132E4C-D332-4C6E-A3FD-66B0B00FA2BA}">
      <dgm:prSet/>
      <dgm:spPr/>
      <dgm:t>
        <a:bodyPr/>
        <a:lstStyle/>
        <a:p>
          <a:endParaRPr lang="ru-RU"/>
        </a:p>
      </dgm:t>
    </dgm:pt>
    <dgm:pt modelId="{B91C29F1-3BAC-4A49-A8C9-001B9D5DEEED}" type="sibTrans" cxnId="{7F132E4C-D332-4C6E-A3FD-66B0B00FA2BA}">
      <dgm:prSet/>
      <dgm:spPr/>
      <dgm:t>
        <a:bodyPr/>
        <a:lstStyle/>
        <a:p>
          <a:endParaRPr lang="ru-RU"/>
        </a:p>
      </dgm:t>
    </dgm:pt>
    <dgm:pt modelId="{BE182F0E-458D-4F73-83A0-FA98D40E3411}">
      <dgm:prSet custT="1"/>
      <dgm:spPr/>
      <dgm:t>
        <a:bodyPr/>
        <a:lstStyle/>
        <a:p>
          <a:r>
            <a:rPr lang="ru-RU" sz="1200" dirty="0" smtClean="0">
              <a:latin typeface="Arno Pro Smbd SmText" pitchFamily="18" charset="0"/>
            </a:rPr>
            <a:t>Поделки детей из природного материала (старшая и подготовительная группа)</a:t>
          </a:r>
          <a:endParaRPr lang="ru-RU" sz="1200" dirty="0">
            <a:latin typeface="Arno Pro Smbd SmText" pitchFamily="18" charset="0"/>
          </a:endParaRPr>
        </a:p>
      </dgm:t>
    </dgm:pt>
    <dgm:pt modelId="{4E17748A-BE31-4EED-9F38-18A8BD92DAD8}" type="parTrans" cxnId="{4F3579B9-31C2-4C14-9943-AE708C8BBDA1}">
      <dgm:prSet/>
      <dgm:spPr/>
      <dgm:t>
        <a:bodyPr/>
        <a:lstStyle/>
        <a:p>
          <a:endParaRPr lang="ru-RU"/>
        </a:p>
      </dgm:t>
    </dgm:pt>
    <dgm:pt modelId="{4BBF76E4-6C18-47E6-9791-E0B46494C4FE}" type="sibTrans" cxnId="{4F3579B9-31C2-4C14-9943-AE708C8BBDA1}">
      <dgm:prSet/>
      <dgm:spPr/>
      <dgm:t>
        <a:bodyPr/>
        <a:lstStyle/>
        <a:p>
          <a:endParaRPr lang="ru-RU"/>
        </a:p>
      </dgm:t>
    </dgm:pt>
    <dgm:pt modelId="{BAF322C7-521D-4AD7-9F59-EA9B650CE9C6}">
      <dgm:prSet custT="1"/>
      <dgm:spPr/>
      <dgm:t>
        <a:bodyPr/>
        <a:lstStyle/>
        <a:p>
          <a:r>
            <a:rPr lang="ru-RU" sz="1400" dirty="0" smtClean="0">
              <a:latin typeface="Arno Pro Smbd SmText" pitchFamily="18" charset="0"/>
            </a:rPr>
            <a:t>Ветки деревьев и кустов в вазах;</a:t>
          </a:r>
          <a:endParaRPr lang="ru-RU" sz="1400" dirty="0">
            <a:latin typeface="Arno Pro Smbd SmText" pitchFamily="18" charset="0"/>
          </a:endParaRPr>
        </a:p>
      </dgm:t>
    </dgm:pt>
    <dgm:pt modelId="{ED80480F-7A5E-4E48-8134-13B270F27F1F}" type="parTrans" cxnId="{94BE212E-2B09-4FB4-89A4-8C38B6152C30}">
      <dgm:prSet/>
      <dgm:spPr/>
      <dgm:t>
        <a:bodyPr/>
        <a:lstStyle/>
        <a:p>
          <a:endParaRPr lang="ru-RU"/>
        </a:p>
      </dgm:t>
    </dgm:pt>
    <dgm:pt modelId="{95B71EE8-3424-4366-AC9C-559DEDD77B03}" type="sibTrans" cxnId="{94BE212E-2B09-4FB4-89A4-8C38B6152C30}">
      <dgm:prSet/>
      <dgm:spPr/>
      <dgm:t>
        <a:bodyPr/>
        <a:lstStyle/>
        <a:p>
          <a:endParaRPr lang="ru-RU"/>
        </a:p>
      </dgm:t>
    </dgm:pt>
    <dgm:pt modelId="{2C2371F8-8846-4E29-B429-4DAC02A58474}">
      <dgm:prSet custT="1"/>
      <dgm:spPr/>
      <dgm:t>
        <a:bodyPr/>
        <a:lstStyle/>
        <a:p>
          <a:r>
            <a:rPr lang="ru-RU" sz="1400" dirty="0" smtClean="0">
              <a:latin typeface="Arno Pro Smbd SmText" pitchFamily="18" charset="0"/>
            </a:rPr>
            <a:t>Икебаны, поделки детей</a:t>
          </a:r>
          <a:endParaRPr lang="ru-RU" sz="1400" dirty="0">
            <a:latin typeface="Arno Pro Smbd SmText" pitchFamily="18" charset="0"/>
          </a:endParaRPr>
        </a:p>
      </dgm:t>
    </dgm:pt>
    <dgm:pt modelId="{61D3397A-7BFF-4238-A65A-0943D93AB7ED}" type="parTrans" cxnId="{0C1D7FA2-A60D-4395-AF95-8C21A60A3285}">
      <dgm:prSet/>
      <dgm:spPr/>
      <dgm:t>
        <a:bodyPr/>
        <a:lstStyle/>
        <a:p>
          <a:endParaRPr lang="ru-RU"/>
        </a:p>
      </dgm:t>
    </dgm:pt>
    <dgm:pt modelId="{885A32DE-EE1C-4BCE-BAB6-7597289AFCE6}" type="sibTrans" cxnId="{0C1D7FA2-A60D-4395-AF95-8C21A60A3285}">
      <dgm:prSet/>
      <dgm:spPr/>
      <dgm:t>
        <a:bodyPr/>
        <a:lstStyle/>
        <a:p>
          <a:endParaRPr lang="ru-RU"/>
        </a:p>
      </dgm:t>
    </dgm:pt>
    <dgm:pt modelId="{2050A29C-0301-48A0-B824-2067806A2C03}">
      <dgm:prSet custT="1"/>
      <dgm:spPr/>
      <dgm:t>
        <a:bodyPr/>
        <a:lstStyle/>
        <a:p>
          <a:r>
            <a:rPr lang="ru-RU" sz="1400" dirty="0" smtClean="0">
              <a:latin typeface="Arno Pro Smbd SmText" pitchFamily="18" charset="0"/>
            </a:rPr>
            <a:t>Ящики с рассадой;</a:t>
          </a:r>
          <a:endParaRPr lang="ru-RU" sz="1400" dirty="0">
            <a:latin typeface="Arno Pro Smbd SmText" pitchFamily="18" charset="0"/>
          </a:endParaRPr>
        </a:p>
      </dgm:t>
    </dgm:pt>
    <dgm:pt modelId="{EB6475F3-DF81-437C-97A2-F0FEDADD5382}" type="parTrans" cxnId="{17542131-E523-4054-AF40-E0AC7DB936CC}">
      <dgm:prSet/>
      <dgm:spPr/>
      <dgm:t>
        <a:bodyPr/>
        <a:lstStyle/>
        <a:p>
          <a:endParaRPr lang="ru-RU"/>
        </a:p>
      </dgm:t>
    </dgm:pt>
    <dgm:pt modelId="{8EB85574-026C-4AEF-9812-7C8DE1391548}" type="sibTrans" cxnId="{17542131-E523-4054-AF40-E0AC7DB936CC}">
      <dgm:prSet/>
      <dgm:spPr/>
      <dgm:t>
        <a:bodyPr/>
        <a:lstStyle/>
        <a:p>
          <a:endParaRPr lang="ru-RU"/>
        </a:p>
      </dgm:t>
    </dgm:pt>
    <dgm:pt modelId="{8FC95C0B-4AF8-4A9F-8096-7D982CB6F8B0}">
      <dgm:prSet custT="1"/>
      <dgm:spPr/>
      <dgm:t>
        <a:bodyPr/>
        <a:lstStyle/>
        <a:p>
          <a:r>
            <a:rPr lang="ru-RU" sz="1400" dirty="0" smtClean="0">
              <a:latin typeface="Arno Pro Smbd SmText" pitchFamily="18" charset="0"/>
            </a:rPr>
            <a:t>Букеты раннецветущих растений (верба, цветы)</a:t>
          </a:r>
          <a:endParaRPr lang="ru-RU" sz="1400" dirty="0">
            <a:latin typeface="Arno Pro Smbd SmText" pitchFamily="18" charset="0"/>
          </a:endParaRPr>
        </a:p>
      </dgm:t>
    </dgm:pt>
    <dgm:pt modelId="{DB6B02F5-5335-44A2-A4AD-189749B221EB}" type="parTrans" cxnId="{08FD9177-9C7B-41E1-90B3-489406C16E81}">
      <dgm:prSet/>
      <dgm:spPr/>
      <dgm:t>
        <a:bodyPr/>
        <a:lstStyle/>
        <a:p>
          <a:endParaRPr lang="ru-RU"/>
        </a:p>
      </dgm:t>
    </dgm:pt>
    <dgm:pt modelId="{78B261CF-F276-4B5A-98D7-4F59E7D653EE}" type="sibTrans" cxnId="{08FD9177-9C7B-41E1-90B3-489406C16E81}">
      <dgm:prSet/>
      <dgm:spPr/>
      <dgm:t>
        <a:bodyPr/>
        <a:lstStyle/>
        <a:p>
          <a:endParaRPr lang="ru-RU"/>
        </a:p>
      </dgm:t>
    </dgm:pt>
    <dgm:pt modelId="{DAB28174-3D1C-410E-A6FB-F35F7AC20CFA}">
      <dgm:prSet phldrT="[Текст]" custT="1"/>
      <dgm:spPr/>
      <dgm:t>
        <a:bodyPr/>
        <a:lstStyle/>
        <a:p>
          <a:r>
            <a:rPr lang="ru-RU" sz="1400" smtClean="0">
              <a:latin typeface="Arno Pro Smbd SmText" pitchFamily="18" charset="0"/>
            </a:rPr>
            <a:t>Букеты  цветов (садовых, полевых) в вазах </a:t>
          </a:r>
          <a:endParaRPr lang="ru-RU" sz="1400" dirty="0">
            <a:latin typeface="Arno Pro Smbd SmText" pitchFamily="18" charset="0"/>
          </a:endParaRPr>
        </a:p>
      </dgm:t>
    </dgm:pt>
    <dgm:pt modelId="{9477138A-98DC-4355-8855-E247689648D7}" type="sibTrans" cxnId="{CBB99B23-EA72-4961-A1CA-D9D7B468995B}">
      <dgm:prSet/>
      <dgm:spPr/>
      <dgm:t>
        <a:bodyPr/>
        <a:lstStyle/>
        <a:p>
          <a:endParaRPr lang="ru-RU"/>
        </a:p>
      </dgm:t>
    </dgm:pt>
    <dgm:pt modelId="{7FD3821D-64B0-4EE3-99C8-470C4A789BD7}" type="parTrans" cxnId="{CBB99B23-EA72-4961-A1CA-D9D7B468995B}">
      <dgm:prSet/>
      <dgm:spPr/>
      <dgm:t>
        <a:bodyPr/>
        <a:lstStyle/>
        <a:p>
          <a:endParaRPr lang="ru-RU"/>
        </a:p>
      </dgm:t>
    </dgm:pt>
    <dgm:pt modelId="{EC05E0B6-8F1B-404A-86DE-49044F716DB4}">
      <dgm:prSet phldrT="[Текст]" custT="1"/>
      <dgm:spPr/>
      <dgm:t>
        <a:bodyPr/>
        <a:lstStyle/>
        <a:p>
          <a:endParaRPr lang="ru-RU" sz="1400" dirty="0">
            <a:latin typeface="Arno Pro Smbd SmText" pitchFamily="18" charset="0"/>
          </a:endParaRPr>
        </a:p>
      </dgm:t>
    </dgm:pt>
    <dgm:pt modelId="{2F337358-1D20-4789-AB5F-74C9F0FDC856}" type="parTrans" cxnId="{2C91E279-3755-4A04-94D2-79C6913E0FAB}">
      <dgm:prSet/>
      <dgm:spPr/>
      <dgm:t>
        <a:bodyPr/>
        <a:lstStyle/>
        <a:p>
          <a:endParaRPr lang="ru-RU"/>
        </a:p>
      </dgm:t>
    </dgm:pt>
    <dgm:pt modelId="{82F179F9-3F9A-4C53-880E-9E303E01CA51}" type="sibTrans" cxnId="{2C91E279-3755-4A04-94D2-79C6913E0FAB}">
      <dgm:prSet/>
      <dgm:spPr/>
      <dgm:t>
        <a:bodyPr/>
        <a:lstStyle/>
        <a:p>
          <a:endParaRPr lang="ru-RU"/>
        </a:p>
      </dgm:t>
    </dgm:pt>
    <dgm:pt modelId="{FF3AF60D-7585-439C-99BE-B6A574E1881E}" type="pres">
      <dgm:prSet presAssocID="{42A97E90-5FE9-473C-AC20-C89C57E2995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B726A41-2002-4BA0-8419-994F635C8542}" type="pres">
      <dgm:prSet presAssocID="{7682EC35-1316-4CB6-9446-3B242AAD996A}" presName="linNode" presStyleCnt="0"/>
      <dgm:spPr/>
    </dgm:pt>
    <dgm:pt modelId="{14F5F5C0-9619-45D8-90AD-27B3063957D3}" type="pres">
      <dgm:prSet presAssocID="{7682EC35-1316-4CB6-9446-3B242AAD996A}" presName="parentShp" presStyleLbl="node1" presStyleIdx="0" presStyleCnt="4" custLinFactY="8872" custLinFactNeighborX="78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DF648F-2B85-43DF-81CE-5C9F0A25C298}" type="pres">
      <dgm:prSet presAssocID="{7682EC35-1316-4CB6-9446-3B242AAD996A}" presName="childShp" presStyleLbl="bgAccFollowNode1" presStyleIdx="0" presStyleCnt="4" custScaleY="92749" custLinFactY="15756" custLinFactNeighborX="-47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FC174F-DF42-4CF1-A347-BBD15EBF8027}" type="pres">
      <dgm:prSet presAssocID="{BDB9820F-EC2E-4950-8E90-5FA0F4A2005B}" presName="spacing" presStyleCnt="0"/>
      <dgm:spPr/>
    </dgm:pt>
    <dgm:pt modelId="{433E693D-B449-441A-94CD-D95A6B9FDB02}" type="pres">
      <dgm:prSet presAssocID="{F707BEB1-8890-46DE-913F-2AD98B5E158A}" presName="linNode" presStyleCnt="0"/>
      <dgm:spPr/>
    </dgm:pt>
    <dgm:pt modelId="{4A8CA631-1814-4500-B8B7-918F12191763}" type="pres">
      <dgm:prSet presAssocID="{F707BEB1-8890-46DE-913F-2AD98B5E158A}" presName="parentShp" presStyleLbl="node1" presStyleIdx="1" presStyleCnt="4" custLinFactY="9014" custLinFactNeighborX="78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0CFCC8-AB8B-4CC0-B721-658ECDFE8FC5}" type="pres">
      <dgm:prSet presAssocID="{F707BEB1-8890-46DE-913F-2AD98B5E158A}" presName="childShp" presStyleLbl="bgAccFollowNode1" presStyleIdx="1" presStyleCnt="4" custLinFactY="9014" custLinFactNeighborX="-38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C11C8B-6131-4A84-8EC6-97BB44E64B3E}" type="pres">
      <dgm:prSet presAssocID="{803C890B-F582-406E-A78D-682D93178392}" presName="spacing" presStyleCnt="0"/>
      <dgm:spPr/>
    </dgm:pt>
    <dgm:pt modelId="{832B0D48-1378-40C0-800D-2417C021EC42}" type="pres">
      <dgm:prSet presAssocID="{CA8017F4-D781-4375-BE78-22E313E6F3EB}" presName="linNode" presStyleCnt="0"/>
      <dgm:spPr/>
    </dgm:pt>
    <dgm:pt modelId="{EEDE1FC1-27C8-4105-918B-730BA258D452}" type="pres">
      <dgm:prSet presAssocID="{CA8017F4-D781-4375-BE78-22E313E6F3EB}" presName="parentShp" presStyleLbl="node1" presStyleIdx="2" presStyleCnt="4" custLinFactY="9156" custLinFactNeighborX="-110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D36C84-427D-45C9-B9C1-A541EE7136B6}" type="pres">
      <dgm:prSet presAssocID="{CA8017F4-D781-4375-BE78-22E313E6F3EB}" presName="childShp" presStyleLbl="bgAccFollowNode1" presStyleIdx="2" presStyleCnt="4" custScaleY="78982" custLinFactY="12415" custLinFactNeighborX="-23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271A05-D4DA-4467-B374-0796ABB9C1CD}" type="pres">
      <dgm:prSet presAssocID="{2F77B0BE-4D37-4389-80DB-FF61619993DF}" presName="spacing" presStyleCnt="0"/>
      <dgm:spPr/>
    </dgm:pt>
    <dgm:pt modelId="{7B364005-4701-46FD-9D94-60FC1A6AB798}" type="pres">
      <dgm:prSet presAssocID="{380C7AE0-C7F7-42A1-9800-D4BEE677C9F5}" presName="linNode" presStyleCnt="0"/>
      <dgm:spPr/>
    </dgm:pt>
    <dgm:pt modelId="{82FF3FFF-B927-4A5E-9C71-7CF432FD2494}" type="pres">
      <dgm:prSet presAssocID="{380C7AE0-C7F7-42A1-9800-D4BEE677C9F5}" presName="parentShp" presStyleLbl="node1" presStyleIdx="3" presStyleCnt="4" custLinFactY="-124386" custLinFactNeighborX="789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1E40F-3FE9-43F2-8008-709EC36E2B83}" type="pres">
      <dgm:prSet presAssocID="{380C7AE0-C7F7-42A1-9800-D4BEE677C9F5}" presName="childShp" presStyleLbl="bgAccFollowNode1" presStyleIdx="3" presStyleCnt="4" custScaleY="96475" custLinFactY="-124386" custLinFactNeighborX="-381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B99B23-EA72-4961-A1CA-D9D7B468995B}" srcId="{CA8017F4-D781-4375-BE78-22E313E6F3EB}" destId="{DAB28174-3D1C-410E-A6FB-F35F7AC20CFA}" srcOrd="1" destOrd="0" parTransId="{7FD3821D-64B0-4EE3-99C8-470C4A789BD7}" sibTransId="{9477138A-98DC-4355-8855-E247689648D7}"/>
    <dgm:cxn modelId="{6437481C-B28F-4A14-8666-EB6C6FB781E2}" type="presOf" srcId="{BAF322C7-521D-4AD7-9F59-EA9B650CE9C6}" destId="{5EDF648F-2B85-43DF-81CE-5C9F0A25C298}" srcOrd="0" destOrd="1" presId="urn:microsoft.com/office/officeart/2005/8/layout/vList6"/>
    <dgm:cxn modelId="{17542131-E523-4054-AF40-E0AC7DB936CC}" srcId="{F707BEB1-8890-46DE-913F-2AD98B5E158A}" destId="{2050A29C-0301-48A0-B824-2067806A2C03}" srcOrd="1" destOrd="0" parTransId="{EB6475F3-DF81-437C-97A2-F0FEDADD5382}" sibTransId="{8EB85574-026C-4AEF-9812-7C8DE1391548}"/>
    <dgm:cxn modelId="{7310F1AE-8DDE-4F39-9A1E-68A368C208C9}" type="presOf" srcId="{7682EC35-1316-4CB6-9446-3B242AAD996A}" destId="{14F5F5C0-9619-45D8-90AD-27B3063957D3}" srcOrd="0" destOrd="0" presId="urn:microsoft.com/office/officeart/2005/8/layout/vList6"/>
    <dgm:cxn modelId="{7D2F1F9C-9EA0-4032-B6FA-9A671116AF48}" type="presOf" srcId="{2050A29C-0301-48A0-B824-2067806A2C03}" destId="{650CFCC8-AB8B-4CC0-B721-658ECDFE8FC5}" srcOrd="0" destOrd="1" presId="urn:microsoft.com/office/officeart/2005/8/layout/vList6"/>
    <dgm:cxn modelId="{27162F3C-AFAB-4166-9995-CC058D818047}" srcId="{42A97E90-5FE9-473C-AC20-C89C57E29956}" destId="{F707BEB1-8890-46DE-913F-2AD98B5E158A}" srcOrd="1" destOrd="0" parTransId="{7ABCF134-CADF-4778-AC06-AA5948840ABC}" sibTransId="{803C890B-F582-406E-A78D-682D93178392}"/>
    <dgm:cxn modelId="{AE564CEF-C665-4B44-9737-778F7A537AC9}" srcId="{7682EC35-1316-4CB6-9446-3B242AAD996A}" destId="{6DAA1245-0163-48F4-BE64-18F0DE95232C}" srcOrd="0" destOrd="0" parTransId="{41C3667B-0492-47FF-AA6D-81AA97960440}" sibTransId="{DF8C34FE-F16E-40C2-A252-E1995D539B17}"/>
    <dgm:cxn modelId="{7A5FE9AC-2C16-497A-97EE-CEA3CBB22467}" srcId="{42A97E90-5FE9-473C-AC20-C89C57E29956}" destId="{380C7AE0-C7F7-42A1-9800-D4BEE677C9F5}" srcOrd="3" destOrd="0" parTransId="{6C4DF721-20AD-4D3C-96D8-C08B809195C8}" sibTransId="{94717823-D72A-4EDB-9388-E37CD2090F49}"/>
    <dgm:cxn modelId="{0C1D7FA2-A60D-4395-AF95-8C21A60A3285}" srcId="{7682EC35-1316-4CB6-9446-3B242AAD996A}" destId="{2C2371F8-8846-4E29-B429-4DAC02A58474}" srcOrd="2" destOrd="0" parTransId="{61D3397A-7BFF-4238-A65A-0943D93AB7ED}" sibTransId="{885A32DE-EE1C-4BCE-BAB6-7597289AFCE6}"/>
    <dgm:cxn modelId="{4DD0E8DE-6207-45E0-A173-C9A4B0EAB1AB}" type="presOf" srcId="{8FC95C0B-4AF8-4A9F-8096-7D982CB6F8B0}" destId="{650CFCC8-AB8B-4CC0-B721-658ECDFE8FC5}" srcOrd="0" destOrd="2" presId="urn:microsoft.com/office/officeart/2005/8/layout/vList6"/>
    <dgm:cxn modelId="{20C099AC-F4A8-40F4-B9D6-B2FEF966199E}" type="presOf" srcId="{DE6C9396-AED0-4D29-9E6D-25D83A88AB10}" destId="{D7F1E40F-3FE9-43F2-8008-709EC36E2B83}" srcOrd="0" destOrd="1" presId="urn:microsoft.com/office/officeart/2005/8/layout/vList6"/>
    <dgm:cxn modelId="{7EEAF43A-E933-4C2B-AD7F-EF2A51C0B96D}" type="presOf" srcId="{EC05E0B6-8F1B-404A-86DE-49044F716DB4}" destId="{B5D36C84-427D-45C9-B9C1-A541EE7136B6}" srcOrd="0" destOrd="0" presId="urn:microsoft.com/office/officeart/2005/8/layout/vList6"/>
    <dgm:cxn modelId="{7F132E4C-D332-4C6E-A3FD-66B0B00FA2BA}" srcId="{380C7AE0-C7F7-42A1-9800-D4BEE677C9F5}" destId="{DE6C9396-AED0-4D29-9E6D-25D83A88AB10}" srcOrd="1" destOrd="0" parTransId="{544C66AB-560F-4838-A4F1-1A294BBD4D64}" sibTransId="{B91C29F1-3BAC-4A49-A8C9-001B9D5DEEED}"/>
    <dgm:cxn modelId="{911C754B-718D-42CF-A314-1BF37A1EC15D}" srcId="{42A97E90-5FE9-473C-AC20-C89C57E29956}" destId="{7682EC35-1316-4CB6-9446-3B242AAD996A}" srcOrd="0" destOrd="0" parTransId="{C9C01828-F05C-4BB5-A72F-550404E1F838}" sibTransId="{BDB9820F-EC2E-4950-8E90-5FA0F4A2005B}"/>
    <dgm:cxn modelId="{94BE212E-2B09-4FB4-89A4-8C38B6152C30}" srcId="{7682EC35-1316-4CB6-9446-3B242AAD996A}" destId="{BAF322C7-521D-4AD7-9F59-EA9B650CE9C6}" srcOrd="1" destOrd="0" parTransId="{ED80480F-7A5E-4E48-8134-13B270F27F1F}" sibTransId="{95B71EE8-3424-4366-AC9C-559DEDD77B03}"/>
    <dgm:cxn modelId="{58EC8E33-026D-4829-90F6-CBB391A6BA1C}" type="presOf" srcId="{6DAA1245-0163-48F4-BE64-18F0DE95232C}" destId="{5EDF648F-2B85-43DF-81CE-5C9F0A25C298}" srcOrd="0" destOrd="0" presId="urn:microsoft.com/office/officeart/2005/8/layout/vList6"/>
    <dgm:cxn modelId="{A1A58998-111B-4064-9A6E-915E953890DA}" type="presOf" srcId="{BE182F0E-458D-4F73-83A0-FA98D40E3411}" destId="{D7F1E40F-3FE9-43F2-8008-709EC36E2B83}" srcOrd="0" destOrd="2" presId="urn:microsoft.com/office/officeart/2005/8/layout/vList6"/>
    <dgm:cxn modelId="{51E41C84-569A-433B-B9F6-ECA71A1C2335}" type="presOf" srcId="{0443AD8D-1408-4A09-BD97-72DFDCC5320E}" destId="{650CFCC8-AB8B-4CC0-B721-658ECDFE8FC5}" srcOrd="0" destOrd="0" presId="urn:microsoft.com/office/officeart/2005/8/layout/vList6"/>
    <dgm:cxn modelId="{2C91E279-3755-4A04-94D2-79C6913E0FAB}" srcId="{CA8017F4-D781-4375-BE78-22E313E6F3EB}" destId="{EC05E0B6-8F1B-404A-86DE-49044F716DB4}" srcOrd="0" destOrd="0" parTransId="{2F337358-1D20-4789-AB5F-74C9F0FDC856}" sibTransId="{82F179F9-3F9A-4C53-880E-9E303E01CA51}"/>
    <dgm:cxn modelId="{4F3579B9-31C2-4C14-9943-AE708C8BBDA1}" srcId="{380C7AE0-C7F7-42A1-9800-D4BEE677C9F5}" destId="{BE182F0E-458D-4F73-83A0-FA98D40E3411}" srcOrd="2" destOrd="0" parTransId="{4E17748A-BE31-4EED-9F38-18A8BD92DAD8}" sibTransId="{4BBF76E4-6C18-47E6-9791-E0B46494C4FE}"/>
    <dgm:cxn modelId="{80A7C154-2716-4D35-AD10-A2AE2BEFF7D9}" type="presOf" srcId="{F707BEB1-8890-46DE-913F-2AD98B5E158A}" destId="{4A8CA631-1814-4500-B8B7-918F12191763}" srcOrd="0" destOrd="0" presId="urn:microsoft.com/office/officeart/2005/8/layout/vList6"/>
    <dgm:cxn modelId="{08FD9177-9C7B-41E1-90B3-489406C16E81}" srcId="{F707BEB1-8890-46DE-913F-2AD98B5E158A}" destId="{8FC95C0B-4AF8-4A9F-8096-7D982CB6F8B0}" srcOrd="2" destOrd="0" parTransId="{DB6B02F5-5335-44A2-A4AD-189749B221EB}" sibTransId="{78B261CF-F276-4B5A-98D7-4F59E7D653EE}"/>
    <dgm:cxn modelId="{74C45980-0D36-4C22-BBC7-AB00D8C4B69B}" type="presOf" srcId="{DAB28174-3D1C-410E-A6FB-F35F7AC20CFA}" destId="{B5D36C84-427D-45C9-B9C1-A541EE7136B6}" srcOrd="0" destOrd="1" presId="urn:microsoft.com/office/officeart/2005/8/layout/vList6"/>
    <dgm:cxn modelId="{D6E3FBED-30C7-4519-987C-80F0CA768C32}" srcId="{F707BEB1-8890-46DE-913F-2AD98B5E158A}" destId="{0443AD8D-1408-4A09-BD97-72DFDCC5320E}" srcOrd="0" destOrd="0" parTransId="{721F2478-6D80-45E3-8CEA-937688AC0756}" sibTransId="{121C3AE6-A491-45DA-8D59-A75914C5C34C}"/>
    <dgm:cxn modelId="{B4613AB3-A05D-4D42-8166-817F8C36F5FA}" type="presOf" srcId="{B35CEB88-B477-4699-A4C7-BFA817B8AEA5}" destId="{D7F1E40F-3FE9-43F2-8008-709EC36E2B83}" srcOrd="0" destOrd="0" presId="urn:microsoft.com/office/officeart/2005/8/layout/vList6"/>
    <dgm:cxn modelId="{DD3AB205-9D6F-4586-9CE6-64D808912F2E}" type="presOf" srcId="{2C2371F8-8846-4E29-B429-4DAC02A58474}" destId="{5EDF648F-2B85-43DF-81CE-5C9F0A25C298}" srcOrd="0" destOrd="2" presId="urn:microsoft.com/office/officeart/2005/8/layout/vList6"/>
    <dgm:cxn modelId="{6E7A47CA-5008-496F-B54F-D9D75C0ADCA0}" type="presOf" srcId="{CA8017F4-D781-4375-BE78-22E313E6F3EB}" destId="{EEDE1FC1-27C8-4105-918B-730BA258D452}" srcOrd="0" destOrd="0" presId="urn:microsoft.com/office/officeart/2005/8/layout/vList6"/>
    <dgm:cxn modelId="{06C8A338-0C9E-4E7D-BDD6-4550961CF77A}" srcId="{380C7AE0-C7F7-42A1-9800-D4BEE677C9F5}" destId="{B35CEB88-B477-4699-A4C7-BFA817B8AEA5}" srcOrd="0" destOrd="0" parTransId="{DBFC0CB1-B52B-4BED-955C-3E45150FD957}" sibTransId="{DEFC6E3D-25EC-4463-A2AE-983A8A462263}"/>
    <dgm:cxn modelId="{FA4C4766-988F-4AB4-919E-C3CE21A8D007}" srcId="{42A97E90-5FE9-473C-AC20-C89C57E29956}" destId="{CA8017F4-D781-4375-BE78-22E313E6F3EB}" srcOrd="2" destOrd="0" parTransId="{1DB378D4-2B08-450E-B6D0-1857E9FAF7D4}" sibTransId="{2F77B0BE-4D37-4389-80DB-FF61619993DF}"/>
    <dgm:cxn modelId="{EF9B8A25-DF3F-4BE1-B0C0-5CAF4AD183E2}" type="presOf" srcId="{42A97E90-5FE9-473C-AC20-C89C57E29956}" destId="{FF3AF60D-7585-439C-99BE-B6A574E1881E}" srcOrd="0" destOrd="0" presId="urn:microsoft.com/office/officeart/2005/8/layout/vList6"/>
    <dgm:cxn modelId="{0859DF74-A04A-439E-A8B7-B3BBE36EC9FE}" type="presOf" srcId="{380C7AE0-C7F7-42A1-9800-D4BEE677C9F5}" destId="{82FF3FFF-B927-4A5E-9C71-7CF432FD2494}" srcOrd="0" destOrd="0" presId="urn:microsoft.com/office/officeart/2005/8/layout/vList6"/>
    <dgm:cxn modelId="{ABF3EC3D-19C1-4007-9001-2017249D5BBC}" type="presParOf" srcId="{FF3AF60D-7585-439C-99BE-B6A574E1881E}" destId="{FB726A41-2002-4BA0-8419-994F635C8542}" srcOrd="0" destOrd="0" presId="urn:microsoft.com/office/officeart/2005/8/layout/vList6"/>
    <dgm:cxn modelId="{CA11E7D1-2D3F-4F53-BB22-EB28A92A35F4}" type="presParOf" srcId="{FB726A41-2002-4BA0-8419-994F635C8542}" destId="{14F5F5C0-9619-45D8-90AD-27B3063957D3}" srcOrd="0" destOrd="0" presId="urn:microsoft.com/office/officeart/2005/8/layout/vList6"/>
    <dgm:cxn modelId="{22964695-A679-4424-A755-2415007C9A78}" type="presParOf" srcId="{FB726A41-2002-4BA0-8419-994F635C8542}" destId="{5EDF648F-2B85-43DF-81CE-5C9F0A25C298}" srcOrd="1" destOrd="0" presId="urn:microsoft.com/office/officeart/2005/8/layout/vList6"/>
    <dgm:cxn modelId="{35E497AF-E90B-4FE1-A313-9498CD7DA1F1}" type="presParOf" srcId="{FF3AF60D-7585-439C-99BE-B6A574E1881E}" destId="{12FC174F-DF42-4CF1-A347-BBD15EBF8027}" srcOrd="1" destOrd="0" presId="urn:microsoft.com/office/officeart/2005/8/layout/vList6"/>
    <dgm:cxn modelId="{CE603E6A-995F-47A8-A82A-BD3055E35750}" type="presParOf" srcId="{FF3AF60D-7585-439C-99BE-B6A574E1881E}" destId="{433E693D-B449-441A-94CD-D95A6B9FDB02}" srcOrd="2" destOrd="0" presId="urn:microsoft.com/office/officeart/2005/8/layout/vList6"/>
    <dgm:cxn modelId="{EB2CF655-9EF1-471C-BE95-CF86693A6537}" type="presParOf" srcId="{433E693D-B449-441A-94CD-D95A6B9FDB02}" destId="{4A8CA631-1814-4500-B8B7-918F12191763}" srcOrd="0" destOrd="0" presId="urn:microsoft.com/office/officeart/2005/8/layout/vList6"/>
    <dgm:cxn modelId="{99D9261C-71B6-4090-A497-D26ED51CC993}" type="presParOf" srcId="{433E693D-B449-441A-94CD-D95A6B9FDB02}" destId="{650CFCC8-AB8B-4CC0-B721-658ECDFE8FC5}" srcOrd="1" destOrd="0" presId="urn:microsoft.com/office/officeart/2005/8/layout/vList6"/>
    <dgm:cxn modelId="{F3B21CB8-27F7-450C-9F7F-7ADD2D75AE89}" type="presParOf" srcId="{FF3AF60D-7585-439C-99BE-B6A574E1881E}" destId="{1DC11C8B-6131-4A84-8EC6-97BB44E64B3E}" srcOrd="3" destOrd="0" presId="urn:microsoft.com/office/officeart/2005/8/layout/vList6"/>
    <dgm:cxn modelId="{E901AB7B-ED13-4D50-B1BD-B9A9EF6BE7E3}" type="presParOf" srcId="{FF3AF60D-7585-439C-99BE-B6A574E1881E}" destId="{832B0D48-1378-40C0-800D-2417C021EC42}" srcOrd="4" destOrd="0" presId="urn:microsoft.com/office/officeart/2005/8/layout/vList6"/>
    <dgm:cxn modelId="{DC4B7F61-A677-4C11-8D6D-5007C0A2368A}" type="presParOf" srcId="{832B0D48-1378-40C0-800D-2417C021EC42}" destId="{EEDE1FC1-27C8-4105-918B-730BA258D452}" srcOrd="0" destOrd="0" presId="urn:microsoft.com/office/officeart/2005/8/layout/vList6"/>
    <dgm:cxn modelId="{E79AE06A-C527-4895-879C-B6438AFE407E}" type="presParOf" srcId="{832B0D48-1378-40C0-800D-2417C021EC42}" destId="{B5D36C84-427D-45C9-B9C1-A541EE7136B6}" srcOrd="1" destOrd="0" presId="urn:microsoft.com/office/officeart/2005/8/layout/vList6"/>
    <dgm:cxn modelId="{F46F1701-C5E3-4A05-92E8-C621E0E30C21}" type="presParOf" srcId="{FF3AF60D-7585-439C-99BE-B6A574E1881E}" destId="{81271A05-D4DA-4467-B374-0796ABB9C1CD}" srcOrd="5" destOrd="0" presId="urn:microsoft.com/office/officeart/2005/8/layout/vList6"/>
    <dgm:cxn modelId="{B1D35B12-FF39-477D-AD29-57A35B7FE1F8}" type="presParOf" srcId="{FF3AF60D-7585-439C-99BE-B6A574E1881E}" destId="{7B364005-4701-46FD-9D94-60FC1A6AB798}" srcOrd="6" destOrd="0" presId="urn:microsoft.com/office/officeart/2005/8/layout/vList6"/>
    <dgm:cxn modelId="{5D0CC7E8-47C2-45EE-AABA-DE9C7ADA2889}" type="presParOf" srcId="{7B364005-4701-46FD-9D94-60FC1A6AB798}" destId="{82FF3FFF-B927-4A5E-9C71-7CF432FD2494}" srcOrd="0" destOrd="0" presId="urn:microsoft.com/office/officeart/2005/8/layout/vList6"/>
    <dgm:cxn modelId="{4349CCBD-0207-4BC1-B34C-544CB463A8B4}" type="presParOf" srcId="{7B364005-4701-46FD-9D94-60FC1A6AB798}" destId="{D7F1E40F-3FE9-43F2-8008-709EC36E2B8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F648F-2B85-43DF-81CE-5C9F0A25C298}">
      <dsp:nvSpPr>
        <dsp:cNvPr id="0" name=""/>
        <dsp:cNvSpPr/>
      </dsp:nvSpPr>
      <dsp:spPr>
        <a:xfrm>
          <a:off x="3276236" y="1250092"/>
          <a:ext cx="4937760" cy="9701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no Pro Smbd SmText" pitchFamily="18" charset="0"/>
            </a:rPr>
            <a:t>Ящики с посадками (лук, овес, бобы и т.д.)</a:t>
          </a:r>
          <a:endParaRPr lang="ru-RU" sz="9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no Pro Smbd SmText" pitchFamily="18" charset="0"/>
            </a:rPr>
            <a:t>Ветки деревьев и кустов в вазах;</a:t>
          </a:r>
          <a:endParaRPr lang="ru-RU" sz="1400" kern="1200" dirty="0">
            <a:latin typeface="Arno Pro Smbd SmText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no Pro Smbd SmText" pitchFamily="18" charset="0"/>
            </a:rPr>
            <a:t>Икебаны, поделки детей</a:t>
          </a:r>
          <a:endParaRPr lang="ru-RU" sz="1400" kern="1200" dirty="0">
            <a:latin typeface="Arno Pro Smbd SmText" pitchFamily="18" charset="0"/>
          </a:endParaRPr>
        </a:p>
      </dsp:txBody>
      <dsp:txXfrm>
        <a:off x="3276236" y="1371366"/>
        <a:ext cx="4573940" cy="727641"/>
      </dsp:txXfrm>
    </dsp:sp>
    <dsp:sp modelId="{14F5F5C0-9619-45D8-90AD-27B3063957D3}">
      <dsp:nvSpPr>
        <dsp:cNvPr id="0" name=""/>
        <dsp:cNvSpPr/>
      </dsp:nvSpPr>
      <dsp:spPr>
        <a:xfrm>
          <a:off x="38958" y="1140159"/>
          <a:ext cx="3291840" cy="104603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i="0" kern="1200" dirty="0" smtClean="0">
              <a:latin typeface="Arno Pro Smbd SmText" pitchFamily="18" charset="0"/>
            </a:rPr>
            <a:t>зима</a:t>
          </a:r>
          <a:endParaRPr lang="ru-RU" sz="5500" i="0" kern="1200" dirty="0">
            <a:latin typeface="Arno Pro Smbd SmText" pitchFamily="18" charset="0"/>
          </a:endParaRPr>
        </a:p>
      </dsp:txBody>
      <dsp:txXfrm>
        <a:off x="90021" y="1191222"/>
        <a:ext cx="3189714" cy="943910"/>
      </dsp:txXfrm>
    </dsp:sp>
    <dsp:sp modelId="{650CFCC8-AB8B-4CC0-B721-658ECDFE8FC5}">
      <dsp:nvSpPr>
        <dsp:cNvPr id="0" name=""/>
        <dsp:cNvSpPr/>
      </dsp:nvSpPr>
      <dsp:spPr>
        <a:xfrm>
          <a:off x="3279298" y="2292284"/>
          <a:ext cx="4937760" cy="10460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3580161"/>
              <a:satOff val="16084"/>
              <a:lumOff val="11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no Pro Smbd SmText" pitchFamily="18" charset="0"/>
            </a:rPr>
            <a:t>Ветки деревьев и кустарников в вазах;</a:t>
          </a:r>
          <a:endParaRPr lang="ru-RU" sz="9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no Pro Smbd SmText" pitchFamily="18" charset="0"/>
            </a:rPr>
            <a:t>Ящики с рассадой;</a:t>
          </a:r>
          <a:endParaRPr lang="ru-RU" sz="1400" kern="1200" dirty="0">
            <a:latin typeface="Arno Pro Smbd SmText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no Pro Smbd SmText" pitchFamily="18" charset="0"/>
            </a:rPr>
            <a:t>Букеты раннецветущих растений (верба, цветы)</a:t>
          </a:r>
          <a:endParaRPr lang="ru-RU" sz="1400" kern="1200" dirty="0">
            <a:latin typeface="Arno Pro Smbd SmText" pitchFamily="18" charset="0"/>
          </a:endParaRPr>
        </a:p>
      </dsp:txBody>
      <dsp:txXfrm>
        <a:off x="3279298" y="2423039"/>
        <a:ext cx="4545497" cy="784527"/>
      </dsp:txXfrm>
    </dsp:sp>
    <dsp:sp modelId="{4A8CA631-1814-4500-B8B7-918F12191763}">
      <dsp:nvSpPr>
        <dsp:cNvPr id="0" name=""/>
        <dsp:cNvSpPr/>
      </dsp:nvSpPr>
      <dsp:spPr>
        <a:xfrm>
          <a:off x="38958" y="2292284"/>
          <a:ext cx="3291840" cy="1046036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i="0" kern="1200" dirty="0" smtClean="0">
              <a:latin typeface="Arno Pro Smbd SmText" pitchFamily="18" charset="0"/>
            </a:rPr>
            <a:t>весна</a:t>
          </a:r>
          <a:endParaRPr lang="ru-RU" sz="5500" i="0" kern="1200" dirty="0">
            <a:latin typeface="Arno Pro Smbd SmText" pitchFamily="18" charset="0"/>
          </a:endParaRPr>
        </a:p>
      </dsp:txBody>
      <dsp:txXfrm>
        <a:off x="90021" y="2343347"/>
        <a:ext cx="3189714" cy="943910"/>
      </dsp:txXfrm>
    </dsp:sp>
    <dsp:sp modelId="{B5D36C84-427D-45C9-B9C1-A541EE7136B6}">
      <dsp:nvSpPr>
        <dsp:cNvPr id="0" name=""/>
        <dsp:cNvSpPr/>
      </dsp:nvSpPr>
      <dsp:spPr>
        <a:xfrm>
          <a:off x="3215304" y="3588428"/>
          <a:ext cx="4937760" cy="82618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7160321"/>
            <a:satOff val="32169"/>
            <a:lumOff val="221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7160321"/>
              <a:satOff val="32169"/>
              <a:lumOff val="22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latin typeface="Arno Pro Smbd SmText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latin typeface="Arno Pro Smbd SmText" pitchFamily="18" charset="0"/>
            </a:rPr>
            <a:t>Букеты  цветов (садовых, полевых) в вазах </a:t>
          </a:r>
          <a:endParaRPr lang="ru-RU" sz="1400" kern="1200" dirty="0">
            <a:latin typeface="Arno Pro Smbd SmText" pitchFamily="18" charset="0"/>
          </a:endParaRPr>
        </a:p>
      </dsp:txBody>
      <dsp:txXfrm>
        <a:off x="3215304" y="3691701"/>
        <a:ext cx="4627943" cy="619635"/>
      </dsp:txXfrm>
    </dsp:sp>
    <dsp:sp modelId="{EEDE1FC1-27C8-4105-918B-730BA258D452}">
      <dsp:nvSpPr>
        <dsp:cNvPr id="0" name=""/>
        <dsp:cNvSpPr/>
      </dsp:nvSpPr>
      <dsp:spPr>
        <a:xfrm>
          <a:off x="0" y="3444410"/>
          <a:ext cx="3291840" cy="1046036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kern="1200" smtClean="0">
              <a:latin typeface="Arno Pro Smbd SmText" pitchFamily="18" charset="0"/>
            </a:rPr>
            <a:t>лето</a:t>
          </a:r>
          <a:endParaRPr lang="ru-RU" sz="5500" kern="1200" dirty="0">
            <a:latin typeface="Arno Pro Smbd SmText" pitchFamily="18" charset="0"/>
          </a:endParaRPr>
        </a:p>
      </dsp:txBody>
      <dsp:txXfrm>
        <a:off x="51063" y="3495473"/>
        <a:ext cx="3189714" cy="943910"/>
      </dsp:txXfrm>
    </dsp:sp>
    <dsp:sp modelId="{D7F1E40F-3FE9-43F2-8008-709EC36E2B83}">
      <dsp:nvSpPr>
        <dsp:cNvPr id="0" name=""/>
        <dsp:cNvSpPr/>
      </dsp:nvSpPr>
      <dsp:spPr>
        <a:xfrm>
          <a:off x="3279298" y="78479"/>
          <a:ext cx="4937760" cy="10091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no Pro Smbd SmText" pitchFamily="18" charset="0"/>
            </a:rPr>
            <a:t>Букеты осенних цветов в вазах;</a:t>
          </a:r>
          <a:endParaRPr lang="ru-RU" sz="10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no Pro Smbd SmText" pitchFamily="18" charset="0"/>
            </a:rPr>
            <a:t>Цветущие растения цветника (астры, хризантемы и.т.д.)</a:t>
          </a:r>
          <a:endParaRPr lang="ru-RU" sz="1200" kern="1200" dirty="0">
            <a:latin typeface="Arno Pro Smbd SmText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latin typeface="Arno Pro Smbd SmText" pitchFamily="18" charset="0"/>
            </a:rPr>
            <a:t>Поделки детей из природного материала (старшая и подготовительная группа)</a:t>
          </a:r>
          <a:endParaRPr lang="ru-RU" sz="1200" kern="1200" dirty="0">
            <a:latin typeface="Arno Pro Smbd SmText" pitchFamily="18" charset="0"/>
          </a:endParaRPr>
        </a:p>
      </dsp:txBody>
      <dsp:txXfrm>
        <a:off x="3279298" y="204624"/>
        <a:ext cx="4559324" cy="756873"/>
      </dsp:txXfrm>
    </dsp:sp>
    <dsp:sp modelId="{82FF3FFF-B927-4A5E-9C71-7CF432FD2494}">
      <dsp:nvSpPr>
        <dsp:cNvPr id="0" name=""/>
        <dsp:cNvSpPr/>
      </dsp:nvSpPr>
      <dsp:spPr>
        <a:xfrm>
          <a:off x="38958" y="60043"/>
          <a:ext cx="3291840" cy="1046036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i="0" kern="1200" dirty="0" smtClean="0">
              <a:latin typeface="Arno Pro Smbd SmText" pitchFamily="18" charset="0"/>
            </a:rPr>
            <a:t>осень</a:t>
          </a:r>
          <a:endParaRPr lang="ru-RU" sz="5500" i="0" kern="1200" dirty="0">
            <a:latin typeface="Arno Pro Smbd SmText" pitchFamily="18" charset="0"/>
          </a:endParaRPr>
        </a:p>
      </dsp:txBody>
      <dsp:txXfrm>
        <a:off x="90021" y="111106"/>
        <a:ext cx="3189714" cy="943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2033" y="2060848"/>
            <a:ext cx="69127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Уголок природы в ДОО </a:t>
            </a:r>
            <a:br>
              <a:rPr lang="ru-RU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в соответствии </a:t>
            </a:r>
            <a:br>
              <a:rPr lang="ru-RU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с требованиями ФГОС ДО </a:t>
            </a:r>
            <a:br>
              <a:rPr lang="ru-RU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в разных возрастных группах</a:t>
            </a:r>
            <a:endParaRPr lang="ru-RU" sz="4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4716015" y="5141460"/>
            <a:ext cx="3969183" cy="62458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Старший воспитатель: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Безручко Светлана Ивановна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38416" y="603711"/>
            <a:ext cx="3060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МАДОУ «Детский сад № 58»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62249" y="5768389"/>
            <a:ext cx="2212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г. Нижний Новгород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2023 год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92188" y="620688"/>
            <a:ext cx="7499176" cy="187531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Комнатные растения – </a:t>
            </a:r>
          </a:p>
          <a:p>
            <a:r>
              <a:rPr lang="ru-RU" sz="3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ценный дидактический материал, </a:t>
            </a:r>
            <a:br>
              <a:rPr lang="ru-RU" sz="3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</a:br>
            <a:r>
              <a:rPr lang="ru-RU" sz="3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они являются обязательными обитателями уголка природы </a:t>
            </a:r>
            <a:endParaRPr lang="ru-RU" sz="3000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09" y="2496003"/>
            <a:ext cx="4716016" cy="35307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7591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39552" y="764704"/>
            <a:ext cx="8229600" cy="10081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Всех обитателей уголка природы </a:t>
            </a:r>
            <a:br>
              <a:rPr lang="ru-RU" sz="3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</a:br>
            <a:r>
              <a:rPr lang="ru-RU" sz="3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подразделяют</a:t>
            </a:r>
            <a:endParaRPr lang="ru-RU" sz="30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344488" y="2420888"/>
            <a:ext cx="2633464" cy="226255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постоянные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комнатные растения живут круглый год </a:t>
            </a:r>
          </a:p>
        </p:txBody>
      </p:sp>
      <p:pic>
        <p:nvPicPr>
          <p:cNvPr id="4" name="Picture 4" descr="C:\Users\фролова\Downloads\618874_650x650.jpg"/>
          <p:cNvPicPr>
            <a:picLocks noChangeAspect="1" noChangeArrowheads="1"/>
          </p:cNvPicPr>
          <p:nvPr/>
        </p:nvPicPr>
        <p:blipFill rotWithShape="1">
          <a:blip r:embed="rId2"/>
          <a:srcRect b="4591"/>
          <a:stretch/>
        </p:blipFill>
        <p:spPr bwMode="auto">
          <a:xfrm>
            <a:off x="3510819" y="4149080"/>
            <a:ext cx="2287066" cy="193156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084168" y="2420888"/>
            <a:ext cx="243001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u="sng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временные</a:t>
            </a:r>
            <a:r>
              <a:rPr lang="ru-RU" sz="30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0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растения вносятся </a:t>
            </a:r>
            <a:endParaRPr lang="ru-RU" sz="3000" b="1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30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на </a:t>
            </a:r>
            <a:r>
              <a:rPr lang="ru-RU" sz="30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короткое время </a:t>
            </a:r>
          </a:p>
        </p:txBody>
      </p:sp>
      <p:sp>
        <p:nvSpPr>
          <p:cNvPr id="6" name="Стрелка вправо 5"/>
          <p:cNvSpPr/>
          <p:nvPr/>
        </p:nvSpPr>
        <p:spPr>
          <a:xfrm rot="8014279">
            <a:off x="2001432" y="1562221"/>
            <a:ext cx="792088" cy="88494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2221765">
            <a:off x="6285357" y="1562048"/>
            <a:ext cx="792088" cy="88494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2" t="10492" r="4619" b="13164"/>
          <a:stretch/>
        </p:blipFill>
        <p:spPr bwMode="auto">
          <a:xfrm>
            <a:off x="3638961" y="2025653"/>
            <a:ext cx="2160262" cy="191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53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764704"/>
            <a:ext cx="8229600" cy="120133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100" b="1" dirty="0" smtClean="0">
                <a:solidFill>
                  <a:srgbClr val="7030A0"/>
                </a:solidFill>
              </a:rPr>
              <a:t>Временные обитатели уголка природы – это объекты, которые вносятся для наблюдений на непродолжительный отрезок времени</a:t>
            </a:r>
            <a:endParaRPr lang="ru-RU" sz="3100" b="1" dirty="0">
              <a:solidFill>
                <a:srgbClr val="7030A0"/>
              </a:solidFill>
            </a:endParaRPr>
          </a:p>
        </p:txBody>
      </p:sp>
      <p:graphicFrame>
        <p:nvGraphicFramePr>
          <p:cNvPr id="3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146151"/>
              </p:ext>
            </p:extLst>
          </p:nvPr>
        </p:nvGraphicFramePr>
        <p:xfrm>
          <a:off x="428596" y="1928802"/>
          <a:ext cx="8229600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238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63749" y="496898"/>
            <a:ext cx="8229600" cy="837876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Растения уголка природы </a:t>
            </a:r>
            <a:br>
              <a:rPr lang="ru-RU" sz="33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</a:br>
            <a:r>
              <a:rPr lang="ru-RU" sz="33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младшие группы</a:t>
            </a:r>
            <a:endParaRPr lang="ru-RU" dirty="0"/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400395" y="1334774"/>
            <a:ext cx="8564093" cy="526257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В уголок природы младших групп помещают растения, имеющие: </a:t>
            </a:r>
          </a:p>
          <a:p>
            <a:pPr marL="0" indent="0">
              <a:buFont typeface="Arial" pitchFamily="34" charset="0"/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четко выраженные основные части (стебель, листья), ярко, обильно и долго цветущие: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герань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обыкновенная (или зональная)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фуксия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бегония вечноцветущая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бальзамин («огонек»)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азалия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фикус</a:t>
            </a:r>
          </a:p>
          <a:p>
            <a:pPr marL="0" indent="0">
              <a:buFont typeface="Arial" pitchFamily="34" charset="0"/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растения с пёстроокрашенными  листьями: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колеус</a:t>
            </a:r>
          </a:p>
          <a:p>
            <a:pPr>
              <a:buFont typeface="Arial" pitchFamily="34" charset="0"/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      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Из предложенных воспитатель </a:t>
            </a:r>
          </a:p>
          <a:p>
            <a:pPr>
              <a:buFont typeface="Arial" pitchFamily="34" charset="0"/>
              <a:buNone/>
            </a:pP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подбирает 3-4 вида растений</a:t>
            </a:r>
          </a:p>
          <a:p>
            <a:pPr>
              <a:buFont typeface="Arial" pitchFamily="34" charset="0"/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      Малыши должны научиться узнавать и </a:t>
            </a:r>
          </a:p>
          <a:p>
            <a:pPr>
              <a:buFont typeface="Arial" pitchFamily="34" charset="0"/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называть 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2-3 растения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, их основные части </a:t>
            </a:r>
          </a:p>
          <a:p>
            <a:pPr>
              <a:buFont typeface="Arial" pitchFamily="34" charset="0"/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(лист, стебель, цветок)</a:t>
            </a:r>
            <a:endParaRPr lang="ru-RU" sz="18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19" y="2204864"/>
            <a:ext cx="1800200" cy="1800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1" r="62233" b="8341"/>
          <a:stretch/>
        </p:blipFill>
        <p:spPr>
          <a:xfrm>
            <a:off x="7081313" y="2618409"/>
            <a:ext cx="1755658" cy="2577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494009"/>
            <a:ext cx="1340132" cy="184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4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445033" y="484847"/>
            <a:ext cx="6304416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Уголок природы в средней группе</a:t>
            </a:r>
            <a:endParaRPr lang="ru-RU" sz="30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2765" y="1124744"/>
            <a:ext cx="8568952" cy="27392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Комнатные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растения должны иметь разную форму  и величину листьев, так как ребята овладевают новыми приемами поддержания растений в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чистоте.	Дети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учатся устанавливать способ ухода в зависимости от характера листьев: величины, количества, характера поверхности, их хрупкости.   </a:t>
            </a:r>
            <a:r>
              <a:rPr lang="ru-RU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алоэ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или </a:t>
            </a:r>
            <a:r>
              <a:rPr lang="ru-RU" sz="2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агава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(с сочными листьями, имеющими зазубрины по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краям)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бегония-</a:t>
            </a:r>
            <a:r>
              <a:rPr lang="ru-RU" sz="2000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рекс</a:t>
            </a:r>
            <a:r>
              <a:rPr lang="ru-RU" sz="2000" dirty="0" smtClean="0">
                <a:latin typeface="+mj-lt"/>
                <a:cs typeface="Times New Roman" panose="02020603050405020304" pitchFamily="18" charset="0"/>
              </a:rPr>
              <a:t>    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аспарагус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душистая </a:t>
            </a:r>
            <a:r>
              <a:rPr lang="ru-RU" sz="2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герань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(с узорчатыми, опушенными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листьями) 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Число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комнатных растений увеличивается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до 5-6 видов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39" y="3863955"/>
            <a:ext cx="180498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863955"/>
            <a:ext cx="1857391" cy="211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12525" b="7423"/>
          <a:stretch/>
        </p:blipFill>
        <p:spPr bwMode="auto">
          <a:xfrm>
            <a:off x="4597241" y="3863955"/>
            <a:ext cx="2645020" cy="225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2" r="53472" b="27518"/>
          <a:stretch/>
        </p:blipFill>
        <p:spPr bwMode="auto">
          <a:xfrm>
            <a:off x="7164288" y="3808747"/>
            <a:ext cx="1879163" cy="183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26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70599" y="548680"/>
            <a:ext cx="6413884" cy="83835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Уголок природы в  </a:t>
            </a:r>
          </a:p>
          <a:p>
            <a:r>
              <a:rPr lang="ru-RU" sz="3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старшей группе</a:t>
            </a:r>
            <a:endParaRPr lang="ru-RU" sz="30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294860"/>
            <a:ext cx="8496944" cy="48013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В старшей группе продолжается формирование умений наблюдать, сравнивать предметы,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обобщать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и классифицировать их по различным признакам.           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Основным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содержанием наблюдений становятся рост и развитие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растений,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изменения их по сезонам. Уголок природы пополняется новыми растениями:</a:t>
            </a:r>
          </a:p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разнообразными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стеблями (вьющиеся, стелющиеся), имеющие луковицы и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клубнелуковицы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8-9 видов растений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+mj-lt"/>
              </a:rPr>
              <a:t>2 вида традесканции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+mj-lt"/>
              </a:rPr>
              <a:t>сеткреазия</a:t>
            </a:r>
            <a:endParaRPr lang="ru-RU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+mj-lt"/>
              </a:rPr>
              <a:t>витис </a:t>
            </a:r>
            <a:r>
              <a:rPr lang="ru-RU" dirty="0">
                <a:solidFill>
                  <a:srgbClr val="FF0000"/>
                </a:solidFill>
                <a:latin typeface="+mj-lt"/>
              </a:rPr>
              <a:t>(комнатный </a:t>
            </a:r>
            <a:endParaRPr lang="ru-RU" dirty="0" smtClean="0">
              <a:solidFill>
                <a:srgbClr val="FF0000"/>
              </a:solidFill>
              <a:latin typeface="+mj-lt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+mj-lt"/>
              </a:rPr>
              <a:t>виноград</a:t>
            </a:r>
            <a:r>
              <a:rPr lang="ru-RU" dirty="0">
                <a:solidFill>
                  <a:srgbClr val="FF0000"/>
                </a:solidFill>
                <a:latin typeface="+mj-lt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+mj-lt"/>
              </a:rPr>
              <a:t>вьющийся плющ</a:t>
            </a:r>
            <a:endParaRPr lang="ru-RU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+mj-lt"/>
              </a:rPr>
              <a:t>фикус</a:t>
            </a:r>
            <a:endParaRPr lang="ru-RU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+mj-lt"/>
              </a:rPr>
              <a:t>зигокактус</a:t>
            </a:r>
            <a:endParaRPr lang="ru-RU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+mj-lt"/>
              </a:rPr>
              <a:t>папоротник</a:t>
            </a:r>
            <a:endParaRPr lang="ru-RU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+mj-lt"/>
              </a:rPr>
              <a:t>цикламен</a:t>
            </a:r>
            <a:endParaRPr lang="ru-RU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+mj-lt"/>
              </a:rPr>
              <a:t>разные </a:t>
            </a:r>
            <a:r>
              <a:rPr lang="ru-RU" dirty="0">
                <a:solidFill>
                  <a:srgbClr val="FF0000"/>
                </a:solidFill>
                <a:latin typeface="+mj-lt"/>
              </a:rPr>
              <a:t>виды бегонии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+mj-lt"/>
              </a:rPr>
              <a:t>амариллис</a:t>
            </a:r>
          </a:p>
        </p:txBody>
      </p:sp>
      <p:pic>
        <p:nvPicPr>
          <p:cNvPr id="4" name="Picture 4" descr="C:\Users\фролова\Desktop\огород\9b9229de6905502bcb92c43b5b00d4b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6096" y="4884398"/>
            <a:ext cx="1924346" cy="1710530"/>
          </a:xfrm>
          <a:prstGeom prst="rect">
            <a:avLst/>
          </a:prstGeom>
          <a:noFill/>
        </p:spPr>
      </p:pic>
      <p:pic>
        <p:nvPicPr>
          <p:cNvPr id="6" name="Picture 5" descr="C:\Users\фролова\Desktop\огород\1007191656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3811" y="4865148"/>
            <a:ext cx="1546661" cy="171237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t="5960" r="4546" b="8935"/>
          <a:stretch/>
        </p:blipFill>
        <p:spPr bwMode="auto">
          <a:xfrm>
            <a:off x="5228322" y="3021060"/>
            <a:ext cx="2818819" cy="19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Users\фролова\Desktop\огород\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4487" y="5005222"/>
            <a:ext cx="1974531" cy="157230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6" r="28070"/>
          <a:stretch/>
        </p:blipFill>
        <p:spPr bwMode="auto">
          <a:xfrm>
            <a:off x="8009813" y="1988840"/>
            <a:ext cx="1074769" cy="24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r="14204"/>
          <a:stretch/>
        </p:blipFill>
        <p:spPr bwMode="auto">
          <a:xfrm>
            <a:off x="2864218" y="3151346"/>
            <a:ext cx="2016224" cy="160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07580" y="4468604"/>
            <a:ext cx="1293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сеткреазия</a:t>
            </a:r>
          </a:p>
        </p:txBody>
      </p:sp>
    </p:spTree>
    <p:extLst>
      <p:ext uri="{BB962C8B-B14F-4D97-AF65-F5344CB8AC3E}">
        <p14:creationId xmlns:p14="http://schemas.microsoft.com/office/powerpoint/2010/main" val="117243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188640"/>
            <a:ext cx="8640960" cy="70609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Уголок природы в подготовительной группе</a:t>
            </a:r>
            <a:endParaRPr lang="ru-RU" sz="30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692696"/>
            <a:ext cx="8640960" cy="59093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>
                <a:latin typeface="Arno Pro Smbd SmText" pitchFamily="18" charset="0"/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Основная задача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ознакомления с природой в подготовительной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группе –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формирование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элементарных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знаний: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-    зависимости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растений от комплекса условий (влаги, тепла,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света)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зависимости 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внешнего строения 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способах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вегетативного размножения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растений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    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Растения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, резко отличающиеся по своим потребностям во влаге: 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циперус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, который в течение 10 месяцев в году растет в очень влажной почве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 (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вазон помещают в воду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)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сакулентовые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(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1-2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вида), требующие очень небольшой и редкой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поливки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традесканции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– с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большой потребностью во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влаге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фиалки узамбарские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,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поливать которые следует весьма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умеренно</a:t>
            </a:r>
            <a:endParaRPr lang="ru-RU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     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Вегетативное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размножение  весьма разнообразно: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побегами </a:t>
            </a:r>
            <a:r>
              <a:rPr lang="ru-RU" dirty="0">
                <a:solidFill>
                  <a:srgbClr val="FF0000"/>
                </a:solidFill>
                <a:cs typeface="Times New Roman" panose="02020603050405020304" pitchFamily="18" charset="0"/>
              </a:rPr>
              <a:t>(герани, фуксия, розы, </a:t>
            </a:r>
            <a:r>
              <a:rPr lang="ru-RU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бегонии)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листовыми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черенками </a:t>
            </a:r>
            <a:r>
              <a:rPr lang="ru-RU" dirty="0">
                <a:solidFill>
                  <a:srgbClr val="FF0000"/>
                </a:solidFill>
                <a:cs typeface="Times New Roman" panose="02020603050405020304" pitchFamily="18" charset="0"/>
              </a:rPr>
              <a:t>(узамбарская фиалка, </a:t>
            </a:r>
            <a:r>
              <a:rPr lang="ru-RU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бегония-</a:t>
            </a:r>
            <a:r>
              <a:rPr lang="ru-RU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рекс</a:t>
            </a:r>
            <a:r>
              <a:rPr lang="ru-RU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, сансивьера)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размножаются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делением куста   </a:t>
            </a:r>
            <a:r>
              <a:rPr lang="ru-RU" dirty="0">
                <a:solidFill>
                  <a:srgbClr val="FF0000"/>
                </a:solidFill>
                <a:cs typeface="Times New Roman" panose="02020603050405020304" pitchFamily="18" charset="0"/>
              </a:rPr>
              <a:t>(аспидистра, </a:t>
            </a:r>
            <a:r>
              <a:rPr lang="ru-RU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аспарагус)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размножение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клубнями </a:t>
            </a:r>
            <a:r>
              <a:rPr lang="ru-RU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ru-RU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глоксиния)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живородящие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растения </a:t>
            </a:r>
            <a:r>
              <a:rPr lang="ru-RU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ru-RU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камнеломка</a:t>
            </a:r>
            <a:r>
              <a:rPr lang="ru-RU" dirty="0">
                <a:solidFill>
                  <a:srgbClr val="FF0000"/>
                </a:solidFill>
                <a:cs typeface="Times New Roman" panose="02020603050405020304" pitchFamily="18" charset="0"/>
              </a:rPr>
              <a:t>, хлорофитум, </a:t>
            </a:r>
            <a:r>
              <a:rPr lang="ru-RU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бриофиллюм</a:t>
            </a:r>
            <a:r>
              <a:rPr lang="ru-RU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dirty="0">
                <a:solidFill>
                  <a:srgbClr val="FF0000"/>
                </a:solidFill>
                <a:cs typeface="Times New Roman" panose="02020603050405020304" pitchFamily="18" charset="0"/>
              </a:rPr>
              <a:t>       </a:t>
            </a:r>
            <a:endParaRPr lang="ru-RU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    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подготовительной группе в уголке природы размещают 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10-14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видов растений</a:t>
            </a:r>
            <a:endParaRPr lang="ru-RU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1" r="27307" b="8297"/>
          <a:stretch/>
        </p:blipFill>
        <p:spPr bwMode="auto">
          <a:xfrm>
            <a:off x="5491830" y="3257957"/>
            <a:ext cx="1460729" cy="330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C:\Users\фролова\Desktop\огород\циперус.png"/>
          <p:cNvPicPr>
            <a:picLocks noChangeAspect="1" noChangeArrowheads="1"/>
          </p:cNvPicPr>
          <p:nvPr/>
        </p:nvPicPr>
        <p:blipFill rotWithShape="1">
          <a:blip r:embed="rId3" cstate="print"/>
          <a:srcRect l="22116" t="11861" r="19740" b="7293"/>
          <a:stretch/>
        </p:blipFill>
        <p:spPr bwMode="auto">
          <a:xfrm>
            <a:off x="455577" y="871862"/>
            <a:ext cx="1958656" cy="2629508"/>
          </a:xfrm>
          <a:prstGeom prst="rect">
            <a:avLst/>
          </a:prstGeom>
          <a:noFill/>
        </p:spPr>
      </p:pic>
      <p:pic>
        <p:nvPicPr>
          <p:cNvPr id="3" name="Picture 4" descr="C:\Users\фролова\Desktop\огород\giant-amaryllis-in-gre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4233" y="1129512"/>
            <a:ext cx="1897343" cy="2883962"/>
          </a:xfrm>
          <a:prstGeom prst="rect">
            <a:avLst/>
          </a:prstGeom>
          <a:noFill/>
        </p:spPr>
      </p:pic>
      <p:pic>
        <p:nvPicPr>
          <p:cNvPr id="5" name="Picture 2" descr="C:\Users\фролова\Desktop\огород\klnchoe_ties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4356" y="4509120"/>
            <a:ext cx="2029968" cy="1668016"/>
          </a:xfrm>
          <a:prstGeom prst="rect">
            <a:avLst/>
          </a:prstGeom>
          <a:noFill/>
        </p:spPr>
      </p:pic>
      <p:pic>
        <p:nvPicPr>
          <p:cNvPr id="6" name="Picture 9" descr="C:\Users\фролова\Desktop\огород\традесканция 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8799" y="1129512"/>
            <a:ext cx="2627417" cy="2425308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7200" y="188640"/>
            <a:ext cx="8229600" cy="70609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Уголок природы в подготовительной группе</a:t>
            </a:r>
            <a:endParaRPr lang="ru-RU" sz="30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8691" y="3370154"/>
            <a:ext cx="1219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ЦИПЕРУС</a:t>
            </a:r>
            <a:endParaRPr lang="ru-RU" sz="1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2" r="11280"/>
          <a:stretch/>
        </p:blipFill>
        <p:spPr bwMode="auto">
          <a:xfrm>
            <a:off x="7046415" y="3925238"/>
            <a:ext cx="1813353" cy="201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788868" y="3904290"/>
            <a:ext cx="14189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АМАРИЛИС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2"/>
          <a:stretch/>
        </p:blipFill>
        <p:spPr bwMode="auto">
          <a:xfrm>
            <a:off x="6613552" y="909923"/>
            <a:ext cx="2246216" cy="259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140374" y="3556902"/>
            <a:ext cx="10952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ФУКСИЯ</a:t>
            </a:r>
            <a:endParaRPr lang="ru-RU" sz="1600" b="1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9" y="4357191"/>
            <a:ext cx="1971873" cy="197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00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792088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В каждой возрастной группе </a:t>
            </a:r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обязательно должен быть </a:t>
            </a:r>
            <a:r>
              <a:rPr lang="ru-RU" sz="24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КАЛЕНДАРЬ ПРИРОДЫ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где дети после наблюдений на прогулке заполняют календарь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наблюдений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  Заполнение календаря природы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– дело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повседневной жизни. Воспитатель с детьми регулярно фиксирует погоду и состояние живой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природы</a:t>
            </a:r>
            <a:endParaRPr lang="ru-RU" sz="24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4" descr="C:\Users\фролова\Downloads\Календарь природы общий вид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2924944"/>
            <a:ext cx="4536504" cy="3260012"/>
          </a:xfrm>
          <a:prstGeom prst="rect">
            <a:avLst/>
          </a:prstGeom>
          <a:noFill/>
        </p:spPr>
      </p:pic>
      <p:pic>
        <p:nvPicPr>
          <p:cNvPr id="4" name="Picture 3" descr="C:\Users\фролова\Downloads\arton9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104" y="2378984"/>
            <a:ext cx="2592288" cy="2003132"/>
          </a:xfrm>
          <a:prstGeom prst="rect">
            <a:avLst/>
          </a:prstGeom>
          <a:noFill/>
        </p:spPr>
      </p:pic>
      <p:pic>
        <p:nvPicPr>
          <p:cNvPr id="5" name="Picture 2" descr="C:\Users\фролова\Downloads\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4048" y="4382116"/>
            <a:ext cx="3600400" cy="23672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798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5007" y="1405748"/>
            <a:ext cx="496855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В младшей группе</a:t>
            </a:r>
          </a:p>
          <a:p>
            <a:pPr marL="457200" indent="-457200">
              <a:buFontTx/>
              <a:buChar char="-"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Рассматривают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волшебный круг и закрепляют время года, называя его отличительные черты 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ветер, дождь, снег, солнышко)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- Воспитатель вместе с детьми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одевают картонную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куклу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так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же,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как дети сами были одеты, «выпускают» ее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погулять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Picture 3" descr="C:\Users\фролова\Desktop\огород\vremena-goda-i-mesjacy-dlja-detej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605" y="764704"/>
            <a:ext cx="3286148" cy="3228154"/>
          </a:xfrm>
          <a:prstGeom prst="rect">
            <a:avLst/>
          </a:prstGeom>
          <a:noFill/>
        </p:spPr>
      </p:pic>
      <p:pic>
        <p:nvPicPr>
          <p:cNvPr id="4" name="Picture 2" descr="C:\Users\фролова\Desktop\огород\5109244_19251.jpg"/>
          <p:cNvPicPr>
            <a:picLocks noChangeAspect="1" noChangeArrowheads="1"/>
          </p:cNvPicPr>
          <p:nvPr/>
        </p:nvPicPr>
        <p:blipFill rotWithShape="1">
          <a:blip r:embed="rId3"/>
          <a:srcRect b="4941"/>
          <a:stretch/>
        </p:blipFill>
        <p:spPr bwMode="auto">
          <a:xfrm>
            <a:off x="307837" y="4174386"/>
            <a:ext cx="3535684" cy="2157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431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539552" y="1132740"/>
            <a:ext cx="8496944" cy="2592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endParaRPr lang="ru-RU" b="1" dirty="0" smtClean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24799"/>
            <a:ext cx="828092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ru-RU" sz="2800" b="1" dirty="0">
                <a:solidFill>
                  <a:srgbClr val="7030A0"/>
                </a:solidFill>
                <a:cs typeface="Times New Roman" panose="02020603050405020304" pitchFamily="18" charset="0"/>
              </a:rPr>
              <a:t>Мир природы нельзя познать по картинке </a:t>
            </a:r>
            <a:endParaRPr lang="ru-RU" sz="2800" b="1" dirty="0" smtClean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>
              <a:buFont typeface="Arial" pitchFamily="34" charset="0"/>
              <a:buNone/>
            </a:pPr>
            <a:r>
              <a:rPr lang="ru-RU" sz="28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В рамках </a:t>
            </a:r>
            <a:r>
              <a:rPr lang="ru-RU" sz="2800" b="1" dirty="0">
                <a:solidFill>
                  <a:srgbClr val="7030A0"/>
                </a:solidFill>
                <a:cs typeface="Times New Roman" panose="02020603050405020304" pitchFamily="18" charset="0"/>
              </a:rPr>
              <a:t>деятельности </a:t>
            </a:r>
            <a:r>
              <a:rPr lang="ru-RU" sz="28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дошкольного учреждения </a:t>
            </a:r>
            <a:r>
              <a:rPr lang="ru-RU" sz="2800" b="1" dirty="0">
                <a:solidFill>
                  <a:srgbClr val="7030A0"/>
                </a:solidFill>
                <a:cs typeface="Times New Roman" panose="02020603050405020304" pitchFamily="18" charset="0"/>
              </a:rPr>
              <a:t>это </a:t>
            </a:r>
            <a:r>
              <a:rPr lang="ru-RU" sz="28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возможно путем </a:t>
            </a:r>
            <a:r>
              <a:rPr lang="ru-RU" sz="2800" b="1" dirty="0">
                <a:solidFill>
                  <a:srgbClr val="7030A0"/>
                </a:solidFill>
                <a:cs typeface="Times New Roman" panose="02020603050405020304" pitchFamily="18" charset="0"/>
              </a:rPr>
              <a:t>создания </a:t>
            </a:r>
            <a:r>
              <a:rPr lang="ru-RU" sz="28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разнообразных уголков </a:t>
            </a:r>
            <a:r>
              <a:rPr lang="ru-RU" sz="2800" b="1" dirty="0">
                <a:solidFill>
                  <a:srgbClr val="7030A0"/>
                </a:solidFill>
                <a:cs typeface="Times New Roman" panose="02020603050405020304" pitchFamily="18" charset="0"/>
              </a:rPr>
              <a:t>природы </a:t>
            </a:r>
            <a:r>
              <a:rPr lang="ru-RU" sz="28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в групповых помещениях</a:t>
            </a:r>
            <a:endParaRPr lang="ru-RU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t="5136" r="15455"/>
          <a:stretch/>
        </p:blipFill>
        <p:spPr>
          <a:xfrm>
            <a:off x="539552" y="2162769"/>
            <a:ext cx="3061399" cy="30295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4"/>
          <a:stretch/>
        </p:blipFill>
        <p:spPr>
          <a:xfrm>
            <a:off x="2042898" y="4797152"/>
            <a:ext cx="2925221" cy="17449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9"/>
          <a:stretch/>
        </p:blipFill>
        <p:spPr>
          <a:xfrm>
            <a:off x="4655486" y="2213287"/>
            <a:ext cx="3894912" cy="323193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1839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фролова\Desktop\огород\1013380562.jpg"/>
          <p:cNvPicPr>
            <a:picLocks noChangeAspect="1" noChangeArrowheads="1"/>
          </p:cNvPicPr>
          <p:nvPr/>
        </p:nvPicPr>
        <p:blipFill rotWithShape="1">
          <a:blip r:embed="rId2"/>
          <a:srcRect b="7202"/>
          <a:stretch/>
        </p:blipFill>
        <p:spPr bwMode="auto">
          <a:xfrm>
            <a:off x="1072404" y="647642"/>
            <a:ext cx="3024336" cy="25202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112748" y="1484784"/>
            <a:ext cx="37444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В средней </a:t>
            </a:r>
            <a:r>
              <a:rPr lang="ru-RU" sz="28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группе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взрослый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помогает детям после прогулки отыскать картинки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       с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явлениями природы, которые наблюдали на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улице,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и выставить их на табло календаря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природы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t="8417" r="3532" b="5961"/>
          <a:stretch/>
        </p:blipFill>
        <p:spPr bwMode="auto">
          <a:xfrm>
            <a:off x="221672" y="3284984"/>
            <a:ext cx="4725799" cy="28032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0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1959" y="692696"/>
            <a:ext cx="450204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7030A0"/>
                </a:solidFill>
                <a:latin typeface="+mj-lt"/>
              </a:rPr>
              <a:t>В старших </a:t>
            </a:r>
            <a:r>
              <a:rPr lang="ru-RU" sz="2800" b="1" dirty="0" smtClean="0">
                <a:solidFill>
                  <a:srgbClr val="7030A0"/>
                </a:solidFill>
                <a:latin typeface="+mj-lt"/>
              </a:rPr>
              <a:t>группах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воспитатель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учит ребят 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>
              <a:buNone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в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календаре находить и закрашивать дни недели, значками обозначать погодные явления, изображать дерево и покров земли в полном соответствии с их сезонным состоянием на данный момент. 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>
              <a:buNone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Дополнять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календарь зарисовками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детей на тему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«Какая сегодня была прекрасная весенняя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(зимняя)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погода»</a:t>
            </a:r>
            <a:endParaRPr lang="ru-RU" sz="2400" b="1" dirty="0">
              <a:latin typeface="+mj-lt"/>
            </a:endParaRPr>
          </a:p>
        </p:txBody>
      </p:sp>
      <p:pic>
        <p:nvPicPr>
          <p:cNvPr id="3" name="Picture 4" descr="C:\Users\фролова\Desktop\огород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546" y="3987765"/>
            <a:ext cx="2139465" cy="14091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" name="Picture 5" descr="C:\Users\фролова\Desktop\огород\sun.jpg"/>
          <p:cNvPicPr>
            <a:picLocks noChangeAspect="1" noChangeArrowheads="1"/>
          </p:cNvPicPr>
          <p:nvPr/>
        </p:nvPicPr>
        <p:blipFill rotWithShape="1">
          <a:blip r:embed="rId3"/>
          <a:srcRect l="2344" r="6235" b="3233"/>
          <a:stretch/>
        </p:blipFill>
        <p:spPr bwMode="auto">
          <a:xfrm>
            <a:off x="3113736" y="4931673"/>
            <a:ext cx="1512168" cy="930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65" y="5448825"/>
            <a:ext cx="1274741" cy="901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8749" r="12727" b="5569"/>
          <a:stretch/>
        </p:blipFill>
        <p:spPr>
          <a:xfrm>
            <a:off x="248851" y="548680"/>
            <a:ext cx="4252246" cy="33528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7766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2348880"/>
            <a:ext cx="41044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no Pro Smbd SmText" pitchFamily="18" charset="0"/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В разгар зимней подкормки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пернатых воспитатель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использует </a:t>
            </a:r>
            <a:r>
              <a:rPr lang="ru-RU" sz="2400" b="1" dirty="0" smtClean="0">
                <a:solidFill>
                  <a:srgbClr val="7030A0"/>
                </a:solidFill>
                <a:latin typeface="+mj-lt"/>
              </a:rPr>
              <a:t>КАЛЕНДАРЬ НАБЛЮДЕНИЙ ЗА ПТИЦАМИ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: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малыши находят картинки с изображением птиц, которых видели на участке, а старшие дети обозначают их значками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– галочками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соответствующего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цвета</a:t>
            </a:r>
            <a:endParaRPr lang="ru-RU" sz="2400" b="1" dirty="0"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620688"/>
            <a:ext cx="2376266" cy="1420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73" y="332656"/>
            <a:ext cx="3074232" cy="30368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" t="3255" r="7158" b="4914"/>
          <a:stretch/>
        </p:blipFill>
        <p:spPr>
          <a:xfrm>
            <a:off x="1324471" y="3573016"/>
            <a:ext cx="1787236" cy="304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7824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760" y="188640"/>
            <a:ext cx="889248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+mj-lt"/>
              </a:rPr>
              <a:t>Еще один вид календаря </a:t>
            </a:r>
            <a:endParaRPr lang="ru-RU" sz="2800" dirty="0">
              <a:latin typeface="+mj-lt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25760" y="667351"/>
            <a:ext cx="8892480" cy="281561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7030A0"/>
                </a:solidFill>
                <a:latin typeface="Arno Pro Smbd SmText" pitchFamily="18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</a:rPr>
              <a:t>Это рисунки, отображающие последовательно РОСТ РАСТЕНИЯ: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-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</a:rPr>
              <a:t>цветы, пересаженные с клумбы </a:t>
            </a:r>
            <a:br>
              <a:rPr lang="ru-RU" sz="18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</a:rPr>
              <a:t>-луковица в банке, посаженная в воду для проращивания зелени    </a:t>
            </a:r>
            <a:br>
              <a:rPr lang="ru-RU" sz="18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</a:rPr>
              <a:t>-ветки дерева, поставленные в конце зимы в вазу для наблюдения за распусканием почек, развертыванием молодых листочков          </a:t>
            </a:r>
            <a:br>
              <a:rPr lang="ru-RU" sz="18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</a:rPr>
              <a:t>-проращивание семян, рост и развитие какой-либо огородной или цветочной культуры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	Во всех случаях рисунки, сделанные через одинаковый интервал времени, отражают последовательность роста и развития растения, его зависимость от внешних условий жизни</a:t>
            </a: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r="3124" b="11269"/>
          <a:stretch/>
        </p:blipFill>
        <p:spPr bwMode="auto">
          <a:xfrm>
            <a:off x="4770940" y="3482961"/>
            <a:ext cx="3846138" cy="30386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82961"/>
            <a:ext cx="3624778" cy="30386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46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32796" y="549031"/>
            <a:ext cx="5094308" cy="5000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«Огород на окне»</a:t>
            </a:r>
            <a:endParaRPr lang="ru-RU" sz="30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576593" y="1014147"/>
            <a:ext cx="3547517" cy="14897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младшие группы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лук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бобы (горох)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овес</a:t>
            </a:r>
          </a:p>
        </p:txBody>
      </p:sp>
      <p:sp>
        <p:nvSpPr>
          <p:cNvPr id="4" name="Текст 4"/>
          <p:cNvSpPr txBox="1">
            <a:spLocks/>
          </p:cNvSpPr>
          <p:nvPr/>
        </p:nvSpPr>
        <p:spPr>
          <a:xfrm>
            <a:off x="4679950" y="1014146"/>
            <a:ext cx="3971924" cy="18387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старшие группы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лук, салат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укроп, петрушка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овес, рассада цветов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рассада перца, рассада томатов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t="11652" r="13485" b="18787"/>
          <a:stretch/>
        </p:blipFill>
        <p:spPr>
          <a:xfrm>
            <a:off x="332449" y="4077072"/>
            <a:ext cx="3791661" cy="24170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8" t="21717" r="4748" b="16222"/>
          <a:stretch/>
        </p:blipFill>
        <p:spPr bwMode="auto">
          <a:xfrm>
            <a:off x="988950" y="2570300"/>
            <a:ext cx="2411231" cy="13028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802" y="3112342"/>
            <a:ext cx="4283968" cy="32129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6888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219744"/>
            <a:ext cx="8712968" cy="131267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7030A0"/>
                </a:solidFill>
              </a:rPr>
              <a:t>Наполнение уголка природы необходимым материалом будет зависеть от возраста детей и 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от требований ООП ДО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/>
        </p:blipFill>
        <p:spPr bwMode="auto">
          <a:xfrm>
            <a:off x="323528" y="1395442"/>
            <a:ext cx="2358783" cy="1985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3889" y="1532418"/>
            <a:ext cx="53310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-натуральные овощи и фрукты, либо их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муляжи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наборы картинок с изображением животных,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    птиц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, насекомых и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прочее 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альбомы «Времена года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»    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книжки с иллюстрациями, на которых изображены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животные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рисунки детей о природе и поделки из природного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материала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-материал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для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труда 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оборудование для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экспериментов   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для изготовления поделок необходим природный и бросовый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материал   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для детей подготовительной группы будет интересна работа с лупой, микроскопом,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весами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дидактические игры природного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содержания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69" y="5157192"/>
            <a:ext cx="3312367" cy="15439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29" y="3467936"/>
            <a:ext cx="2187443" cy="1593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52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95736" y="686796"/>
            <a:ext cx="4896544" cy="404777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7030A0"/>
                </a:solidFill>
                <a:cs typeface="Times New Roman" panose="02020603050405020304" pitchFamily="18" charset="0"/>
              </a:rPr>
              <a:t>МАКЕТЫ </a:t>
            </a:r>
            <a:r>
              <a:rPr lang="ru-RU" sz="3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ПРИРОДНЫХ ЗОН</a:t>
            </a:r>
            <a:endParaRPr lang="ru-RU" sz="30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07678"/>
            <a:ext cx="3038189" cy="25538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42981"/>
            <a:ext cx="3189880" cy="2618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02" y="3861048"/>
            <a:ext cx="4170731" cy="26694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92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86294"/>
            <a:ext cx="889248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Уголок</a:t>
            </a:r>
            <a:r>
              <a:rPr lang="ru-RU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природы необходим </a:t>
            </a:r>
            <a:endParaRPr lang="ru-RU" sz="3000" b="1" dirty="0" smtClean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30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не </a:t>
            </a:r>
            <a:r>
              <a:rPr lang="ru-RU" sz="3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только </a:t>
            </a:r>
            <a:r>
              <a:rPr lang="ru-RU" sz="30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для наблюдений</a:t>
            </a:r>
            <a:r>
              <a:rPr lang="ru-RU" sz="30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Он способствует ФОРМИРОВАНИЮ ТРУДОВЫХ НАВЫКОВ: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- с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младшей группы детей привлекают к выполнению отдельных трудовых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поручений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- со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старшей группы вводятся дежурства по уголку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природы             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2"/>
          <a:stretch/>
        </p:blipFill>
        <p:spPr bwMode="auto">
          <a:xfrm>
            <a:off x="5223404" y="3366618"/>
            <a:ext cx="3528392" cy="2435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14749" r="10943" b="29964"/>
          <a:stretch/>
        </p:blipFill>
        <p:spPr>
          <a:xfrm>
            <a:off x="261151" y="2516413"/>
            <a:ext cx="1948564" cy="1820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3" t="14546" r="20102" b="38434"/>
          <a:stretch/>
        </p:blipFill>
        <p:spPr>
          <a:xfrm>
            <a:off x="2665721" y="2520784"/>
            <a:ext cx="2226704" cy="22174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7" t="31313" r="7577" b="37374"/>
          <a:stretch/>
        </p:blipFill>
        <p:spPr>
          <a:xfrm>
            <a:off x="617769" y="4512121"/>
            <a:ext cx="3183892" cy="18143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4710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327" y="142492"/>
            <a:ext cx="884818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r"/>
            <a:r>
              <a:rPr lang="ru-RU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Уголок природы необходим </a:t>
            </a:r>
            <a:r>
              <a:rPr lang="ru-RU" sz="24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не </a:t>
            </a:r>
            <a:r>
              <a:rPr lang="ru-RU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только для наблюдений</a:t>
            </a:r>
            <a:r>
              <a:rPr lang="ru-RU" sz="2400" dirty="0">
                <a:solidFill>
                  <a:srgbClr val="9BBB59">
                    <a:lumMod val="50000"/>
                  </a:srgbClr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1965" y="775665"/>
            <a:ext cx="884818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Он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способствует развитию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познавательных способностей 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детей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дошкольного возраста 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посредством опытно-экспериментальной деятельности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5" y="550067"/>
            <a:ext cx="2380265" cy="1682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98995"/>
            <a:ext cx="8208912" cy="461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31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23528" y="545890"/>
            <a:ext cx="8504553" cy="37141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Уголок природы </a:t>
            </a:r>
          </a:p>
          <a:p>
            <a:r>
              <a:rPr lang="ru-RU" sz="4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в детском саду нужен не только </a:t>
            </a:r>
          </a:p>
          <a:p>
            <a:r>
              <a:rPr lang="ru-RU" sz="4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для оформления детского сада </a:t>
            </a:r>
          </a:p>
          <a:p>
            <a:r>
              <a:rPr lang="ru-RU" sz="4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Он является необходимой составляющей педагогического процесса в дошкольном учреждении </a:t>
            </a:r>
            <a:endParaRPr lang="ru-RU" sz="40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93" y="4260072"/>
            <a:ext cx="3921795" cy="254393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3401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611560" y="620688"/>
            <a:ext cx="7988018" cy="547260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b="1" dirty="0" smtClean="0">
                <a:latin typeface="Arno Pro Smbd SmText" pitchFamily="18" charset="0"/>
              </a:rPr>
              <a:t>    </a:t>
            </a:r>
            <a:r>
              <a:rPr lang="ru-RU" sz="30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При оформлении уголков природы воспитателю важно учитывать</a:t>
            </a:r>
          </a:p>
          <a:p>
            <a:pPr>
              <a:buFont typeface="Arial" pitchFamily="34" charset="0"/>
              <a:buNone/>
            </a:pPr>
            <a:r>
              <a:rPr lang="ru-RU" sz="30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ru-RU" sz="30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Санитарно-эпидемиологические правила и нормативы СанПиН 2.4.1.3049-13                     </a:t>
            </a:r>
          </a:p>
          <a:p>
            <a:pPr>
              <a:buFont typeface="Arial" pitchFamily="34" charset="0"/>
              <a:buNone/>
            </a:pPr>
            <a:r>
              <a:rPr lang="ru-RU" sz="30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  - </a:t>
            </a:r>
            <a:r>
              <a:rPr lang="ru-RU" sz="30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п. 6.11. </a:t>
            </a:r>
            <a:r>
              <a:rPr lang="ru-RU" sz="30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не допускают размещение аквариумов, животных, птиц в групповых помещениях, здесь помещают только растения</a:t>
            </a:r>
          </a:p>
          <a:p>
            <a:pPr>
              <a:buFont typeface="Arial" pitchFamily="34" charset="0"/>
              <a:buNone/>
            </a:pPr>
            <a:r>
              <a:rPr lang="ru-RU" sz="30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ru-RU" sz="30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- п. 7.5. </a:t>
            </a:r>
            <a:r>
              <a:rPr lang="ru-RU" sz="30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не рекомендуется размещать цветы          в горшках на подоконниках в групповых и спальных помещениях </a:t>
            </a:r>
          </a:p>
        </p:txBody>
      </p:sp>
    </p:spTree>
    <p:extLst>
      <p:ext uri="{BB962C8B-B14F-4D97-AF65-F5344CB8AC3E}">
        <p14:creationId xmlns:p14="http://schemas.microsoft.com/office/powerpoint/2010/main" val="93567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611560" y="548680"/>
            <a:ext cx="8147248" cy="555468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Оформление уголка природы                   </a:t>
            </a:r>
          </a:p>
          <a:p>
            <a:pPr algn="just">
              <a:buFont typeface="Arial" pitchFamily="34" charset="0"/>
              <a:buNone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в групповой комнате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требует от воспитателя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знаний программы и методики ознакомления детей с природой 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бережного отношения к комнатным растениям       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эстетического вкуса                        </a:t>
            </a:r>
          </a:p>
          <a:p>
            <a:pPr marL="0" indent="0" algn="ctr">
              <a:buFont typeface="Arial" pitchFamily="34" charset="0"/>
              <a:buNone/>
            </a:pPr>
            <a:endParaRPr lang="ru-RU" sz="2800" b="1" dirty="0" smtClean="0">
              <a:solidFill>
                <a:schemeClr val="accent3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Организация деятельности по наполнению и использованию</a:t>
            </a:r>
            <a:r>
              <a:rPr lang="ru-RU" sz="2800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уголка природы в группе в ходе воспитательно-образовательной работы сделает процесс ознакомления воспитанников    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с природой более эффективным </a:t>
            </a:r>
          </a:p>
          <a:p>
            <a:pPr>
              <a:spcBef>
                <a:spcPts val="0"/>
              </a:spcBef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8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539552" y="548680"/>
            <a:ext cx="8229600" cy="5832648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sz="55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Требования </a:t>
            </a:r>
          </a:p>
          <a:p>
            <a:pPr algn="ctr">
              <a:buFont typeface="Arial" pitchFamily="34" charset="0"/>
              <a:buNone/>
            </a:pPr>
            <a:r>
              <a:rPr lang="ru-RU" sz="55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при организации уголков природы в ДОО</a:t>
            </a:r>
          </a:p>
          <a:p>
            <a:pPr algn="ctr">
              <a:buFont typeface="Arial" pitchFamily="34" charset="0"/>
              <a:buNone/>
            </a:pPr>
            <a:r>
              <a:rPr lang="ru-RU" sz="2500" b="1" dirty="0" smtClean="0">
                <a:solidFill>
                  <a:srgbClr val="7030A0"/>
                </a:solidFill>
                <a:latin typeface="+mj-lt"/>
              </a:rPr>
              <a:t> </a:t>
            </a:r>
            <a:endParaRPr lang="ru-RU" sz="2500" b="1" dirty="0" smtClean="0">
              <a:solidFill>
                <a:srgbClr val="FF0000"/>
              </a:solidFill>
              <a:latin typeface="+mj-lt"/>
            </a:endParaRPr>
          </a:p>
          <a:p>
            <a:pPr fontAlgn="base"/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уголок природы должен быть привлекательным</a:t>
            </a:r>
          </a:p>
          <a:p>
            <a:pPr fontAlgn="base"/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стеллажи, полки обязательно закреплены</a:t>
            </a:r>
          </a:p>
          <a:p>
            <a:pPr fontAlgn="base"/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календарь природы в каждой возрастной группе</a:t>
            </a:r>
          </a:p>
          <a:p>
            <a:pPr fontAlgn="base"/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недопустимы ядовитые растения, они должны быть безопасны для детей</a:t>
            </a:r>
          </a:p>
          <a:p>
            <a:pPr fontAlgn="base"/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цветы располагаются на уровне глаз ребенка</a:t>
            </a:r>
          </a:p>
          <a:p>
            <a:pPr fontAlgn="base"/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оборудование для ухода за растениями (палочки для рыхления, губки, тряпочки) располагается в контейнерах с закрывающими крышками</a:t>
            </a:r>
          </a:p>
          <a:p>
            <a:pPr fontAlgn="base"/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природный материал должен размещается в контейнерах в достаточном количестве</a:t>
            </a:r>
          </a:p>
          <a:p>
            <a:pPr fontAlgn="base"/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оборудование для опытов, исследований должно быть безопасным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966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525314" y="1810900"/>
            <a:ext cx="8000497" cy="38503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1. Растения должны быть типичными для той или иной систематической или экологической группы. При этом становится возможным познакомить детей с основными условиями, характерными для большой группы растений</a:t>
            </a:r>
          </a:p>
          <a:p>
            <a:pPr>
              <a:buFont typeface="Arial" pitchFamily="34" charset="0"/>
              <a:buNone/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2. Уход за обитателями уголка по качеству, характеру труда, по затрачиваемым силам и времени должен быть доступен детям дошкольного возраста (при участии и руководстве со стороны воспитателя). Поэтому отбирают растения, неприхотливых к уходу за ними</a:t>
            </a:r>
            <a:endParaRPr lang="ru-RU" sz="2200" b="1" dirty="0">
              <a:solidFill>
                <a:schemeClr val="accent3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2162" y="757153"/>
            <a:ext cx="69240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Требования к отбору обитателей </a:t>
            </a:r>
            <a:br>
              <a:rPr lang="ru-RU" sz="3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3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уголка природы</a:t>
            </a:r>
            <a:endParaRPr lang="ru-RU" sz="3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39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8328" y="616322"/>
            <a:ext cx="69240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Требования к отбору обитателей </a:t>
            </a:r>
            <a:br>
              <a:rPr lang="ru-RU" sz="3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30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уголка природы</a:t>
            </a:r>
            <a:endParaRPr lang="ru-RU" sz="3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591846"/>
            <a:ext cx="8446330" cy="48936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3. Растения  в уголке природы должны быть внешне привлекательными, способными вызвать и удержать еще не очень устойчивое внимание дошкольника</a:t>
            </a:r>
            <a:b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4. Необходимо иметь несколько экземпляров одного вида растений, дети увидят в объектах наблюдения не только общие, но и индивидуальные признаки, это подведет их к пониманию разнообразия и неповторимости живых организмов</a:t>
            </a:r>
            <a:b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5. Растения  должны быть абсолютно безопасны, не приносить ни малейшего вреда здоровью детей</a:t>
            </a:r>
            <a:b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6. Необходимо учитывать возможность нормальной жизнедеятельности, роста и развития  растений в условиях помещения детского учреждения</a:t>
            </a:r>
            <a:endParaRPr lang="ru-RU" sz="24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51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69703" y="478780"/>
            <a:ext cx="8836946" cy="555932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7030A0"/>
                </a:solidFill>
              </a:rPr>
              <a:t>Значение  уголка природы в ДОО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169703" y="1034712"/>
            <a:ext cx="8836946" cy="549063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2100" b="1" dirty="0" smtClean="0">
                <a:solidFill>
                  <a:srgbClr val="FF0000"/>
                </a:solidFill>
                <a:latin typeface="+mj-lt"/>
              </a:rPr>
              <a:t>Познавательное развитие: </a:t>
            </a:r>
            <a:r>
              <a:rPr lang="ru-RU" sz="21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расширяются знания детей о природе, возникает интерес к ее познанию, стремление узнать новое, развивается любознательность, логическое мышление, внимание, наблюдательность</a:t>
            </a:r>
          </a:p>
          <a:p>
            <a:pPr>
              <a:buFont typeface="Arial" pitchFamily="34" charset="0"/>
              <a:buNone/>
            </a:pPr>
            <a:r>
              <a:rPr lang="ru-RU" sz="2100" b="1" dirty="0" smtClean="0">
                <a:solidFill>
                  <a:srgbClr val="FF0000"/>
                </a:solidFill>
                <a:latin typeface="+mj-lt"/>
              </a:rPr>
              <a:t>Эколого-эстетическое значение: </a:t>
            </a:r>
            <a:r>
              <a:rPr lang="ru-RU" sz="21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формируется видение красоты природы, развивается творческое воображение</a:t>
            </a:r>
          </a:p>
          <a:p>
            <a:pPr>
              <a:buFont typeface="Arial" pitchFamily="34" charset="0"/>
              <a:buNone/>
            </a:pPr>
            <a:r>
              <a:rPr lang="ru-RU" sz="2100" b="1" dirty="0" smtClean="0">
                <a:solidFill>
                  <a:srgbClr val="FF0000"/>
                </a:solidFill>
                <a:latin typeface="+mj-lt"/>
              </a:rPr>
              <a:t>Воспитательное значение:</a:t>
            </a:r>
            <a:r>
              <a:rPr lang="ru-RU" sz="2100" b="1" dirty="0" smtClean="0">
                <a:latin typeface="+mj-lt"/>
              </a:rPr>
              <a:t> </a:t>
            </a:r>
            <a:r>
              <a:rPr lang="ru-RU" sz="21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формируются нравственные качества и эмоционально-позитивное отношение к природе (бережное отношение, забота о живых существах, уважение к труду, чувства патриотизма, любовь к природе)</a:t>
            </a:r>
          </a:p>
          <a:p>
            <a:pPr>
              <a:buFont typeface="Arial" pitchFamily="34" charset="0"/>
              <a:buNone/>
            </a:pPr>
            <a:r>
              <a:rPr lang="ru-RU" sz="2100" b="1" dirty="0" smtClean="0">
                <a:solidFill>
                  <a:srgbClr val="FF0000"/>
                </a:solidFill>
                <a:latin typeface="+mj-lt"/>
              </a:rPr>
              <a:t>Практическое значение: </a:t>
            </a:r>
            <a:r>
              <a:rPr lang="ru-RU" sz="21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приобретение трудовых навыков по уходу за обитателями уголка природы и таких качеств, как трудолюбие, ответственность за порученное дело, инициативность  </a:t>
            </a:r>
          </a:p>
          <a:p>
            <a:pPr>
              <a:buFont typeface="Arial" pitchFamily="34" charset="0"/>
              <a:buNone/>
            </a:pPr>
            <a:r>
              <a:rPr lang="ru-RU" sz="2100" b="1" dirty="0" smtClean="0">
                <a:solidFill>
                  <a:srgbClr val="FF0000"/>
                </a:solidFill>
                <a:latin typeface="+mj-lt"/>
              </a:rPr>
              <a:t>Оздоровительное значение: </a:t>
            </a:r>
            <a:r>
              <a:rPr lang="ru-RU" sz="21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растения </a:t>
            </a:r>
            <a:r>
              <a:rPr lang="ru-RU" sz="21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оздоравливают</a:t>
            </a:r>
            <a:r>
              <a:rPr lang="ru-RU" sz="21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микроклимат помещения, увлажняют воздух, очищают и обогащают его кислородом, лечебные растения используются в лечебных целях </a:t>
            </a:r>
          </a:p>
        </p:txBody>
      </p:sp>
    </p:spTree>
    <p:extLst>
      <p:ext uri="{BB962C8B-B14F-4D97-AF65-F5344CB8AC3E}">
        <p14:creationId xmlns:p14="http://schemas.microsoft.com/office/powerpoint/2010/main" val="302111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99592" y="431954"/>
            <a:ext cx="7488832" cy="1008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В уголке природы каждой группы необходимо иметь</a:t>
            </a:r>
            <a:endParaRPr lang="ru-RU" sz="30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412776"/>
            <a:ext cx="8208912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 комнатные растения</a:t>
            </a:r>
          </a:p>
          <a:p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 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к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алендарь природы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 натуральные 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овощи и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фрукты (в сезон), 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либо их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муляжи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 наборы 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картинок с изображением животных, птиц, насекомых и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прочее             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 альбомы 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«Времена года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»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 книжки 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с иллюстрациями, на которых изображены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животные     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 рисунки 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детей о природе и поделки из природного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материала 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 материал 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для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труда   </a:t>
            </a:r>
          </a:p>
          <a:p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 оборудование 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для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экспериментов (для 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детей подготовительной группы будет интересна работа с лупой, микроскопом,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весами)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 для 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изготовления поделок необходим природный и бросовый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материал           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- дидактические </a:t>
            </a: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игры природного </a:t>
            </a: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содержания</a:t>
            </a:r>
            <a:endParaRPr lang="ru-RU" sz="22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500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1216</Words>
  <Application>Microsoft Office PowerPoint</Application>
  <PresentationFormat>Экран (4:3)</PresentationFormat>
  <Paragraphs>189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Пользователь Windows</cp:lastModifiedBy>
  <cp:revision>35</cp:revision>
  <dcterms:created xsi:type="dcterms:W3CDTF">2023-04-12T15:55:29Z</dcterms:created>
  <dcterms:modified xsi:type="dcterms:W3CDTF">2024-12-15T10:44:10Z</dcterms:modified>
</cp:coreProperties>
</file>