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3" r:id="rId7"/>
    <p:sldId id="261" r:id="rId8"/>
    <p:sldId id="262" r:id="rId9"/>
    <p:sldId id="265" r:id="rId10"/>
    <p:sldId id="267" r:id="rId11"/>
    <p:sldId id="269" r:id="rId12"/>
    <p:sldId id="272" r:id="rId13"/>
    <p:sldId id="268" r:id="rId14"/>
    <p:sldId id="30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273" r:id="rId24"/>
    <p:sldId id="276" r:id="rId25"/>
    <p:sldId id="307" r:id="rId26"/>
    <p:sldId id="308" r:id="rId27"/>
    <p:sldId id="305" r:id="rId28"/>
    <p:sldId id="309" r:id="rId29"/>
    <p:sldId id="310" r:id="rId30"/>
    <p:sldId id="311" r:id="rId31"/>
    <p:sldId id="277" r:id="rId32"/>
    <p:sldId id="278" r:id="rId33"/>
    <p:sldId id="279" r:id="rId34"/>
    <p:sldId id="312" r:id="rId35"/>
    <p:sldId id="313" r:id="rId36"/>
    <p:sldId id="314" r:id="rId37"/>
    <p:sldId id="315" r:id="rId38"/>
    <p:sldId id="330" r:id="rId39"/>
    <p:sldId id="288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9" r:id="rId53"/>
    <p:sldId id="328" r:id="rId54"/>
    <p:sldId id="293" r:id="rId55"/>
    <p:sldId id="296" r:id="rId5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CC66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4" autoAdjust="0"/>
    <p:restoredTop sz="94652" autoAdjust="0"/>
  </p:normalViewPr>
  <p:slideViewPr>
    <p:cSldViewPr>
      <p:cViewPr varScale="1">
        <p:scale>
          <a:sx n="87" d="100"/>
          <a:sy n="87" d="100"/>
        </p:scale>
        <p:origin x="-145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кко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_(* #,##0.00_);_(* \(#,##0.00\);_(* &quot;-&quot;??_);_(@_)">
                  <c:v>100</c:v>
                </c:pt>
                <c:pt idx="1">
                  <c:v>100</c:v>
                </c:pt>
                <c:pt idx="2" formatCode="0.00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702208"/>
        <c:axId val="170452096"/>
        <c:axId val="0"/>
      </c:bar3DChart>
      <c:catAx>
        <c:axId val="1247022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000" b="1" i="0" baseline="0"/>
            </a:pPr>
            <a:endParaRPr lang="ru-RU"/>
          </a:p>
        </c:txPr>
        <c:crossAx val="170452096"/>
        <c:crosses val="autoZero"/>
        <c:auto val="1"/>
        <c:lblAlgn val="ctr"/>
        <c:lblOffset val="100"/>
        <c:noMultiLvlLbl val="0"/>
      </c:catAx>
      <c:valAx>
        <c:axId val="170452096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24702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8.9524156702634514E-2"/>
          <c:y val="2.904243804025795E-2"/>
          <c:w val="0.89350053465539025"/>
          <c:h val="0.875374809736623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  <c:pt idx="4">
                  <c:v>2020-2021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0.8</c:v>
                </c:pt>
                <c:pt idx="1">
                  <c:v>0.85</c:v>
                </c:pt>
                <c:pt idx="2">
                  <c:v>0.86</c:v>
                </c:pt>
                <c:pt idx="3">
                  <c:v>0.9</c:v>
                </c:pt>
                <c:pt idx="4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698624"/>
        <c:axId val="170454400"/>
        <c:axId val="0"/>
      </c:bar3DChart>
      <c:catAx>
        <c:axId val="124698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70454400"/>
        <c:crosses val="autoZero"/>
        <c:auto val="1"/>
        <c:lblAlgn val="ctr"/>
        <c:lblOffset val="100"/>
        <c:noMultiLvlLbl val="0"/>
      </c:catAx>
      <c:valAx>
        <c:axId val="170454400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4698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3" formatCode="0%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0.375</c:v>
                </c:pt>
                <c:pt idx="1">
                  <c:v>0.375</c:v>
                </c:pt>
                <c:pt idx="2">
                  <c:v>0.875</c:v>
                </c:pt>
                <c:pt idx="3">
                  <c:v>0.375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>
                  <c:v>0.625</c:v>
                </c:pt>
                <c:pt idx="1">
                  <c:v>0.625</c:v>
                </c:pt>
                <c:pt idx="2">
                  <c:v>0.125</c:v>
                </c:pt>
                <c:pt idx="3">
                  <c:v>0.375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057472"/>
        <c:axId val="131649472"/>
        <c:axId val="0"/>
      </c:bar3DChart>
      <c:catAx>
        <c:axId val="134057472"/>
        <c:scaling>
          <c:orientation val="minMax"/>
        </c:scaling>
        <c:delete val="0"/>
        <c:axPos val="b"/>
        <c:majorTickMark val="out"/>
        <c:minorTickMark val="none"/>
        <c:tickLblPos val="nextTo"/>
        <c:crossAx val="131649472"/>
        <c:crosses val="autoZero"/>
        <c:auto val="1"/>
        <c:lblAlgn val="ctr"/>
        <c:lblOffset val="100"/>
        <c:noMultiLvlLbl val="0"/>
      </c:catAx>
      <c:valAx>
        <c:axId val="13164947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34057472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9961242344706907"/>
          <c:y val="0.38054326485585921"/>
          <c:w val="0.198998687664042"/>
          <c:h val="0.23172624050971027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0.25</c:v>
                </c:pt>
                <c:pt idx="2" formatCode="0%">
                  <c:v>0.25</c:v>
                </c:pt>
                <c:pt idx="3" formatCode="0%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0.625</c:v>
                </c:pt>
                <c:pt idx="1">
                  <c:v>0.375</c:v>
                </c:pt>
                <c:pt idx="2">
                  <c:v>0.625</c:v>
                </c:pt>
                <c:pt idx="3">
                  <c:v>0.375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0">
                  <c:v>0.125</c:v>
                </c:pt>
                <c:pt idx="1">
                  <c:v>0.625</c:v>
                </c:pt>
                <c:pt idx="2">
                  <c:v>0.125</c:v>
                </c:pt>
                <c:pt idx="3">
                  <c:v>0.375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765376"/>
        <c:axId val="124764736"/>
        <c:axId val="0"/>
      </c:bar3DChart>
      <c:catAx>
        <c:axId val="257765376"/>
        <c:scaling>
          <c:orientation val="minMax"/>
        </c:scaling>
        <c:delete val="0"/>
        <c:axPos val="b"/>
        <c:majorTickMark val="out"/>
        <c:minorTickMark val="none"/>
        <c:tickLblPos val="nextTo"/>
        <c:crossAx val="124764736"/>
        <c:crosses val="autoZero"/>
        <c:auto val="1"/>
        <c:lblAlgn val="ctr"/>
        <c:lblOffset val="100"/>
        <c:noMultiLvlLbl val="0"/>
      </c:catAx>
      <c:valAx>
        <c:axId val="12476473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57765376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9961242344706907"/>
          <c:y val="0.38054326485585921"/>
          <c:w val="0.198998687664042"/>
          <c:h val="0.23172624050971027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 formatCode="0.00%">
                  <c:v>0.375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4"/>
                <c:pt idx="0">
                  <c:v>0.625</c:v>
                </c:pt>
                <c:pt idx="1">
                  <c:v>0.5</c:v>
                </c:pt>
                <c:pt idx="2">
                  <c:v>0.5</c:v>
                </c:pt>
                <c:pt idx="3">
                  <c:v>0.75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Специальный</c:v>
                </c:pt>
                <c:pt idx="1">
                  <c:v>Мотивационно-потребностный</c:v>
                </c:pt>
                <c:pt idx="2">
                  <c:v>Когнитивный</c:v>
                </c:pt>
                <c:pt idx="3">
                  <c:v>Деятельностный</c:v>
                </c:pt>
              </c:strCache>
            </c:strRef>
          </c:cat>
          <c:val>
            <c:numRef>
              <c:f>Лист1!$D$2:$D$5</c:f>
              <c:numCache>
                <c:formatCode>0.00%</c:formatCode>
                <c:ptCount val="4"/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7768448"/>
        <c:axId val="124767616"/>
        <c:axId val="0"/>
      </c:bar3DChart>
      <c:catAx>
        <c:axId val="257768448"/>
        <c:scaling>
          <c:orientation val="minMax"/>
        </c:scaling>
        <c:delete val="0"/>
        <c:axPos val="b"/>
        <c:majorTickMark val="out"/>
        <c:minorTickMark val="none"/>
        <c:tickLblPos val="nextTo"/>
        <c:crossAx val="124767616"/>
        <c:crosses val="autoZero"/>
        <c:auto val="1"/>
        <c:lblAlgn val="ctr"/>
        <c:lblOffset val="100"/>
        <c:noMultiLvlLbl val="0"/>
      </c:catAx>
      <c:valAx>
        <c:axId val="12476761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57768448"/>
        <c:crosses val="autoZero"/>
        <c:crossBetween val="between"/>
      </c:valAx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7461242344706915"/>
          <c:y val="0.36616918257121772"/>
          <c:w val="0.22399868766404202"/>
          <c:h val="0.24610032279435179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1712F-0C87-47AC-A2DD-969F961257D6}" type="doc">
      <dgm:prSet loTypeId="urn:microsoft.com/office/officeart/2005/8/layout/hList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D9E18E-7B65-48DB-9EA0-0A4EFB0CB22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 smtClean="0">
              <a:solidFill>
                <a:schemeClr val="tx1"/>
              </a:solidFill>
            </a:rPr>
            <a:t>Технологии</a:t>
          </a:r>
        </a:p>
        <a:p>
          <a:r>
            <a:rPr lang="ru-RU" sz="2000" b="0" dirty="0" smtClean="0">
              <a:solidFill>
                <a:schemeClr val="tx1"/>
              </a:solidFill>
            </a:rPr>
            <a:t>(используемые в собственной педагогической практике)</a:t>
          </a:r>
          <a:endParaRPr lang="ru-RU" sz="2000" b="0" dirty="0">
            <a:solidFill>
              <a:schemeClr val="tx1"/>
            </a:solidFill>
          </a:endParaRPr>
        </a:p>
      </dgm:t>
    </dgm:pt>
    <dgm:pt modelId="{2C90BD33-CDAA-4292-819C-C3FB206E0C89}" type="parTrans" cxnId="{49043614-66F2-4A1E-941A-647052AA413F}">
      <dgm:prSet/>
      <dgm:spPr/>
      <dgm:t>
        <a:bodyPr/>
        <a:lstStyle/>
        <a:p>
          <a:endParaRPr lang="ru-RU"/>
        </a:p>
      </dgm:t>
    </dgm:pt>
    <dgm:pt modelId="{F9C7EB81-95BF-4768-890F-90F228576A10}" type="sibTrans" cxnId="{49043614-66F2-4A1E-941A-647052AA413F}">
      <dgm:prSet/>
      <dgm:spPr/>
      <dgm:t>
        <a:bodyPr/>
        <a:lstStyle/>
        <a:p>
          <a:endParaRPr lang="ru-RU"/>
        </a:p>
      </dgm:t>
    </dgm:pt>
    <dgm:pt modelId="{40B6075A-4B21-408A-BF98-AC080332030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vert="vert270"/>
        <a:lstStyle/>
        <a:p>
          <a:r>
            <a:rPr lang="ru-RU" altLang="ru-RU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Проблемного обучения</a:t>
          </a:r>
          <a:endParaRPr lang="ru-RU" sz="2000" b="1" dirty="0">
            <a:solidFill>
              <a:schemeClr val="tx1"/>
            </a:solidFill>
          </a:endParaRPr>
        </a:p>
      </dgm:t>
    </dgm:pt>
    <dgm:pt modelId="{675362BF-CE1A-4150-B34E-0D6AC0EFF78C}" type="parTrans" cxnId="{B1803958-5617-4F31-A5FF-39D4F478B252}">
      <dgm:prSet/>
      <dgm:spPr/>
      <dgm:t>
        <a:bodyPr/>
        <a:lstStyle/>
        <a:p>
          <a:endParaRPr lang="ru-RU"/>
        </a:p>
      </dgm:t>
    </dgm:pt>
    <dgm:pt modelId="{6F59F9B2-4C40-4354-A640-2B30A8284A46}" type="sibTrans" cxnId="{B1803958-5617-4F31-A5FF-39D4F478B252}">
      <dgm:prSet/>
      <dgm:spPr/>
      <dgm:t>
        <a:bodyPr/>
        <a:lstStyle/>
        <a:p>
          <a:endParaRPr lang="ru-RU"/>
        </a:p>
      </dgm:t>
    </dgm:pt>
    <dgm:pt modelId="{3CFE13D4-B480-4A38-8761-E82D45F0C04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vert="vert270"/>
        <a:lstStyle/>
        <a:p>
          <a:pPr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Проектной и </a:t>
          </a:r>
        </a:p>
        <a:p>
          <a:pPr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исследовательской деятельности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D1EEA-2465-405A-8BC8-FB3392CD1B5D}" type="parTrans" cxnId="{C0AE1FEA-2F99-4A54-9111-F020F3B0E051}">
      <dgm:prSet/>
      <dgm:spPr/>
      <dgm:t>
        <a:bodyPr/>
        <a:lstStyle/>
        <a:p>
          <a:endParaRPr lang="ru-RU"/>
        </a:p>
      </dgm:t>
    </dgm:pt>
    <dgm:pt modelId="{EDC370F4-2B4B-40E4-B0CF-3A42E5BA7C48}" type="sibTrans" cxnId="{C0AE1FEA-2F99-4A54-9111-F020F3B0E051}">
      <dgm:prSet/>
      <dgm:spPr/>
      <dgm:t>
        <a:bodyPr/>
        <a:lstStyle/>
        <a:p>
          <a:endParaRPr lang="ru-RU"/>
        </a:p>
      </dgm:t>
    </dgm:pt>
    <dgm:pt modelId="{DF088F41-D1D5-4926-A455-E200063A2495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vert="vert270"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ИКТ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5CC4A1-407A-4F94-8B13-06EE5388916B}" type="parTrans" cxnId="{B12D4A17-3D1E-47F2-9F29-BD63AC2D7ECE}">
      <dgm:prSet/>
      <dgm:spPr/>
      <dgm:t>
        <a:bodyPr/>
        <a:lstStyle/>
        <a:p>
          <a:endParaRPr lang="ru-RU"/>
        </a:p>
      </dgm:t>
    </dgm:pt>
    <dgm:pt modelId="{95B9E04A-8684-431B-A4BB-50D000A91CF7}" type="sibTrans" cxnId="{B12D4A17-3D1E-47F2-9F29-BD63AC2D7ECE}">
      <dgm:prSet/>
      <dgm:spPr/>
      <dgm:t>
        <a:bodyPr/>
        <a:lstStyle/>
        <a:p>
          <a:endParaRPr lang="ru-RU"/>
        </a:p>
      </dgm:t>
    </dgm:pt>
    <dgm:pt modelId="{30E5E090-6D56-4FCE-A7C4-CC0F53B01090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vert="vert270"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Критического мышления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B7386B-42C9-4E32-A3FB-0A87E47A76CB}" type="parTrans" cxnId="{FE278AB9-0916-404C-A968-F166595D0917}">
      <dgm:prSet/>
      <dgm:spPr/>
      <dgm:t>
        <a:bodyPr/>
        <a:lstStyle/>
        <a:p>
          <a:endParaRPr lang="ru-RU"/>
        </a:p>
      </dgm:t>
    </dgm:pt>
    <dgm:pt modelId="{1BBFBA68-3C95-42E2-8C46-CD31A1EF550F}" type="sibTrans" cxnId="{FE278AB9-0916-404C-A968-F166595D0917}">
      <dgm:prSet/>
      <dgm:spPr/>
      <dgm:t>
        <a:bodyPr/>
        <a:lstStyle/>
        <a:p>
          <a:endParaRPr lang="ru-RU"/>
        </a:p>
      </dgm:t>
    </dgm:pt>
    <dgm:pt modelId="{BBD2EA49-CD1E-4A46-8339-975BB54F7F8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 vert="vert270"/>
        <a:lstStyle/>
        <a:p>
          <a:r>
            <a:rPr lang="ru-RU" sz="20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Полихудожественного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образования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C5A2F-8AA6-4852-BE9A-B99A8A6B900E}" type="parTrans" cxnId="{9D7F3C32-2BE0-4418-A5E1-3D800224D22C}">
      <dgm:prSet/>
      <dgm:spPr/>
      <dgm:t>
        <a:bodyPr/>
        <a:lstStyle/>
        <a:p>
          <a:endParaRPr lang="ru-RU"/>
        </a:p>
      </dgm:t>
    </dgm:pt>
    <dgm:pt modelId="{1AA9C864-4181-4B76-BD55-3BC433BF2590}" type="sibTrans" cxnId="{9D7F3C32-2BE0-4418-A5E1-3D800224D22C}">
      <dgm:prSet/>
      <dgm:spPr/>
      <dgm:t>
        <a:bodyPr/>
        <a:lstStyle/>
        <a:p>
          <a:endParaRPr lang="ru-RU"/>
        </a:p>
      </dgm:t>
    </dgm:pt>
    <dgm:pt modelId="{36F5E171-EE8B-44D7-BC98-B1A20FB1803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 vert="vert270"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Коллективного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сотворчества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13E1F4-ECC9-40CE-8A6F-A4C7236EA392}" type="parTrans" cxnId="{9955540D-4026-4B3C-81B8-0224FFE4F810}">
      <dgm:prSet/>
      <dgm:spPr/>
      <dgm:t>
        <a:bodyPr/>
        <a:lstStyle/>
        <a:p>
          <a:endParaRPr lang="ru-RU"/>
        </a:p>
      </dgm:t>
    </dgm:pt>
    <dgm:pt modelId="{85E16E1C-ECFC-43FE-A83E-D47794DBF5E9}" type="sibTrans" cxnId="{9955540D-4026-4B3C-81B8-0224FFE4F810}">
      <dgm:prSet/>
      <dgm:spPr/>
      <dgm:t>
        <a:bodyPr/>
        <a:lstStyle/>
        <a:p>
          <a:endParaRPr lang="ru-RU"/>
        </a:p>
      </dgm:t>
    </dgm:pt>
    <dgm:pt modelId="{DA1332BD-0330-4D2F-8EA4-B59743D748F5}" type="pres">
      <dgm:prSet presAssocID="{3DC1712F-0C87-47AC-A2DD-969F961257D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1C6207-3D9E-431E-8F58-2819244F1B85}" type="pres">
      <dgm:prSet presAssocID="{AED9E18E-7B65-48DB-9EA0-0A4EFB0CB22D}" presName="roof" presStyleLbl="dkBgShp" presStyleIdx="0" presStyleCnt="2" custFlipVert="0" custScaleY="63936" custLinFactNeighborX="13304" custLinFactNeighborY="-30223"/>
      <dgm:spPr/>
      <dgm:t>
        <a:bodyPr/>
        <a:lstStyle/>
        <a:p>
          <a:endParaRPr lang="ru-RU"/>
        </a:p>
      </dgm:t>
    </dgm:pt>
    <dgm:pt modelId="{E3E7F322-5B00-427D-A2B3-0B7FC401DE1E}" type="pres">
      <dgm:prSet presAssocID="{AED9E18E-7B65-48DB-9EA0-0A4EFB0CB22D}" presName="pillars" presStyleCnt="0"/>
      <dgm:spPr/>
    </dgm:pt>
    <dgm:pt modelId="{2EB58E03-026B-403D-9EB6-DEC7B321DE3B}" type="pres">
      <dgm:prSet presAssocID="{AED9E18E-7B65-48DB-9EA0-0A4EFB0CB22D}" presName="pillar1" presStyleLbl="node1" presStyleIdx="0" presStyleCnt="6" custScaleX="9082" custScaleY="100759" custLinFactNeighborX="-20298" custLinFactNeighborY="1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D4904-F598-4E43-90C2-D61E5D5E0C02}" type="pres">
      <dgm:prSet presAssocID="{3CFE13D4-B480-4A38-8761-E82D45F0C04C}" presName="pillarX" presStyleLbl="node1" presStyleIdx="1" presStyleCnt="6" custScaleX="8672" custScaleY="100759" custLinFactNeighborX="-13814" custLinFactNeighborY="4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82ECF-96A7-45FE-8F9D-E3FDBFEFEF14}" type="pres">
      <dgm:prSet presAssocID="{DF088F41-D1D5-4926-A455-E200063A2495}" presName="pillarX" presStyleLbl="node1" presStyleIdx="2" presStyleCnt="6" custScaleX="8391" custScaleY="100759" custLinFactNeighborX="-7963" custLinFactNeighborY="3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C9168-1EC1-4C81-B624-53F65E6D977A}" type="pres">
      <dgm:prSet presAssocID="{30E5E090-6D56-4FCE-A7C4-CC0F53B01090}" presName="pillarX" presStyleLbl="node1" presStyleIdx="3" presStyleCnt="6" custScaleX="5135" custScaleY="100759" custLinFactNeighborX="-1853" custLinFactNeighborY="4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CFDF2-3CB2-43BB-B29D-DFF1ED88ACB8}" type="pres">
      <dgm:prSet presAssocID="{BBD2EA49-CD1E-4A46-8339-975BB54F7F86}" presName="pillarX" presStyleLbl="node1" presStyleIdx="4" presStyleCnt="6" custScaleX="8758" custScaleY="95901" custLinFactNeighborX="4021" custLinFactNeighborY="18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CCB6A-5B93-45DE-9349-54418583EC20}" type="pres">
      <dgm:prSet presAssocID="{36F5E171-EE8B-44D7-BC98-B1A20FB18034}" presName="pillarX" presStyleLbl="node1" presStyleIdx="5" presStyleCnt="6" custScaleX="10347" custScaleY="97347" custLinFactNeighborX="23293" custLinFactNeighborY="2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9EBED-A831-4670-BA24-ED334B9B83B6}" type="pres">
      <dgm:prSet presAssocID="{AED9E18E-7B65-48DB-9EA0-0A4EFB0CB22D}" presName="base" presStyleLbl="dkBgShp" presStyleIdx="1" presStyleCnt="2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7B826369-3F5A-4EEC-9C15-DAA88D7E4584}" type="presOf" srcId="{36F5E171-EE8B-44D7-BC98-B1A20FB18034}" destId="{F85CCB6A-5B93-45DE-9349-54418583EC20}" srcOrd="0" destOrd="0" presId="urn:microsoft.com/office/officeart/2005/8/layout/hList3"/>
    <dgm:cxn modelId="{DABBBE07-CD33-4F86-8239-9EADD6730B27}" type="presOf" srcId="{BBD2EA49-CD1E-4A46-8339-975BB54F7F86}" destId="{A24CFDF2-3CB2-43BB-B29D-DFF1ED88ACB8}" srcOrd="0" destOrd="0" presId="urn:microsoft.com/office/officeart/2005/8/layout/hList3"/>
    <dgm:cxn modelId="{5EF4B591-060E-4726-998C-C3B5C52FED3C}" type="presOf" srcId="{30E5E090-6D56-4FCE-A7C4-CC0F53B01090}" destId="{A56C9168-1EC1-4C81-B624-53F65E6D977A}" srcOrd="0" destOrd="0" presId="urn:microsoft.com/office/officeart/2005/8/layout/hList3"/>
    <dgm:cxn modelId="{BCB53E34-2902-46EF-813E-04D500CF2D04}" type="presOf" srcId="{3CFE13D4-B480-4A38-8761-E82D45F0C04C}" destId="{7F1D4904-F598-4E43-90C2-D61E5D5E0C02}" srcOrd="0" destOrd="0" presId="urn:microsoft.com/office/officeart/2005/8/layout/hList3"/>
    <dgm:cxn modelId="{FE278AB9-0916-404C-A968-F166595D0917}" srcId="{AED9E18E-7B65-48DB-9EA0-0A4EFB0CB22D}" destId="{30E5E090-6D56-4FCE-A7C4-CC0F53B01090}" srcOrd="3" destOrd="0" parTransId="{BBB7386B-42C9-4E32-A3FB-0A87E47A76CB}" sibTransId="{1BBFBA68-3C95-42E2-8C46-CD31A1EF550F}"/>
    <dgm:cxn modelId="{B5278848-70CF-4F3E-8C08-0F9BD29C1695}" type="presOf" srcId="{40B6075A-4B21-408A-BF98-AC080332030E}" destId="{2EB58E03-026B-403D-9EB6-DEC7B321DE3B}" srcOrd="0" destOrd="0" presId="urn:microsoft.com/office/officeart/2005/8/layout/hList3"/>
    <dgm:cxn modelId="{B12D4A17-3D1E-47F2-9F29-BD63AC2D7ECE}" srcId="{AED9E18E-7B65-48DB-9EA0-0A4EFB0CB22D}" destId="{DF088F41-D1D5-4926-A455-E200063A2495}" srcOrd="2" destOrd="0" parTransId="{135CC4A1-407A-4F94-8B13-06EE5388916B}" sibTransId="{95B9E04A-8684-431B-A4BB-50D000A91CF7}"/>
    <dgm:cxn modelId="{B1803958-5617-4F31-A5FF-39D4F478B252}" srcId="{AED9E18E-7B65-48DB-9EA0-0A4EFB0CB22D}" destId="{40B6075A-4B21-408A-BF98-AC080332030E}" srcOrd="0" destOrd="0" parTransId="{675362BF-CE1A-4150-B34E-0D6AC0EFF78C}" sibTransId="{6F59F9B2-4C40-4354-A640-2B30A8284A46}"/>
    <dgm:cxn modelId="{C0AE1FEA-2F99-4A54-9111-F020F3B0E051}" srcId="{AED9E18E-7B65-48DB-9EA0-0A4EFB0CB22D}" destId="{3CFE13D4-B480-4A38-8761-E82D45F0C04C}" srcOrd="1" destOrd="0" parTransId="{F70D1EEA-2465-405A-8BC8-FB3392CD1B5D}" sibTransId="{EDC370F4-2B4B-40E4-B0CF-3A42E5BA7C48}"/>
    <dgm:cxn modelId="{DB504E13-DECF-401C-A204-5463608659D0}" type="presOf" srcId="{3DC1712F-0C87-47AC-A2DD-969F961257D6}" destId="{DA1332BD-0330-4D2F-8EA4-B59743D748F5}" srcOrd="0" destOrd="0" presId="urn:microsoft.com/office/officeart/2005/8/layout/hList3"/>
    <dgm:cxn modelId="{49043614-66F2-4A1E-941A-647052AA413F}" srcId="{3DC1712F-0C87-47AC-A2DD-969F961257D6}" destId="{AED9E18E-7B65-48DB-9EA0-0A4EFB0CB22D}" srcOrd="0" destOrd="0" parTransId="{2C90BD33-CDAA-4292-819C-C3FB206E0C89}" sibTransId="{F9C7EB81-95BF-4768-890F-90F228576A10}"/>
    <dgm:cxn modelId="{49464502-22FB-4ECE-ADB1-9BEEBA657D0B}" type="presOf" srcId="{DF088F41-D1D5-4926-A455-E200063A2495}" destId="{32B82ECF-96A7-45FE-8F9D-E3FDBFEFEF14}" srcOrd="0" destOrd="0" presId="urn:microsoft.com/office/officeart/2005/8/layout/hList3"/>
    <dgm:cxn modelId="{E66DA3AF-A605-4240-89F8-E437A548AFD0}" type="presOf" srcId="{AED9E18E-7B65-48DB-9EA0-0A4EFB0CB22D}" destId="{271C6207-3D9E-431E-8F58-2819244F1B85}" srcOrd="0" destOrd="0" presId="urn:microsoft.com/office/officeart/2005/8/layout/hList3"/>
    <dgm:cxn modelId="{9955540D-4026-4B3C-81B8-0224FFE4F810}" srcId="{AED9E18E-7B65-48DB-9EA0-0A4EFB0CB22D}" destId="{36F5E171-EE8B-44D7-BC98-B1A20FB18034}" srcOrd="5" destOrd="0" parTransId="{9513E1F4-ECC9-40CE-8A6F-A4C7236EA392}" sibTransId="{85E16E1C-ECFC-43FE-A83E-D47794DBF5E9}"/>
    <dgm:cxn modelId="{9D7F3C32-2BE0-4418-A5E1-3D800224D22C}" srcId="{AED9E18E-7B65-48DB-9EA0-0A4EFB0CB22D}" destId="{BBD2EA49-CD1E-4A46-8339-975BB54F7F86}" srcOrd="4" destOrd="0" parTransId="{374C5A2F-8AA6-4852-BE9A-B99A8A6B900E}" sibTransId="{1AA9C864-4181-4B76-BD55-3BC433BF2590}"/>
    <dgm:cxn modelId="{9FE21EAF-1DA3-4AAF-B25F-42D194E7296A}" type="presParOf" srcId="{DA1332BD-0330-4D2F-8EA4-B59743D748F5}" destId="{271C6207-3D9E-431E-8F58-2819244F1B85}" srcOrd="0" destOrd="0" presId="urn:microsoft.com/office/officeart/2005/8/layout/hList3"/>
    <dgm:cxn modelId="{DD1ED7FB-975A-4DC8-9004-F546C10A9D37}" type="presParOf" srcId="{DA1332BD-0330-4D2F-8EA4-B59743D748F5}" destId="{E3E7F322-5B00-427D-A2B3-0B7FC401DE1E}" srcOrd="1" destOrd="0" presId="urn:microsoft.com/office/officeart/2005/8/layout/hList3"/>
    <dgm:cxn modelId="{98E7BCF9-937F-493A-9503-68D6307CF05F}" type="presParOf" srcId="{E3E7F322-5B00-427D-A2B3-0B7FC401DE1E}" destId="{2EB58E03-026B-403D-9EB6-DEC7B321DE3B}" srcOrd="0" destOrd="0" presId="urn:microsoft.com/office/officeart/2005/8/layout/hList3"/>
    <dgm:cxn modelId="{D2C18FA2-62A0-4370-AE69-2A56257CF2A9}" type="presParOf" srcId="{E3E7F322-5B00-427D-A2B3-0B7FC401DE1E}" destId="{7F1D4904-F598-4E43-90C2-D61E5D5E0C02}" srcOrd="1" destOrd="0" presId="urn:microsoft.com/office/officeart/2005/8/layout/hList3"/>
    <dgm:cxn modelId="{73E0BF98-B0A8-47B5-BEC4-4465E5F1F48A}" type="presParOf" srcId="{E3E7F322-5B00-427D-A2B3-0B7FC401DE1E}" destId="{32B82ECF-96A7-45FE-8F9D-E3FDBFEFEF14}" srcOrd="2" destOrd="0" presId="urn:microsoft.com/office/officeart/2005/8/layout/hList3"/>
    <dgm:cxn modelId="{DE59A581-B98A-4C81-88CA-C389F8F60A9C}" type="presParOf" srcId="{E3E7F322-5B00-427D-A2B3-0B7FC401DE1E}" destId="{A56C9168-1EC1-4C81-B624-53F65E6D977A}" srcOrd="3" destOrd="0" presId="urn:microsoft.com/office/officeart/2005/8/layout/hList3"/>
    <dgm:cxn modelId="{765ACAF3-7111-4A9B-961C-1B6D91A56DA8}" type="presParOf" srcId="{E3E7F322-5B00-427D-A2B3-0B7FC401DE1E}" destId="{A24CFDF2-3CB2-43BB-B29D-DFF1ED88ACB8}" srcOrd="4" destOrd="0" presId="urn:microsoft.com/office/officeart/2005/8/layout/hList3"/>
    <dgm:cxn modelId="{EA917350-4F86-44AD-92E0-ACBC246A2453}" type="presParOf" srcId="{E3E7F322-5B00-427D-A2B3-0B7FC401DE1E}" destId="{F85CCB6A-5B93-45DE-9349-54418583EC20}" srcOrd="5" destOrd="0" presId="urn:microsoft.com/office/officeart/2005/8/layout/hList3"/>
    <dgm:cxn modelId="{87EEAE66-7BCC-4233-84A7-B9BC846EB715}" type="presParOf" srcId="{DA1332BD-0330-4D2F-8EA4-B59743D748F5}" destId="{8469EBED-A831-4670-BA24-ED334B9B83B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C6207-3D9E-431E-8F58-2819244F1B85}">
      <dsp:nvSpPr>
        <dsp:cNvPr id="0" name=""/>
        <dsp:cNvSpPr/>
      </dsp:nvSpPr>
      <dsp:spPr>
        <a:xfrm>
          <a:off x="0" y="0"/>
          <a:ext cx="9143999" cy="1132560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Технологии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(используемые в собственной педагогической практике)</a:t>
          </a:r>
          <a:endParaRPr lang="ru-RU" sz="2000" b="0" kern="1200" dirty="0">
            <a:solidFill>
              <a:schemeClr val="tx1"/>
            </a:solidFill>
          </a:endParaRPr>
        </a:p>
      </dsp:txBody>
      <dsp:txXfrm>
        <a:off x="0" y="0"/>
        <a:ext cx="9143999" cy="1132560"/>
      </dsp:txXfrm>
    </dsp:sp>
    <dsp:sp modelId="{2EB58E03-026B-403D-9EB6-DEC7B321DE3B}">
      <dsp:nvSpPr>
        <dsp:cNvPr id="0" name=""/>
        <dsp:cNvSpPr/>
      </dsp:nvSpPr>
      <dsp:spPr>
        <a:xfrm>
          <a:off x="412348" y="1667096"/>
          <a:ext cx="830457" cy="374816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Проблемного обучения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12348" y="1667096"/>
        <a:ext cx="830457" cy="3748167"/>
      </dsp:txXfrm>
    </dsp:sp>
    <dsp:sp modelId="{7F1D4904-F598-4E43-90C2-D61E5D5E0C02}">
      <dsp:nvSpPr>
        <dsp:cNvPr id="0" name=""/>
        <dsp:cNvSpPr/>
      </dsp:nvSpPr>
      <dsp:spPr>
        <a:xfrm>
          <a:off x="1835703" y="1757713"/>
          <a:ext cx="792967" cy="374816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Проектной 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исследовательской деятельности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5703" y="1757713"/>
        <a:ext cx="792967" cy="3748167"/>
      </dsp:txXfrm>
    </dsp:sp>
    <dsp:sp modelId="{32B82ECF-96A7-45FE-8F9D-E3FDBFEFEF14}">
      <dsp:nvSpPr>
        <dsp:cNvPr id="0" name=""/>
        <dsp:cNvSpPr/>
      </dsp:nvSpPr>
      <dsp:spPr>
        <a:xfrm>
          <a:off x="3163686" y="1730930"/>
          <a:ext cx="767272" cy="374816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ИКТ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63686" y="1730930"/>
        <a:ext cx="767272" cy="3748167"/>
      </dsp:txXfrm>
    </dsp:sp>
    <dsp:sp modelId="{A56C9168-1EC1-4C81-B624-53F65E6D977A}">
      <dsp:nvSpPr>
        <dsp:cNvPr id="0" name=""/>
        <dsp:cNvSpPr/>
      </dsp:nvSpPr>
      <dsp:spPr>
        <a:xfrm>
          <a:off x="4489657" y="1757639"/>
          <a:ext cx="469544" cy="374816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Критического мышления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9657" y="1757639"/>
        <a:ext cx="469544" cy="3748167"/>
      </dsp:txXfrm>
    </dsp:sp>
    <dsp:sp modelId="{A24CFDF2-3CB2-43BB-B29D-DFF1ED88ACB8}">
      <dsp:nvSpPr>
        <dsp:cNvPr id="0" name=""/>
        <dsp:cNvSpPr/>
      </dsp:nvSpPr>
      <dsp:spPr>
        <a:xfrm>
          <a:off x="5496320" y="1757862"/>
          <a:ext cx="800831" cy="3567453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Полихудожественного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образования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96320" y="1757862"/>
        <a:ext cx="800831" cy="3567453"/>
      </dsp:txXfrm>
    </dsp:sp>
    <dsp:sp modelId="{F85CCB6A-5B93-45DE-9349-54418583EC20}">
      <dsp:nvSpPr>
        <dsp:cNvPr id="0" name=""/>
        <dsp:cNvSpPr/>
      </dsp:nvSpPr>
      <dsp:spPr>
        <a:xfrm>
          <a:off x="8059383" y="1757639"/>
          <a:ext cx="946129" cy="3621243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vert270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Коллективного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сотворчества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59383" y="1757639"/>
        <a:ext cx="946129" cy="3621243"/>
      </dsp:txXfrm>
    </dsp:sp>
    <dsp:sp modelId="{8469EBED-A831-4670-BA24-ED334B9B83B6}">
      <dsp:nvSpPr>
        <dsp:cNvPr id="0" name=""/>
        <dsp:cNvSpPr/>
      </dsp:nvSpPr>
      <dsp:spPr>
        <a:xfrm>
          <a:off x="0" y="5331620"/>
          <a:ext cx="9143999" cy="413325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1BE81-04B7-4B76-B3CA-6A8D2271F8B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43374-ABCA-477E-BA55-ED218C4AB8E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9FCBA-B207-4EC2-AC4A-91A37F8EE68F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8D2BF-2675-4CD7-8663-FCBDD16A9E5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9CE24-BECC-422A-8BB4-ECE79FE6A49F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C4F5E-F310-4AE9-B5C2-3554AAB0C8D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89B52-DEAB-4092-8359-D51AB21DEDE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C6E10-D621-4EFB-9E1D-92F5BC5FFEF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20A29-C3A5-4B0C-9333-2A89777BAB8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DCE07-2604-4AFE-BA29-E46B677421B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9536B-2AC9-4C13-9296-04AC254EACA9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584257D-12E5-4155-AAAB-9AFA06A51469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emf"/><Relationship Id="rId9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АНАЛИТИЧЕСКИЙ ОТЧЁТ</a:t>
            </a:r>
            <a:br>
              <a:rPr lang="ru-RU" sz="32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200" dirty="0" err="1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2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период    </a:t>
            </a:r>
            <a:br>
              <a:rPr lang="ru-RU" sz="22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 2017 по 2021 годы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s-ES" sz="2200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211960" y="1412776"/>
            <a:ext cx="4932040" cy="5445224"/>
          </a:xfrm>
        </p:spPr>
        <p:txBody>
          <a:bodyPr/>
          <a:lstStyle/>
          <a:p>
            <a:pPr algn="ctr">
              <a:buNone/>
            </a:pP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-180528" y="1196752"/>
            <a:ext cx="5180933" cy="5661248"/>
          </a:xfrm>
          <a:solidFill>
            <a:srgbClr val="FFCC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Горбунова</a:t>
            </a:r>
          </a:p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Андрея Гаврииловича</a:t>
            </a:r>
          </a:p>
          <a:p>
            <a:pPr algn="ctr"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МАОУ СОШ №32</a:t>
            </a:r>
          </a:p>
          <a:p>
            <a:pPr lvl="0" algn="ctr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0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углублённым изучением предметов </a:t>
            </a:r>
          </a:p>
          <a:p>
            <a:pPr lvl="0" algn="ctr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0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художественно-эстетического цикла,</a:t>
            </a:r>
          </a:p>
          <a:p>
            <a:pPr lvl="0" algn="ctr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000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высшей </a:t>
            </a:r>
            <a:r>
              <a:rPr lang="ru-RU" sz="2000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pPr algn="ctr" eaLnBrk="1" hangingPunct="1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– 30 лет</a:t>
            </a:r>
          </a:p>
          <a:p>
            <a:pPr algn="ctr"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данном  учреждении – 30 лет</a:t>
            </a:r>
            <a:endParaRPr lang="ru-RU" sz="2000" dirty="0"/>
          </a:p>
        </p:txBody>
      </p:sp>
      <p:pic>
        <p:nvPicPr>
          <p:cNvPr id="2052" name="Picture 4" descr="C:\Users\Пользовател\Desktop\ФОТО С ГИТАРОЙ  МОЁ И ДЕТЕЙ\P2091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404" y="1628800"/>
            <a:ext cx="4143595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031956"/>
              </p:ext>
            </p:extLst>
          </p:nvPr>
        </p:nvGraphicFramePr>
        <p:xfrm>
          <a:off x="0" y="1397000"/>
          <a:ext cx="9144000" cy="5469256"/>
        </p:xfrm>
        <a:graphic>
          <a:graphicData uri="http://schemas.openxmlformats.org/drawingml/2006/table">
            <a:tbl>
              <a:tblPr/>
              <a:tblGrid>
                <a:gridCol w="2314125"/>
                <a:gridCol w="4822545"/>
                <a:gridCol w="2007330"/>
              </a:tblGrid>
              <a:tr h="272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Критерии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Методы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10361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Специальный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Наличие 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музыкального слуха, ритма, памяти, эмоциональной отзывчивости.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Наблюдение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контрольные задания.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14300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Мотивационно-потребностный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Отношение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 учёбе, творческим заданиям, стремление к самовыражению, оригинальности.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Наблюдение, индивидуальная беседа с детьми, родителями.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11597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Когнитивный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Знания, умения, навыки в соответствии с учебной программой, способность применить их в практической деятельности. 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Комплексные зачётные мероприятия, наблюдение, концерт.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1562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Деятельностный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Предложение 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новых  решений в процессе учебной деятельности, проявление при этом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нешаблонности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оригинальности мышления, участие в коллективной творческой деятельности.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Наблюдение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специально подобранные ситуации.</a:t>
                      </a:r>
                    </a:p>
                  </a:txBody>
                  <a:tcPr marL="49387" marR="49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" y="65037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Критерии, показатели и средства измерения, в соответствии с которыми проводилась диагностика, представлены в данной таблице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"/>
            <a:ext cx="89644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Выделены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КРИТЕРИИ УРОВНЯ РАЗВИТИЯ ТВОРЧЕСКОЙ АКТИВНОСТИ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971600" y="322069"/>
            <a:ext cx="7344816" cy="5632311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КРИТЕРИИ ОЦЕНИВАНИЯ: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1 - специальный (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наличие музыкальных способностей: слух, ритм, память, вокальные данные, эмоциональная отзывчивость);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2 -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мотивационно-потребностный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(наличие интереса к учению, стремление ребёнка проявить себя в творческой деятельности);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3- когнитивный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(уровень приобретённых знаний, умений и навыков);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деятельностный (личностные качества школьника: внимание, быстрота реакции, волевые личностные качества).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УРОВНИ ОЦЕНИВАНИЯ: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 – низкий.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– средний.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– высокий.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296143"/>
          </a:xfrm>
        </p:spPr>
        <p:txBody>
          <a:bodyPr/>
          <a:lstStyle/>
          <a:p>
            <a:r>
              <a:rPr lang="ru-RU" sz="3200" b="1" kern="1200" dirty="0">
                <a:solidFill>
                  <a:schemeClr val="tx1"/>
                </a:solidFill>
                <a:latin typeface="Trebuchet MS" panose="020B0603020202020204"/>
              </a:rPr>
              <a:t>ОСНОВНЫЕ МЕТОДЫ ИССЛЕДОВАНИЯ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496944" cy="5112568"/>
          </a:xfrm>
        </p:spPr>
        <p:txBody>
          <a:bodyPr/>
          <a:lstStyle/>
          <a:p>
            <a:pPr marL="342900" lvl="0" indent="-342900" algn="just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ru-RU" altLang="ru-RU" sz="18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теоретические</a:t>
            </a:r>
            <a:r>
              <a:rPr lang="ru-RU" alt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анализ философской, психологической, педагогической литературы по проблеме </a:t>
            </a:r>
            <a:r>
              <a:rPr lang="ru-RU" altLang="ru-RU" sz="1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исследования, </a:t>
            </a:r>
            <a:r>
              <a:rPr lang="ru-RU" alt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системное рассмотрение проблемы;</a:t>
            </a:r>
          </a:p>
          <a:p>
            <a:pPr lvl="0" algn="just" defTabSz="457200" fontAlgn="auto">
              <a:spcBef>
                <a:spcPts val="1000"/>
              </a:spcBef>
              <a:spcAft>
                <a:spcPts val="0"/>
              </a:spcAft>
              <a:buSzPct val="80000"/>
            </a:pPr>
            <a:endParaRPr lang="ru-RU" altLang="ru-RU" sz="1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ru-RU" altLang="ru-RU" sz="18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эмпирические</a:t>
            </a:r>
            <a:r>
              <a:rPr lang="ru-RU" alt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опытно-поисковая работа, педагогическое наблюдение, творческое тестирование, анкетирование, беседа, и</a:t>
            </a:r>
            <a:r>
              <a:rPr lang="ru-RU" sz="18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спользование ряда специально подобранных ситуаций (в виде контрольной работы на уроке, самостоятельных заданий на уроке и дома;</a:t>
            </a:r>
            <a:r>
              <a:rPr lang="ru-RU" altLang="ru-RU" sz="1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статистическая обработка результатов исследования;</a:t>
            </a:r>
          </a:p>
          <a:p>
            <a:pPr lvl="0" algn="just" defTabSz="457200" fontAlgn="auto">
              <a:spcBef>
                <a:spcPts val="1000"/>
              </a:spcBef>
              <a:spcAft>
                <a:spcPts val="0"/>
              </a:spcAft>
              <a:buSzPct val="80000"/>
            </a:pPr>
            <a:endParaRPr lang="ru-RU" altLang="ru-RU" sz="1800" i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ru-RU" altLang="ru-RU" sz="18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 методики диагностирования: </a:t>
            </a:r>
            <a:r>
              <a:rPr lang="ru-RU" altLang="ru-RU" sz="18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Л.М.</a:t>
            </a:r>
            <a:r>
              <a:rPr lang="ru-RU" altLang="ru-RU" sz="1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Фридмана</a:t>
            </a:r>
            <a:r>
              <a:rPr lang="ru-RU" altLang="ru-RU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м</a:t>
            </a:r>
            <a:r>
              <a:rPr lang="ru-RU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етодика «свободных </a:t>
            </a:r>
            <a:r>
              <a:rPr lang="ru-RU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заданий»; </a:t>
            </a:r>
            <a:r>
              <a:rPr lang="ru-RU" sz="1800" kern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А.К.Марковой</a:t>
            </a:r>
            <a:r>
              <a:rPr lang="ru-RU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метод определения положительного отношения ребёнка к школьному обучению </a:t>
            </a:r>
            <a:r>
              <a:rPr lang="ru-RU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оведение ребёнка </a:t>
            </a:r>
            <a:r>
              <a:rPr lang="ru-RU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уроке и вне </a:t>
            </a:r>
            <a:r>
              <a:rPr lang="ru-RU" sz="1800" kern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его; комплекс собственных заданий (сочинение и воспроизведение мелодии на предложенные слова; воссоздание образа после прослушивания мелодии; подбор ритмического аккомпанемента к предложенной мелодии, с помощью различных шумовых инструментов и др.).</a:t>
            </a:r>
            <a:endParaRPr lang="ru-RU" sz="1800" kern="12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603020202020204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Уровень развития творческой активности обучающихся.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614545"/>
              </p:ext>
            </p:extLst>
          </p:nvPr>
        </p:nvGraphicFramePr>
        <p:xfrm>
          <a:off x="1547664" y="1124746"/>
          <a:ext cx="5305769" cy="5472610"/>
        </p:xfrm>
        <a:graphic>
          <a:graphicData uri="http://schemas.openxmlformats.org/drawingml/2006/table">
            <a:tbl>
              <a:tblPr/>
              <a:tblGrid>
                <a:gridCol w="2572046"/>
                <a:gridCol w="619632"/>
                <a:gridCol w="498153"/>
                <a:gridCol w="498153"/>
                <a:gridCol w="498153"/>
                <a:gridCol w="619632"/>
              </a:tblGrid>
              <a:tr h="547261">
                <a:tc rowSpan="2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Фамилия, имя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2016-2017 уч. год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7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класс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Кулешов Андрей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Суздалева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 Вероника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2а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Скурихин Михаил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Адыев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Никита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Васильев Влад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Русинов Данил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Логиновских Григорий 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Гребенщикова Полина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b="1" kern="1200" dirty="0" smtClean="0">
                <a:solidFill>
                  <a:srgbClr val="0000FF"/>
                </a:solidFill>
                <a:latin typeface="Trebuchet MS" panose="020B0603020202020204"/>
              </a:rPr>
              <a:t>Распределение уровня развития в </a:t>
            </a:r>
            <a:r>
              <a:rPr lang="ru-RU" sz="2500" b="1" kern="1200" dirty="0">
                <a:solidFill>
                  <a:srgbClr val="0000FF"/>
                </a:solidFill>
                <a:latin typeface="Trebuchet MS" panose="020B0603020202020204"/>
              </a:rPr>
              <a:t>классе специального и общего инструмента </a:t>
            </a:r>
            <a:br>
              <a:rPr lang="ru-RU" sz="2500" b="1" kern="1200" dirty="0">
                <a:solidFill>
                  <a:srgbClr val="0000FF"/>
                </a:solidFill>
                <a:latin typeface="Trebuchet MS" panose="020B0603020202020204"/>
              </a:rPr>
            </a:br>
            <a:r>
              <a:rPr lang="ru-RU" sz="2000" b="1" kern="1200" dirty="0">
                <a:solidFill>
                  <a:srgbClr val="0000FF"/>
                </a:solidFill>
                <a:latin typeface="Trebuchet MS" panose="020B0603020202020204"/>
              </a:rPr>
              <a:t> </a:t>
            </a:r>
            <a:r>
              <a:rPr lang="ru-RU" sz="2000" b="1" kern="12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2016 – 2017 </a:t>
            </a:r>
            <a:r>
              <a:rPr lang="ru-RU" sz="2000" b="1" kern="12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b="1" kern="12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919610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5083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 стрелкой 17"/>
          <p:cNvCxnSpPr/>
          <p:nvPr/>
        </p:nvCxnSpPr>
        <p:spPr>
          <a:xfrm>
            <a:off x="7079595" y="1402755"/>
            <a:ext cx="0" cy="7637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268506481"/>
              </p:ext>
            </p:extLst>
          </p:nvPr>
        </p:nvGraphicFramePr>
        <p:xfrm>
          <a:off x="0" y="332657"/>
          <a:ext cx="9143999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6" name="Прямая со стрелкой 15"/>
          <p:cNvCxnSpPr/>
          <p:nvPr/>
        </p:nvCxnSpPr>
        <p:spPr>
          <a:xfrm>
            <a:off x="8532440" y="1484784"/>
            <a:ext cx="0" cy="641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563888" y="1445569"/>
            <a:ext cx="0" cy="6805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267744" y="1484784"/>
            <a:ext cx="0" cy="6817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827854" y="1484784"/>
            <a:ext cx="0" cy="641333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614122" y="2126117"/>
            <a:ext cx="914400" cy="3478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4710095" y="1484784"/>
            <a:ext cx="28606" cy="641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896750" y="1484784"/>
            <a:ext cx="0" cy="641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118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9"/>
            <a:ext cx="8496944" cy="864095"/>
          </a:xfrm>
        </p:spPr>
        <p:txBody>
          <a:bodyPr/>
          <a:lstStyle/>
          <a:p>
            <a:r>
              <a:rPr lang="ru-RU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проблемного обучения.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412776"/>
            <a:ext cx="8424936" cy="5040560"/>
          </a:xfrm>
        </p:spPr>
        <p:txBody>
          <a:bodyPr/>
          <a:lstStyle/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занятии ставятся проблемные задачи, решая которые ребёнок приобретает новые знания. 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на занятии не даются готовые знания или образцы деятельности, а показывается путь приобретения знаний и навыков.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endParaRPr lang="ru-RU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проблемных заданий: 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-расставить аппликатуру  в разучиваемой пьесе;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-определить динамику в разучиваемой пьесе;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i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-выбрать штрих, соответствующий характеру разучиваемой пьесы.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578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9"/>
            <a:ext cx="8640960" cy="1008111"/>
          </a:xfrm>
        </p:spPr>
        <p:txBody>
          <a:bodyPr/>
          <a:lstStyle/>
          <a:p>
            <a:r>
              <a:rPr lang="ru-RU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проектной и исследовательской деятельности</a:t>
            </a:r>
            <a:br>
              <a:rPr lang="ru-RU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5256584"/>
          </a:xfrm>
        </p:spPr>
        <p:txBody>
          <a:bodyPr/>
          <a:lstStyle/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и участие в конкурсах различного уровня</a:t>
            </a:r>
            <a:r>
              <a:rPr lang="ru-RU" sz="2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endParaRPr lang="ru-RU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endParaRPr lang="ru-RU" sz="2400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-областной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-региональный</a:t>
            </a:r>
          </a:p>
          <a:p>
            <a:pPr lvl="0" algn="l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международый</a:t>
            </a:r>
            <a:endParaRPr lang="ru-RU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agorb\Desktop\IMG_20190214_134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190" y="1844824"/>
            <a:ext cx="2808312" cy="345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gorb\Desktop\IMG-20191211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88" y="2167483"/>
            <a:ext cx="3425512" cy="469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4754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проектной и исследовательской деятельности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316288" cy="5328592"/>
          </a:xfrm>
        </p:spPr>
        <p:txBody>
          <a:bodyPr/>
          <a:lstStyle/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Концерты для воспитанников МАДОУ № </a:t>
            </a:r>
            <a:r>
              <a:rPr lang="ru-RU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324, 326</a:t>
            </a: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587 города Екатеринбурга в рамках проекта «Инновационная среда развития художественно-одаренных детей: детский сад – школа – ВУЗ». </a:t>
            </a:r>
          </a:p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2018 г. «Осенняя полифония»; </a:t>
            </a:r>
          </a:p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 году «Осенний калейдоскоп», «Новогодние сюрпризы». </a:t>
            </a:r>
            <a:endParaRPr lang="ru-RU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agorb\Desktop\Screenshot_20220212-211700_Gallery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17890"/>
            <a:ext cx="4716015" cy="35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867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964488" cy="1080119"/>
          </a:xfrm>
        </p:spPr>
        <p:txBody>
          <a:bodyPr/>
          <a:lstStyle/>
          <a:p>
            <a:r>
              <a:rPr lang="ru-RU" altLang="ru-RU" sz="2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Информационно-коммуникационные технологии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568952" cy="5184576"/>
          </a:xfrm>
        </p:spPr>
        <p:txBody>
          <a:bodyPr/>
          <a:lstStyle/>
          <a:p>
            <a:pPr marL="261938" lvl="0" indent="-174625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altLang="ru-RU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презентации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видео-аудио записи;</a:t>
            </a:r>
          </a:p>
          <a:p>
            <a:pPr marL="261938" lvl="0" indent="-174625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altLang="ru-RU" sz="28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платформ: «</a:t>
            </a:r>
            <a:r>
              <a:rPr lang="en-US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en-US" altLang="ru-RU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для проведения дистанционных занятий;</a:t>
            </a:r>
          </a:p>
          <a:p>
            <a:pPr marL="261938" lvl="0" indent="-174625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видеосвязи, аудиозаписи для проверки знаний;</a:t>
            </a:r>
          </a:p>
          <a:p>
            <a:pPr marL="261938" lvl="0" indent="-174625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</a:t>
            </a:r>
            <a:r>
              <a:rPr lang="ru-RU" altLang="ru-RU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мессенджера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altLang="ru-RU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ru-RU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для обратной связи  с родителями; </a:t>
            </a:r>
          </a:p>
          <a:p>
            <a:pPr marL="261938" lvl="0" indent="-174625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</a:t>
            </a:r>
            <a:r>
              <a:rPr lang="en-US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GOOGL-</a:t>
            </a:r>
            <a:r>
              <a:rPr lang="ru-RU" altLang="ru-RU" sz="28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для публикации итогов года.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6050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 defTabSz="457200" fontAlgn="auto">
              <a:spcBef>
                <a:spcPts val="100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-Федеральный закон Российской Федерации от 29 декабря 2012 г. № 273-ФЗ «Об образовании в Российской Федерации»;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-Концепция дополнительного образования детей. Утверждена распоряжением правительства российской Федерации от 4 сентября 2014 г. № 1726-р; 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-Постановление Главного государственного санитарного врача РФ от 04.07.2014 №41 Об утверждении СанПиН 2.4.4.3172-14;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«Санитарно-эпидемиологические требования к устройству, содержанию и организации режима работы образовательных организаций дополнительного образования детей»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(Вместе с СанПиН 2.4.4.3172-14. Санитарно-эпидемиологические правила и нормативы…») (Зарегистрировано в Минюсте России 20.08.2014 №33660);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-Приказ Министерства Образования и науки Российской Федерации от 09.11.2018 г. №196 «Об утверждении Порядка организации осуществления образовательной деятельности по дополнительным общеобразовательным программам»;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-Письмо Министерства образования и науки от 18 ноября 2015 г. № 09-3242 «О направлении информации». (Методические рекомендации по проектированию дополнительных общеразвивающих программ);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-Концепция духовно-нравственного развития личности гражданина России.</a:t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kern="12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критического мышления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400600"/>
          </a:xfrm>
        </p:spPr>
        <p:txBody>
          <a:bodyPr/>
          <a:lstStyle/>
          <a:p>
            <a:pPr marL="0" lvl="0" indent="0" algn="ctr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добывать знания, умение анализировать, оценивать, выносить обоснованное суждение, вырабатывать собственное мнение по изучаемой проблеме и умение применять знание.</a:t>
            </a:r>
          </a:p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1.Пробуждение интереса к предмету</a:t>
            </a:r>
          </a:p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Реализация. Осмысление материала во время работы над ним</a:t>
            </a:r>
          </a:p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Рефлексия. Обобщение материала, подведение итогов.</a:t>
            </a:r>
          </a:p>
          <a:p>
            <a:pPr marL="0" lvl="0" indent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endParaRPr lang="ru-RU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hangingPunct="0">
              <a:buClr>
                <a:srgbClr val="00007D"/>
              </a:buClr>
              <a:buSzPct val="7500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 и приемы: </a:t>
            </a:r>
          </a:p>
          <a:p>
            <a:pPr marL="0" lvl="0" indent="0" eaLnBrk="0" hangingPunct="0">
              <a:buClr>
                <a:srgbClr val="00007D"/>
              </a:buClr>
              <a:buSzPct val="75000"/>
              <a:buNone/>
            </a:pPr>
            <a:r>
              <a:rPr lang="ru-RU" alt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«Кластер» – составляют по жанру, разучиваемой пьесы, по инструменту, на котором учатся играть; «Шапка вопросов» – вопрос «на знание текста исполняемого произведения» или информации о композиторе, жанра, характера пьесы; «ключевые термины»; «верные - неверные утверждения» и др.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2446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936103"/>
          </a:xfrm>
        </p:spPr>
        <p:txBody>
          <a:bodyPr/>
          <a:lstStyle/>
          <a:p>
            <a:r>
              <a:rPr lang="ru-RU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полихудожественного</a:t>
            </a:r>
            <a:r>
              <a:rPr lang="ru-RU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496944" cy="5256584"/>
          </a:xfrm>
        </p:spPr>
        <p:txBody>
          <a:bodyPr/>
          <a:lstStyle/>
          <a:p>
            <a:pPr marL="342900" lvl="0" indent="-342900" eaLnBrk="0" hangingPunct="0">
              <a:buSzPct val="75000"/>
              <a:buFont typeface="Wingdings" panose="05000000000000000000" pitchFamily="2" charset="2"/>
              <a:buChar char="n"/>
              <a:defRPr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элементов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полихудожественности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 внеурочную деятельность, развитие индивидуальных способностей детей за счет взаимодействия с  культурными учреждениями</a:t>
            </a:r>
          </a:p>
          <a:p>
            <a:pPr marL="342900" lvl="0" indent="-342900" eaLnBrk="0" hangingPunct="0">
              <a:buSzPct val="75000"/>
              <a:buFont typeface="Wingdings" panose="05000000000000000000" pitchFamily="2" charset="2"/>
              <a:buChar char="n"/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моделирования художественного процесса, </a:t>
            </a:r>
          </a:p>
          <a:p>
            <a:pPr marL="342900" lvl="0" indent="-342900" eaLnBrk="0" hangingPunct="0">
              <a:buSzPct val="75000"/>
              <a:buFont typeface="Wingdings" panose="05000000000000000000" pitchFamily="2" charset="2"/>
              <a:buChar char="n"/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озвучивания картин, </a:t>
            </a:r>
          </a:p>
          <a:p>
            <a:pPr marL="342900" lvl="0" indent="-342900" eaLnBrk="0" hangingPunct="0">
              <a:buSzPct val="75000"/>
              <a:buFont typeface="Wingdings" panose="05000000000000000000" pitchFamily="2" charset="2"/>
              <a:buChar char="n"/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«словесное рисование», </a:t>
            </a:r>
          </a:p>
          <a:p>
            <a:pPr marL="342900" lvl="0" indent="-342900" eaLnBrk="0" hangingPunct="0">
              <a:buSzPct val="75000"/>
              <a:buFont typeface="Wingdings" panose="05000000000000000000" pitchFamily="2" charset="2"/>
              <a:buChar char="n"/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контрастного сопоставления, </a:t>
            </a:r>
          </a:p>
          <a:p>
            <a:pPr marL="342900" lvl="0" indent="-342900" eaLnBrk="0" hangingPunct="0">
              <a:buSzPct val="75000"/>
              <a:buFont typeface="Wingdings" panose="05000000000000000000" pitchFamily="2" charset="2"/>
              <a:buChar char="n"/>
              <a:defRPr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пластическое интонирование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17451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568952" cy="1296143"/>
          </a:xfrm>
        </p:spPr>
        <p:txBody>
          <a:bodyPr/>
          <a:lstStyle/>
          <a:p>
            <a:r>
              <a:rPr lang="ru-RU" alt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коллективного сотворчества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268760"/>
            <a:ext cx="8568952" cy="5328592"/>
          </a:xfrm>
        </p:spPr>
        <p:txBody>
          <a:bodyPr/>
          <a:lstStyle/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организацию: совместных </a:t>
            </a:r>
            <a:r>
              <a:rPr lang="ru-RU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действий, коммуникацию</a:t>
            </a: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взаимопомощь, </a:t>
            </a:r>
            <a:r>
              <a:rPr lang="ru-RU" sz="24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взаимокоррекцию</a:t>
            </a: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ансамблях (разновозрастные, одновозрастные), с детьми одного и разного уровня подготовки.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70330"/>
            <a:ext cx="5040560" cy="37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37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собственной педагогической практике использую: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3600400" cy="47811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0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sz="20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</a:p>
          <a:p>
            <a:pPr marL="0" lvl="0" indent="0" algn="ctr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endParaRPr lang="ru-RU" sz="20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Индивидуальное обучение;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Обучение в малых группах (2-3 человека);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Ансамблевое </a:t>
            </a:r>
            <a:r>
              <a:rPr lang="ru-RU" sz="20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музицирование</a:t>
            </a:r>
            <a:r>
              <a:rPr lang="ru-RU" sz="20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Система  контрольных уроков, зачётов и экзаменов, концертов, творческих конкурсов, фестивалей</a:t>
            </a:r>
          </a:p>
          <a:p>
            <a:pPr marL="0" indent="0">
              <a:buNone/>
            </a:pPr>
            <a:endParaRPr lang="ru-RU" sz="2000" dirty="0">
              <a:solidFill>
                <a:srgbClr val="3333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3928" y="836712"/>
            <a:ext cx="5220072" cy="602128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18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7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Метод постановки  перспектив (близкие, средние, дальние);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7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 стимулирования оценки и самооценки;</a:t>
            </a:r>
          </a:p>
          <a:p>
            <a:pPr marL="0" lvl="0" indent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ru-RU" sz="17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Преодоление технических трудностей: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7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 опорных точек (отдельно отрабатывается  несколько нот или  тактов технически сложного места);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7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Модульный метод (вычленяется наиболее важная задача на данном этапе, работа над выполнением этой задачи);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7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Блочный метод (отталкиваясь от музыкального содержания, произведение  разбивается на части – «блоки», отрабатывается каждый «блок»);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7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Метод  самостоятельной  работы  (отработка  нескольких  нот,  одного или  нескольких тактов);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17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Поисковый метод (ученик, опираясь на рекомендации педагога, пытается сам разобраться в каких-либо сложных местах).  </a:t>
            </a: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ru-RU" sz="1800" kern="1200" dirty="0">
              <a:solidFill>
                <a:srgbClr val="54A02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</a:pPr>
            <a:endParaRPr lang="ru-RU" sz="500" kern="1200" dirty="0">
              <a:solidFill>
                <a:srgbClr val="54A021">
                  <a:lumMod val="50000"/>
                </a:srgbClr>
              </a:solidFill>
              <a:latin typeface="Trebuchet MS" panose="020B0603020202020204"/>
            </a:endParaRP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Сборник «Пьесы для гитары»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адресован учащимся музыкальных школ, а так же гитаристам-любителям.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139952" y="1340768"/>
            <a:ext cx="4608512" cy="5112568"/>
          </a:xfrm>
          <a:solidFill>
            <a:srgbClr val="FFCC66"/>
          </a:solidFill>
        </p:spPr>
        <p:txBody>
          <a:bodyPr/>
          <a:lstStyle/>
          <a:p>
            <a:pPr algn="ctr" hangingPunct="0">
              <a:buNone/>
            </a:pPr>
            <a:r>
              <a:rPr lang="ru-RU" sz="2000" dirty="0" smtClean="0"/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 данного сборника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средствами музыкального репертуара развить практические навыки игры на гитаре.</a:t>
            </a:r>
          </a:p>
          <a:p>
            <a:pPr algn="ctr" hangingPunc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Поставленная цель потребовала решения следующих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задач:</a:t>
            </a:r>
          </a:p>
          <a:p>
            <a:pPr algn="ctr" hangingPunct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изучить труды по методике гитарного обучения;</a:t>
            </a:r>
          </a:p>
          <a:p>
            <a:pPr algn="ctr" hangingPunct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систематизировать музыкальный материал собственного сочинения с учётом последовательности и постепенности развития исполнительской техники гитариста;</a:t>
            </a:r>
          </a:p>
          <a:p>
            <a:pPr algn="ctr" hangingPunct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переложить популярные мелодии для гитары.</a:t>
            </a:r>
          </a:p>
          <a:p>
            <a:pPr algn="ctr" hangingPunct="0">
              <a:buNone/>
            </a:pPr>
            <a:r>
              <a:rPr lang="ru-RU" sz="2000" dirty="0" smtClean="0"/>
              <a:t> 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240360" cy="455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9144000" cy="864096"/>
          </a:xfrm>
        </p:spPr>
        <p:txBody>
          <a:bodyPr/>
          <a:lstStyle/>
          <a:p>
            <a:pPr lvl="0" fontAlgn="auto">
              <a:lnSpc>
                <a:spcPct val="115000"/>
              </a:lnSpc>
              <a:spcBef>
                <a:spcPts val="840"/>
              </a:spcBef>
              <a:spcAft>
                <a:spcPts val="0"/>
              </a:spcAf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Уровень развития творческой активности обучающихся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kern="1200" dirty="0">
                <a:solidFill>
                  <a:srgbClr val="000000"/>
                </a:solidFill>
                <a:latin typeface="Times New Roman"/>
                <a:ea typeface="Times New Roman"/>
              </a:rPr>
              <a:t>2018-2019 уч. г</a:t>
            </a:r>
            <a:r>
              <a:rPr lang="ru-RU" sz="2400" b="1" kern="1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од)</a:t>
            </a:r>
            <a: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2400" kern="1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182443"/>
              </p:ext>
            </p:extLst>
          </p:nvPr>
        </p:nvGraphicFramePr>
        <p:xfrm>
          <a:off x="1547664" y="1124746"/>
          <a:ext cx="5305769" cy="5472610"/>
        </p:xfrm>
        <a:graphic>
          <a:graphicData uri="http://schemas.openxmlformats.org/drawingml/2006/table">
            <a:tbl>
              <a:tblPr/>
              <a:tblGrid>
                <a:gridCol w="2572046"/>
                <a:gridCol w="619632"/>
                <a:gridCol w="498153"/>
                <a:gridCol w="498153"/>
                <a:gridCol w="498153"/>
                <a:gridCol w="619632"/>
              </a:tblGrid>
              <a:tr h="547261">
                <a:tc rowSpan="2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Фамилия, имя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2018-2019 уч. год</a:t>
                      </a:r>
                      <a:endParaRPr lang="ru-RU" sz="24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72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класс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Кулешов Андрей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Суздалева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 Вероника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2а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Скурихин Михаил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Адыев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Никита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Васильев Влад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Русинов Данил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Логиновских Григорий 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Гребенщикова Полина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3594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sz="25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уровня развития </a:t>
            </a:r>
            <a:r>
              <a:rPr lang="ru-RU" sz="2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творческой активности </a:t>
            </a:r>
            <a:r>
              <a:rPr lang="ru-RU" sz="25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специального и общего инструмента </a:t>
            </a:r>
            <a:br>
              <a:rPr lang="ru-RU" sz="25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1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2018 </a:t>
            </a:r>
            <a:r>
              <a:rPr lang="ru-RU" sz="2000" b="1" kern="12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sz="2000" b="1" kern="12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kern="1200" dirty="0" err="1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уч.год</a:t>
            </a:r>
            <a:r>
              <a:rPr lang="ru-RU" sz="2500" b="1" kern="12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9176824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7747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Уровень развития творческой активности обучающихся.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953874"/>
              </p:ext>
            </p:extLst>
          </p:nvPr>
        </p:nvGraphicFramePr>
        <p:xfrm>
          <a:off x="1763688" y="1124744"/>
          <a:ext cx="5472607" cy="5733260"/>
        </p:xfrm>
        <a:graphic>
          <a:graphicData uri="http://schemas.openxmlformats.org/drawingml/2006/table">
            <a:tbl>
              <a:tblPr/>
              <a:tblGrid>
                <a:gridCol w="2715087"/>
                <a:gridCol w="654092"/>
                <a:gridCol w="525857"/>
                <a:gridCol w="525857"/>
                <a:gridCol w="525857"/>
                <a:gridCol w="525857"/>
              </a:tblGrid>
              <a:tr h="573326">
                <a:tc rowSpan="2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Фамилия, имя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2020-2021 уч. год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3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9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класс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Кулешов Андрей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Суздалева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 Вероника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6а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Скурихин Михаил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Адыев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Никита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Васильев Влад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Русинов Данил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Логиновских Григорий 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9а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73326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Гребенщикова Полина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948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500" b="1" kern="1200" dirty="0" smtClean="0">
                <a:solidFill>
                  <a:srgbClr val="0000FF"/>
                </a:solidFill>
                <a:latin typeface="Trebuchet MS" panose="020B0603020202020204"/>
              </a:rPr>
              <a:t>Распределение уровня развития творческой активности в </a:t>
            </a:r>
            <a:r>
              <a:rPr lang="ru-RU" sz="2500" b="1" kern="1200" dirty="0">
                <a:solidFill>
                  <a:srgbClr val="0000FF"/>
                </a:solidFill>
                <a:latin typeface="Trebuchet MS" panose="020B0603020202020204"/>
              </a:rPr>
              <a:t>классе специального и общего инструмента </a:t>
            </a:r>
            <a:br>
              <a:rPr lang="ru-RU" sz="2500" b="1" kern="1200" dirty="0">
                <a:solidFill>
                  <a:srgbClr val="0000FF"/>
                </a:solidFill>
                <a:latin typeface="Trebuchet MS" panose="020B0603020202020204"/>
              </a:rPr>
            </a:br>
            <a:r>
              <a:rPr lang="ru-RU" sz="2000" b="1" kern="1200" dirty="0">
                <a:solidFill>
                  <a:srgbClr val="0000FF"/>
                </a:solidFill>
                <a:latin typeface="Trebuchet MS" panose="020B0603020202020204"/>
              </a:rPr>
              <a:t> </a:t>
            </a:r>
            <a:r>
              <a:rPr lang="ru-RU" sz="2000" b="1" kern="12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 </a:t>
            </a:r>
            <a:r>
              <a:rPr lang="ru-RU" sz="2000" b="1" kern="12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ru-RU" sz="2000" b="1" kern="1200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 </a:t>
            </a:r>
            <a:r>
              <a:rPr lang="ru-RU" sz="2000" b="1" kern="1200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уч.год</a:t>
            </a:r>
            <a:r>
              <a:rPr lang="ru-RU" sz="2000" b="1" kern="12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294373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1085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8892480" cy="1417638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Динамика уровня развития творческой активности обучающихся.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834458"/>
              </p:ext>
            </p:extLst>
          </p:nvPr>
        </p:nvGraphicFramePr>
        <p:xfrm>
          <a:off x="107503" y="1124744"/>
          <a:ext cx="8928994" cy="5544620"/>
        </p:xfrm>
        <a:graphic>
          <a:graphicData uri="http://schemas.openxmlformats.org/drawingml/2006/table">
            <a:tbl>
              <a:tblPr/>
              <a:tblGrid>
                <a:gridCol w="2015216"/>
                <a:gridCol w="694902"/>
                <a:gridCol w="555921"/>
                <a:gridCol w="625411"/>
                <a:gridCol w="625411"/>
                <a:gridCol w="555921"/>
                <a:gridCol w="694902"/>
                <a:gridCol w="555921"/>
                <a:gridCol w="486431"/>
                <a:gridCol w="625411"/>
                <a:gridCol w="486431"/>
                <a:gridCol w="1007116"/>
              </a:tblGrid>
              <a:tr h="554462">
                <a:tc rowSpan="2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Фамилия, имя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2016-2017 уч. год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2020-2021 уч. год</a:t>
                      </a: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Динами-ка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9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класс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9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класс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4462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Кулешов Андрей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Суздалева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 Вероника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2а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6а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В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+mn-cs"/>
                        </a:rPr>
                        <a:t>С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4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Скурихин Михаил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2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Адыев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Никита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Васильев Влад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Русинов Данил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Логиновских Георгий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1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1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9а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-  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554462">
                <a:tc>
                  <a:txBody>
                    <a:bodyPr/>
                    <a:lstStyle/>
                    <a:p>
                      <a:pPr algn="just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  <a:tabLst>
                          <a:tab pos="1350645" algn="l"/>
                        </a:tabLs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Гребенщикова Полина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9а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1">
                        <a:lnSpc>
                          <a:spcPct val="115000"/>
                        </a:lnSpc>
                        <a:spcBef>
                          <a:spcPts val="84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66603" marR="66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cxnSp>
        <p:nvCxnSpPr>
          <p:cNvPr id="18" name="Прямая со стрелкой 17"/>
          <p:cNvCxnSpPr/>
          <p:nvPr/>
        </p:nvCxnSpPr>
        <p:spPr>
          <a:xfrm flipV="1">
            <a:off x="8244408" y="236778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8244408" y="4005064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8244408" y="5085184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8316416" y="6237312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8215250" y="288022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8264219" y="4517504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8290724" y="339266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49886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92696"/>
            <a:ext cx="9144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  <a:tabLst>
                <a:tab pos="90170" algn="l"/>
                <a:tab pos="270510" algn="l"/>
              </a:tabLst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>ТЕМА ПЕДАГОГИЧЕСКОЙ ДЕЯТЕЛЬНОСТИ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</a:rPr>
              <a:t>«</a:t>
            </a:r>
            <a:r>
              <a:rPr lang="ru-RU" sz="2400" b="1" dirty="0" smtClean="0">
                <a:latin typeface="Times New Roman"/>
                <a:ea typeface="Calibri"/>
              </a:rPr>
              <a:t>Развитие </a:t>
            </a:r>
            <a:r>
              <a:rPr lang="ru-RU" sz="2400" b="1" dirty="0">
                <a:latin typeface="Times New Roman"/>
                <a:ea typeface="Calibri"/>
              </a:rPr>
              <a:t>творческой активности обучающихся в процессе музыкальных </a:t>
            </a:r>
            <a:r>
              <a:rPr lang="ru-RU" sz="2400" b="1" dirty="0" smtClean="0">
                <a:latin typeface="Times New Roman"/>
                <a:ea typeface="Calibri"/>
              </a:rPr>
              <a:t>занятий </a:t>
            </a:r>
            <a:r>
              <a:rPr lang="ru-RU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специальному и общему инструменту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</a:rPr>
              <a:t>через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>использование эффективных форм, методов и педагогических технологий»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>МЕТОДИЧЕСКАЯ ТЕМА ШКОЛЫ </a:t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</a:rPr>
              <a:t>«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Обеспечение нового качества образования в соответствии с требованиями ФГОС через совершенствование проектной и исследовательской деятельности в развитии творческой активности обучающихся»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7338" y="260350"/>
            <a:ext cx="8856662" cy="6481763"/>
          </a:xfrm>
        </p:spPr>
        <p:txBody>
          <a:bodyPr>
            <a:normAutofit fontScale="90000"/>
          </a:bodyPr>
          <a:lstStyle/>
          <a:p>
            <a:pPr lvl="0" eaLnBrk="0" hangingPunct="0">
              <a:spcBef>
                <a:spcPct val="20000"/>
              </a:spcBef>
            </a:pP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Анализируя выше приведенные данные, можно сделать следующие </a:t>
            </a:r>
            <a: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выводы</a:t>
            </a:r>
            <a:br>
              <a:rPr lang="ru-RU" alt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На конец 2016-2017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уч.г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критериям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преобладал низкий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творческой активности обучающихся  в классе специального и общего инструмента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(средний уровень имели </a:t>
            </a:r>
            <a:r>
              <a:rPr lang="ru-RU" alt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Адыев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Н., </a:t>
            </a:r>
            <a:r>
              <a:rPr lang="ru-RU" alt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Суздалева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В., Васильев В.)</a:t>
            </a:r>
            <a:b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конец 2020-2021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уч.г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 классу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преобладает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уровень развития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активности обучающихся (высокий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развития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активности имеют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Суздалева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В., </a:t>
            </a:r>
            <a:r>
              <a:rPr lang="ru-RU" alt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Адыев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Н.);</a:t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аблюдается положительная динамика уровня развития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 активности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обучающихся (кроме Логиновских Г.)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аким образом,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ффективность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подтверждена.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15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gorb\Desktop\IMG-20191211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2061">
            <a:off x="624129" y="1301051"/>
            <a:ext cx="2442628" cy="334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gorb\Desktop\IMG_20200214_135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42279"/>
            <a:ext cx="4647051" cy="33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6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КОНЦЕРТНАЯ ДЕЯТЕЛЬНОСТЬ.</a:t>
            </a:r>
            <a:endParaRPr lang="ru-RU" sz="3600" dirty="0">
              <a:solidFill>
                <a:srgbClr val="6633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\Desktop\Новая папка (2)\ансамбль пе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737613"/>
            <a:ext cx="4572000" cy="3247554"/>
          </a:xfrm>
          <a:prstGeom prst="rect">
            <a:avLst/>
          </a:prstGeom>
          <a:noFill/>
        </p:spPr>
      </p:pic>
      <p:pic>
        <p:nvPicPr>
          <p:cNvPr id="1030" name="Picture 6" descr="C:\Users\Пользовател\Desktop\Новая папка (2)\1408622329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8300">
            <a:off x="6651086" y="3619733"/>
            <a:ext cx="2105025" cy="32289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6409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Концертная деятельность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184576"/>
          </a:xfrm>
          <a:solidFill>
            <a:srgbClr val="FFCC66"/>
          </a:solidFill>
        </p:spPr>
        <p:txBody>
          <a:bodyPr/>
          <a:lstStyle/>
          <a:p>
            <a:pPr hangingPunct="0">
              <a:buNone/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Районный уровень:</a:t>
            </a:r>
            <a:endParaRPr lang="ru-RU" sz="24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spcAft>
                <a:spcPts val="0"/>
              </a:spcAft>
              <a:buNone/>
              <a:tabLst>
                <a:tab pos="90170" algn="l"/>
                <a:tab pos="270510" algn="l"/>
              </a:tabLst>
            </a:pPr>
            <a:r>
              <a:rPr lang="ru-RU" sz="2400" dirty="0">
                <a:latin typeface="Times New Roman"/>
                <a:ea typeface="Times New Roman"/>
              </a:rPr>
              <a:t>2020 год, Открытый онлайн конкурс «</a:t>
            </a:r>
            <a:r>
              <a:rPr lang="ru-RU" sz="2400" dirty="0" smtClean="0">
                <a:latin typeface="Times New Roman"/>
                <a:ea typeface="Times New Roman"/>
              </a:rPr>
              <a:t>РоссияАрт-2020</a:t>
            </a:r>
            <a:r>
              <a:rPr lang="ru-RU" sz="2400" dirty="0">
                <a:latin typeface="Times New Roman"/>
                <a:ea typeface="Times New Roman"/>
              </a:rPr>
              <a:t>»,  Дипломант 2 степени в  номинации «Инструментальная музыка. Солисты».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  <a:tabLst>
                <a:tab pos="90170" algn="l"/>
                <a:tab pos="270510" algn="l"/>
              </a:tabLst>
            </a:pPr>
            <a:endParaRPr lang="ru-RU" sz="2000" dirty="0">
              <a:latin typeface="Times New Roman"/>
              <a:ea typeface="Times New Roman"/>
            </a:endParaRPr>
          </a:p>
          <a:p>
            <a:pPr hangingPunct="0">
              <a:buNone/>
            </a:pPr>
            <a:r>
              <a:rPr lang="ru-RU" sz="2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Областной уровень: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 hangingPunct="0">
              <a:buNone/>
            </a:pPr>
            <a:r>
              <a:rPr lang="ru-RU" sz="2400" dirty="0">
                <a:latin typeface="Times New Roman"/>
                <a:ea typeface="Times New Roman"/>
              </a:rPr>
              <a:t>2018 год, Областной конкурс народной музыки, «Уральский хоровод», призёр (2 место) в номинации «Народная музыка. Солист»;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algn="ctr" hangingPunc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2019 </a:t>
            </a:r>
            <a:r>
              <a:rPr lang="ru-RU" sz="2400" dirty="0">
                <a:latin typeface="Times New Roman"/>
                <a:ea typeface="Times New Roman"/>
              </a:rPr>
              <a:t>год, Областной конкурс «Уральская </a:t>
            </a:r>
            <a:r>
              <a:rPr lang="ru-RU" sz="2400" dirty="0" err="1">
                <a:latin typeface="Times New Roman"/>
                <a:ea typeface="Times New Roman"/>
              </a:rPr>
              <a:t>рябинушка</a:t>
            </a:r>
            <a:r>
              <a:rPr lang="ru-RU" sz="2400" dirty="0">
                <a:latin typeface="Times New Roman"/>
                <a:ea typeface="Times New Roman"/>
              </a:rPr>
              <a:t>»  Лауреат 2 степени; призёр-2 место областного конкурса народной музыки «Уральский хоровод», номинация «Народная музыка».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Концертная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09120"/>
          </a:xfrm>
          <a:solidFill>
            <a:srgbClr val="FFCC66"/>
          </a:solidFill>
        </p:spPr>
        <p:txBody>
          <a:bodyPr/>
          <a:lstStyle/>
          <a:p>
            <a:pPr hangingPunct="0">
              <a:buNone/>
            </a:pPr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уровень:</a:t>
            </a:r>
          </a:p>
          <a:p>
            <a:pPr algn="ctr" hangingPunc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2016г., Второй всероссийский конкурс учащихся ДМШ и ДШИ «Уральские самоцветы», номинация «Народные инструменты», Лауреат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степени.</a:t>
            </a:r>
          </a:p>
          <a:p>
            <a:pPr hangingPunct="0">
              <a:buNone/>
            </a:pPr>
            <a:r>
              <a:rPr lang="ru-RU" sz="2400" b="1" dirty="0" smtClean="0">
                <a:solidFill>
                  <a:srgbClr val="663300"/>
                </a:solidFill>
                <a:latin typeface="Times New Roman"/>
                <a:ea typeface="Times New Roman"/>
              </a:rPr>
              <a:t>Региональный </a:t>
            </a:r>
            <a:r>
              <a:rPr lang="ru-RU" sz="2400" b="1" dirty="0">
                <a:solidFill>
                  <a:srgbClr val="663300"/>
                </a:solidFill>
                <a:latin typeface="Times New Roman"/>
                <a:ea typeface="Times New Roman"/>
              </a:rPr>
              <a:t>уровень: </a:t>
            </a:r>
            <a:endParaRPr lang="ru-RU" sz="2400" b="1" dirty="0" smtClean="0">
              <a:solidFill>
                <a:srgbClr val="663300"/>
              </a:solidFill>
              <a:latin typeface="Times New Roman"/>
              <a:ea typeface="Times New Roman"/>
            </a:endParaRPr>
          </a:p>
          <a:p>
            <a:pPr algn="ctr" hangingPunc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2017 </a:t>
            </a:r>
            <a:r>
              <a:rPr lang="ru-RU" sz="2400" dirty="0">
                <a:latin typeface="Times New Roman"/>
                <a:ea typeface="Times New Roman"/>
              </a:rPr>
              <a:t>год, </a:t>
            </a:r>
            <a:r>
              <a:rPr lang="en-US" sz="2400" dirty="0">
                <a:latin typeface="Times New Roman"/>
                <a:ea typeface="Times New Roman"/>
              </a:rPr>
              <a:t>VIII </a:t>
            </a:r>
            <a:r>
              <a:rPr lang="ru-RU" sz="2400" dirty="0">
                <a:latin typeface="Times New Roman"/>
                <a:ea typeface="Times New Roman"/>
              </a:rPr>
              <a:t>региональный конкурс юных исполнителей на народных инструментах «Музыкальные узоры», Дипломант в номинации «Гитара. Солисты»;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algn="ctr" hangingPunc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2019 </a:t>
            </a:r>
            <a:r>
              <a:rPr lang="ru-RU" sz="2400" dirty="0">
                <a:latin typeface="Times New Roman"/>
                <a:ea typeface="Times New Roman"/>
              </a:rPr>
              <a:t>год, </a:t>
            </a:r>
            <a:r>
              <a:rPr lang="en-US" sz="2400" dirty="0">
                <a:latin typeface="Times New Roman"/>
                <a:ea typeface="Times New Roman"/>
              </a:rPr>
              <a:t>VIII </a:t>
            </a:r>
            <a:r>
              <a:rPr lang="ru-RU" sz="2400" dirty="0">
                <a:latin typeface="Times New Roman"/>
                <a:ea typeface="Times New Roman"/>
              </a:rPr>
              <a:t>региональный фестиваль-конкурс детского и юношеского творчества «Краски нашего детства», Диплом 2 степени в номинации «Инструментальное творчество. </a:t>
            </a:r>
            <a:r>
              <a:rPr lang="ru-RU" sz="2400" dirty="0" smtClean="0">
                <a:latin typeface="Times New Roman"/>
                <a:ea typeface="Times New Roman"/>
              </a:rPr>
              <a:t>Гитара.</a:t>
            </a:r>
            <a:endParaRPr lang="ru-RU" sz="2400" dirty="0" smtClean="0"/>
          </a:p>
          <a:p>
            <a:endParaRPr lang="ru-RU" sz="24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Концертная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5040560"/>
          </a:xfrm>
          <a:solidFill>
            <a:srgbClr val="FFCC66"/>
          </a:solidFill>
        </p:spPr>
        <p:txBody>
          <a:bodyPr/>
          <a:lstStyle/>
          <a:p>
            <a:pPr hangingPunct="0">
              <a:buNone/>
            </a:pPr>
            <a:r>
              <a:rPr lang="ru-RU" sz="2400" b="1" dirty="0" smtClean="0">
                <a:solidFill>
                  <a:srgbClr val="663300"/>
                </a:solidFill>
                <a:latin typeface="Times New Roman"/>
                <a:ea typeface="Times New Roman"/>
              </a:rPr>
              <a:t>Региональный </a:t>
            </a:r>
            <a:r>
              <a:rPr lang="ru-RU" sz="2400" b="1" dirty="0">
                <a:solidFill>
                  <a:srgbClr val="663300"/>
                </a:solidFill>
                <a:latin typeface="Times New Roman"/>
                <a:ea typeface="Times New Roman"/>
              </a:rPr>
              <a:t>уровень: </a:t>
            </a:r>
            <a:endParaRPr lang="ru-RU" sz="2400" b="1" dirty="0" smtClean="0">
              <a:solidFill>
                <a:srgbClr val="663300"/>
              </a:solidFill>
              <a:latin typeface="Times New Roman"/>
              <a:ea typeface="Times New Roman"/>
            </a:endParaRPr>
          </a:p>
          <a:p>
            <a:pPr algn="ctr" hangingPunc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2020 </a:t>
            </a:r>
            <a:r>
              <a:rPr lang="ru-RU" sz="2400" dirty="0">
                <a:latin typeface="Times New Roman"/>
                <a:ea typeface="Times New Roman"/>
              </a:rPr>
              <a:t>год, VIII региональный фестиваль-конкурс детского и юношеского творчества «Краски нашего детства», Диплом за артистизм и вдохновенное исполнение в номинации «Инструментальное творчество – гитара».  </a:t>
            </a:r>
            <a:endParaRPr lang="ru-RU" sz="2400" dirty="0" smtClean="0">
              <a:latin typeface="Times New Roman"/>
              <a:ea typeface="Times New Roman"/>
            </a:endParaRPr>
          </a:p>
          <a:p>
            <a:pPr algn="ctr" hangingPunc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 </a:t>
            </a:r>
          </a:p>
          <a:p>
            <a:pPr hangingPunct="0">
              <a:buNone/>
            </a:pPr>
            <a:r>
              <a:rPr lang="ru-RU" sz="2400" b="1" dirty="0" smtClean="0">
                <a:solidFill>
                  <a:srgbClr val="663300"/>
                </a:solidFill>
                <a:latin typeface="Times New Roman"/>
                <a:ea typeface="Times New Roman"/>
              </a:rPr>
              <a:t>Международный </a:t>
            </a:r>
            <a:r>
              <a:rPr lang="ru-RU" sz="2400" b="1" dirty="0">
                <a:solidFill>
                  <a:srgbClr val="663300"/>
                </a:solidFill>
                <a:latin typeface="Times New Roman"/>
                <a:ea typeface="Times New Roman"/>
              </a:rPr>
              <a:t>уровень: </a:t>
            </a:r>
            <a:endParaRPr lang="ru-RU" sz="2400" b="1" dirty="0" smtClean="0">
              <a:solidFill>
                <a:srgbClr val="663300"/>
              </a:solidFill>
              <a:latin typeface="Times New Roman"/>
              <a:ea typeface="Times New Roman"/>
            </a:endParaRPr>
          </a:p>
          <a:p>
            <a:pPr algn="ctr" hangingPunc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2018 </a:t>
            </a:r>
            <a:r>
              <a:rPr lang="ru-RU" sz="2400" dirty="0">
                <a:latin typeface="Times New Roman"/>
                <a:ea typeface="Times New Roman"/>
              </a:rPr>
              <a:t>год, Международный большой </a:t>
            </a:r>
            <a:r>
              <a:rPr lang="ru-RU" sz="2400" dirty="0" err="1">
                <a:latin typeface="Times New Roman"/>
                <a:ea typeface="Times New Roman"/>
              </a:rPr>
              <a:t>видеоконкурс</a:t>
            </a:r>
            <a:r>
              <a:rPr lang="ru-RU" sz="2400" dirty="0">
                <a:latin typeface="Times New Roman"/>
                <a:ea typeface="Times New Roman"/>
              </a:rPr>
              <a:t> «</a:t>
            </a:r>
            <a:r>
              <a:rPr lang="en-US" sz="2400" dirty="0">
                <a:latin typeface="Times New Roman"/>
                <a:ea typeface="Times New Roman"/>
              </a:rPr>
              <a:t>GRAND MUSIK ART</a:t>
            </a:r>
            <a:r>
              <a:rPr lang="ru-RU" sz="2400" dirty="0">
                <a:latin typeface="Times New Roman"/>
                <a:ea typeface="Times New Roman"/>
              </a:rPr>
              <a:t>» Лауреат 2 степени в номинации «Классическая гитара. Солисты»; </a:t>
            </a:r>
            <a:endParaRPr lang="ru-RU" sz="2400" dirty="0" smtClean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2417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899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Концертная деятельность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680520"/>
          </a:xfrm>
          <a:solidFill>
            <a:srgbClr val="FFCC66"/>
          </a:solidFill>
        </p:spPr>
        <p:txBody>
          <a:bodyPr/>
          <a:lstStyle/>
          <a:p>
            <a:pPr hangingPunct="0">
              <a:buNone/>
            </a:pPr>
            <a:endParaRPr lang="ru-RU" sz="2400" b="1" dirty="0" smtClean="0">
              <a:solidFill>
                <a:srgbClr val="663300"/>
              </a:solidFill>
              <a:latin typeface="Times New Roman"/>
              <a:ea typeface="Times New Roman"/>
            </a:endParaRPr>
          </a:p>
          <a:p>
            <a:pPr hangingPunct="0">
              <a:buNone/>
            </a:pPr>
            <a:r>
              <a:rPr lang="ru-RU" sz="2400" b="1" dirty="0" smtClean="0">
                <a:solidFill>
                  <a:srgbClr val="663300"/>
                </a:solidFill>
                <a:latin typeface="Times New Roman"/>
                <a:ea typeface="Times New Roman"/>
              </a:rPr>
              <a:t>Международный уровень:</a:t>
            </a:r>
          </a:p>
          <a:p>
            <a:pPr lvl="0" algn="ctr" hangingPunct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2019 год, 107-ой Международный фестиваль-конкурс детских, юношеских, молодёжных, взрослых творческих коллективов и исполнителей «Адмиралтейская звезда» Дипломант 1 степени в номинации «Инструментальная музыка. Гитара»;  </a:t>
            </a:r>
            <a:endParaRPr lang="ru-RU" sz="2400" dirty="0">
              <a:solidFill>
                <a:prstClr val="black"/>
              </a:solidFill>
            </a:endParaRPr>
          </a:p>
          <a:p>
            <a:pPr algn="ctr" hangingPunct="0">
              <a:buNone/>
            </a:pPr>
            <a:endParaRPr lang="ru-RU" sz="2400" dirty="0" smtClean="0">
              <a:latin typeface="Times New Roman"/>
              <a:ea typeface="Times New Roman"/>
            </a:endParaRPr>
          </a:p>
          <a:p>
            <a:pPr algn="ctr" hangingPunct="0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2021 </a:t>
            </a:r>
            <a:r>
              <a:rPr lang="ru-RU" sz="2400" dirty="0">
                <a:latin typeface="Times New Roman"/>
                <a:ea typeface="Times New Roman"/>
              </a:rPr>
              <a:t>год, Международный многожанровый фестиваль-конкурс культуры и искусств «</a:t>
            </a:r>
            <a:r>
              <a:rPr lang="en-US" sz="2400" dirty="0">
                <a:latin typeface="Times New Roman"/>
                <a:ea typeface="Times New Roman"/>
              </a:rPr>
              <a:t>CIAO ITALIA </a:t>
            </a:r>
            <a:r>
              <a:rPr lang="ru-RU" sz="2400" dirty="0">
                <a:latin typeface="Times New Roman"/>
                <a:ea typeface="Times New Roman"/>
              </a:rPr>
              <a:t>– ПРИВЕТ РОССИЯ», Лауреат 2 степени в номинации «</a:t>
            </a:r>
            <a:r>
              <a:rPr lang="en-US" sz="2400" dirty="0">
                <a:latin typeface="Times New Roman"/>
                <a:ea typeface="Times New Roman"/>
              </a:rPr>
              <a:t>Guitar </a:t>
            </a:r>
            <a:r>
              <a:rPr lang="ru-RU" sz="2400" dirty="0">
                <a:latin typeface="Times New Roman"/>
                <a:ea typeface="Times New Roman"/>
              </a:rPr>
              <a:t>– </a:t>
            </a:r>
            <a:r>
              <a:rPr lang="en-US" sz="2400" dirty="0">
                <a:latin typeface="Times New Roman"/>
                <a:ea typeface="Times New Roman"/>
              </a:rPr>
              <a:t>JUNIOR C</a:t>
            </a:r>
            <a:r>
              <a:rPr lang="ru-RU" sz="2400" dirty="0" smtClean="0">
                <a:latin typeface="Times New Roman"/>
                <a:ea typeface="Times New Roman"/>
              </a:rPr>
              <a:t>». 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buNone/>
            </a:pPr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080342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gorb\Desktop\20220213_232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071"/>
            <a:ext cx="1941477" cy="276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506" y="3672847"/>
            <a:ext cx="5662494" cy="3185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13" y="681226"/>
            <a:ext cx="5006787" cy="2847985"/>
          </a:xfrm>
          <a:prstGeom prst="rect">
            <a:avLst/>
          </a:prstGeom>
        </p:spPr>
      </p:pic>
      <p:pic>
        <p:nvPicPr>
          <p:cNvPr id="1026" name="Picture 2" descr="C:\Users\agorb\Desktop\ГРАМОТЫ  ДЛЯ АТТЕСТАЦИИ\IMG_20190215_1225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" y="48071"/>
            <a:ext cx="1996353" cy="270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gorb\Desktop\ГРАМОТЫ  ДЛЯ АТТЕСТАЦИИ\IMG_20191122_1111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38881"/>
            <a:ext cx="2608501" cy="37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1472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gorb\Desktop\ГРАМОТЫ  ДЛЯ АТТЕСТАЦИИ\ГАРЫНЫ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3344526" cy="4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gorb\Desktop\ГРАМОТЫ  ДЛЯ АТТЕСТАЦИИ\IMG-20190428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88" y="476672"/>
            <a:ext cx="2810011" cy="47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gorb\Desktop\Screenshot_20210325-150438_WPS Offic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25" y="1628800"/>
            <a:ext cx="2989463" cy="42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886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gorb\Desktop\20210203_2121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94" y="2454311"/>
            <a:ext cx="3096344" cy="440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agorb\Desktop\20220213_2325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" y="2384526"/>
            <a:ext cx="3055335" cy="44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gorb\Desktop\IMG_20190115_1417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70" y="0"/>
            <a:ext cx="2988524" cy="429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836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Методическая деятельность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/>
          <a:lstStyle/>
          <a:p>
            <a:pPr lvl="0" algn="just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г., представление практического опыта в городском семинаре «Инновационная среда развития художественно одаренных детей» для руководителей и учителей образовательных учреждений из разных районов  города Екатеринбурга и города Санкт-Петербурга на базе МАОУ СОШ № 32.   </a:t>
            </a:r>
          </a:p>
          <a:p>
            <a:pPr marL="0" lvl="0" indent="0" algn="just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</a:pPr>
            <a:r>
              <a:rPr lang="ru-RU" sz="20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открытые уроки для педагогов и родителей на методической неделе в рамках проведения «Дня открытых дверей» МАОУ СОШ  №32.</a:t>
            </a:r>
          </a:p>
          <a:p>
            <a:pPr lvl="0" algn="just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/>
                <a:ea typeface="Times New Roman"/>
              </a:rPr>
              <a:t>2018 год, «Начальный этап работы над независимостью пальцев правой и левой рук гитариста»;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lvl="0" algn="just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/>
                <a:ea typeface="Times New Roman"/>
              </a:rPr>
              <a:t>2019 </a:t>
            </a:r>
            <a:r>
              <a:rPr lang="ru-RU" sz="2000" dirty="0">
                <a:latin typeface="Times New Roman"/>
                <a:ea typeface="Times New Roman"/>
              </a:rPr>
              <a:t>год, «Развитие навыков ансамблевого </a:t>
            </a:r>
            <a:r>
              <a:rPr lang="ru-RU" sz="2000" dirty="0" err="1">
                <a:latin typeface="Times New Roman"/>
                <a:ea typeface="Times New Roman"/>
              </a:rPr>
              <a:t>музицирования</a:t>
            </a:r>
            <a:r>
              <a:rPr lang="ru-RU" sz="2000" dirty="0">
                <a:latin typeface="Times New Roman"/>
                <a:ea typeface="Times New Roman"/>
              </a:rPr>
              <a:t> обучающихся  игре на гитаре». </a:t>
            </a:r>
          </a:p>
          <a:p>
            <a:pPr lvl="0" algn="just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/>
                <a:ea typeface="Times New Roman"/>
              </a:rPr>
              <a:t>2019 </a:t>
            </a:r>
            <a:r>
              <a:rPr lang="ru-RU" sz="2000" dirty="0">
                <a:latin typeface="Times New Roman"/>
                <a:ea typeface="Times New Roman"/>
              </a:rPr>
              <a:t>году выступал с докладом на «Всероссийской педагогической конференции им. </a:t>
            </a:r>
            <a:r>
              <a:rPr lang="ru-RU" sz="2000" dirty="0" err="1">
                <a:latin typeface="Times New Roman"/>
                <a:ea typeface="Times New Roman"/>
              </a:rPr>
              <a:t>А.С.Макаренко</a:t>
            </a:r>
            <a:r>
              <a:rPr lang="ru-RU" sz="2000" dirty="0">
                <a:latin typeface="Times New Roman"/>
                <a:ea typeface="Times New Roman"/>
              </a:rPr>
              <a:t>» (</a:t>
            </a:r>
            <a:r>
              <a:rPr lang="ru-RU" sz="2000" dirty="0" err="1">
                <a:latin typeface="Times New Roman"/>
                <a:ea typeface="Times New Roman"/>
              </a:rPr>
              <a:t>г.Екатеринбург</a:t>
            </a:r>
            <a:r>
              <a:rPr lang="ru-RU" sz="2000" dirty="0">
                <a:latin typeface="Times New Roman"/>
                <a:ea typeface="Times New Roman"/>
              </a:rPr>
              <a:t>) на секции «Дополнительное образование», тема выступления «Формирование основных ансамблевых навыков у обучающихся игре на гитаре».</a:t>
            </a:r>
            <a:endParaRPr lang="ru-RU" sz="1800" dirty="0">
              <a:latin typeface="Times New Roman"/>
              <a:ea typeface="Times New Roman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000" b="1" kern="100" dirty="0">
                <a:solidFill>
                  <a:srgbClr val="0000FF"/>
                </a:solidFill>
                <a:latin typeface="Times New Roman CYR"/>
                <a:ea typeface="Times New Roman"/>
              </a:rPr>
              <a:t>ОБРАЗОВАТЕЛЬНАЯ ДЕЯТЕЛЬНОСТЬ ПО ПРЕДМЕТУ</a:t>
            </a:r>
            <a:r>
              <a:rPr lang="ru-RU" sz="2000" b="1" kern="100" dirty="0">
                <a:solidFill>
                  <a:srgbClr val="0000FF"/>
                </a:solidFill>
                <a:latin typeface="Courier New"/>
                <a:ea typeface="Times New Roman"/>
              </a:rPr>
              <a:t/>
            </a:r>
            <a:br>
              <a:rPr lang="ru-RU" sz="2000" b="1" kern="100" dirty="0">
                <a:solidFill>
                  <a:srgbClr val="0000FF"/>
                </a:solidFill>
                <a:latin typeface="Courier New"/>
                <a:ea typeface="Times New Roman"/>
              </a:rPr>
            </a:b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результаты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качества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образования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/>
            </a:r>
            <a:b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ru-RU" sz="2000" kern="100" dirty="0">
                <a:solidFill>
                  <a:prstClr val="black"/>
                </a:solidFill>
                <a:latin typeface="Courier New"/>
                <a:ea typeface="Times New Roman"/>
                <a:cs typeface="Times New Roman"/>
              </a:rPr>
              <a:t/>
            </a:r>
            <a:br>
              <a:rPr lang="ru-RU" sz="2000" kern="100" dirty="0">
                <a:solidFill>
                  <a:prstClr val="black"/>
                </a:solidFill>
                <a:latin typeface="Courier New"/>
                <a:ea typeface="Times New Roman"/>
                <a:cs typeface="Times New Roman"/>
              </a:rPr>
            </a:br>
            <a:r>
              <a:rPr lang="de-DE" sz="2000" b="1" kern="100" dirty="0">
                <a:solidFill>
                  <a:srgbClr val="FF0000"/>
                </a:solidFill>
                <a:latin typeface="Times New Roman CYR"/>
                <a:ea typeface="Times New Roman"/>
              </a:rPr>
              <a:t>ИССЛЕДОВАТЕЛЬСКАЯ ДЕЯТЕЛЬНОСТЬ</a:t>
            </a:r>
            <a:r>
              <a:rPr lang="ru-RU" sz="2000" b="1" kern="100" dirty="0">
                <a:solidFill>
                  <a:srgbClr val="FF0000"/>
                </a:solidFill>
                <a:latin typeface="Courier New"/>
                <a:ea typeface="Times New Roman"/>
              </a:rPr>
              <a:t/>
            </a:r>
            <a:br>
              <a:rPr lang="ru-RU" sz="2000" b="1" kern="100" dirty="0">
                <a:solidFill>
                  <a:srgbClr val="FF0000"/>
                </a:solidFill>
                <a:latin typeface="Courier New"/>
                <a:ea typeface="Times New Roman"/>
              </a:rPr>
            </a:b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диагностика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мотивации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учения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школьников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/>
            </a:r>
            <a:b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ru-RU" sz="2000" kern="100" dirty="0">
                <a:solidFill>
                  <a:prstClr val="black"/>
                </a:solidFill>
                <a:latin typeface="Courier New"/>
                <a:ea typeface="Times New Roman"/>
                <a:cs typeface="Times New Roman"/>
              </a:rPr>
              <a:t/>
            </a:r>
            <a:br>
              <a:rPr lang="ru-RU" sz="2000" kern="100" dirty="0">
                <a:solidFill>
                  <a:prstClr val="black"/>
                </a:solidFill>
                <a:latin typeface="Courier New"/>
                <a:ea typeface="Times New Roman"/>
                <a:cs typeface="Times New Roman"/>
              </a:rPr>
            </a:br>
            <a:r>
              <a:rPr lang="de-DE" sz="2000" b="1" kern="100" dirty="0">
                <a:solidFill>
                  <a:srgbClr val="002060"/>
                </a:solidFill>
                <a:latin typeface="Times New Roman CYR"/>
                <a:ea typeface="Times New Roman"/>
              </a:rPr>
              <a:t>ВНЕУРОЧНАЯ ДЕЯТЕЛЬНОСТЬ </a:t>
            </a:r>
            <a:r>
              <a:rPr lang="ru-RU" sz="2000" b="1" kern="100" dirty="0">
                <a:solidFill>
                  <a:srgbClr val="002060"/>
                </a:solidFill>
                <a:latin typeface="Courier New"/>
                <a:ea typeface="Times New Roman"/>
              </a:rPr>
              <a:t/>
            </a:r>
            <a:br>
              <a:rPr lang="ru-RU" sz="2000" b="1" kern="100" dirty="0">
                <a:solidFill>
                  <a:srgbClr val="002060"/>
                </a:solidFill>
                <a:latin typeface="Courier New"/>
                <a:ea typeface="Times New Roman"/>
              </a:rPr>
            </a:b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концертная 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и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конкурс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но-фестивальная 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деятельность</a:t>
            </a:r>
            <a:b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/>
            </a:r>
            <a:b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de-DE" sz="2000" b="1" kern="100" dirty="0">
                <a:solidFill>
                  <a:srgbClr val="00B050"/>
                </a:solidFill>
                <a:latin typeface="Times New Roman CYR"/>
                <a:ea typeface="Times New Roman"/>
              </a:rPr>
              <a:t>МЕТОДИЧЕСКАЯ </a:t>
            </a:r>
            <a:r>
              <a:rPr lang="de-DE" sz="2000" b="1" kern="100" dirty="0" smtClean="0">
                <a:solidFill>
                  <a:srgbClr val="00B050"/>
                </a:solidFill>
                <a:latin typeface="Times New Roman CYR"/>
                <a:ea typeface="Times New Roman"/>
              </a:rPr>
              <a:t>ДЕЯТЕЛЬНОСТЬ</a:t>
            </a:r>
            <a:r>
              <a:rPr lang="ru-RU" sz="2000" b="1" kern="100" dirty="0" smtClean="0">
                <a:solidFill>
                  <a:srgbClr val="00B050"/>
                </a:solidFill>
                <a:latin typeface="Courier New"/>
                <a:ea typeface="Times New Roman"/>
              </a:rPr>
              <a:t/>
            </a:r>
            <a:br>
              <a:rPr lang="ru-RU" sz="2000" b="1" kern="100" dirty="0" smtClean="0">
                <a:solidFill>
                  <a:srgbClr val="00B050"/>
                </a:solidFill>
                <a:latin typeface="Courier New"/>
                <a:ea typeface="Times New Roman"/>
              </a:rPr>
            </a:br>
            <a:r>
              <a:rPr lang="de-DE" sz="2000" kern="100" dirty="0" err="1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разработка</a:t>
            </a:r>
            <a:r>
              <a:rPr lang="de-DE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рабочих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программ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, методических 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пособий 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по 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предмету</a:t>
            </a:r>
            <a:b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ru-RU" sz="2000" dirty="0" smtClean="0">
                <a:solidFill>
                  <a:srgbClr val="D4D2D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(сборник  </a:t>
            </a:r>
            <a:r>
              <a:rPr lang="ru-RU" sz="2000" dirty="0">
                <a:solidFill>
                  <a:srgbClr val="D4D2D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«Пьесы для Гитары</a:t>
            </a:r>
            <a:r>
              <a:rPr lang="ru-RU" sz="2000" dirty="0" smtClean="0">
                <a:solidFill>
                  <a:srgbClr val="D4D2D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cs typeface="Times New Roman"/>
              </a:rPr>
              <a:t>;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/>
            </a:r>
            <a:b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повышение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квалификац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и</a:t>
            </a:r>
            <a:r>
              <a:rPr lang="de-DE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и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;</a:t>
            </a:r>
            <a:r>
              <a:rPr lang="ru-RU" sz="2000" kern="100" dirty="0">
                <a:solidFill>
                  <a:prstClr val="black"/>
                </a:solidFill>
                <a:latin typeface="Courier New"/>
                <a:ea typeface="Times New Roman"/>
                <a:cs typeface="Times New Roman"/>
              </a:rPr>
              <a:t/>
            </a:r>
            <a:br>
              <a:rPr lang="ru-RU" sz="2000" kern="100" dirty="0">
                <a:solidFill>
                  <a:prstClr val="black"/>
                </a:solidFill>
                <a:latin typeface="Courier New"/>
                <a:ea typeface="Times New Roman"/>
                <a:cs typeface="Times New Roman"/>
              </a:rPr>
            </a:b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проведение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мастер-классов и </a:t>
            </a:r>
            <a:r>
              <a:rPr lang="de-DE" sz="2000" kern="100" dirty="0" err="1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открытых</a:t>
            </a:r>
            <a:r>
              <a:rPr lang="de-DE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 </a:t>
            </a:r>
            <a:r>
              <a:rPr lang="de-DE" sz="2000" kern="100" dirty="0" err="1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уроков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;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/>
            </a:r>
            <a:b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участие </a:t>
            </a:r>
            <a:r>
              <a:rPr lang="ru-RU" sz="2000" kern="100" dirty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в педагогических конкурсах различного </a:t>
            </a: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уровня,</a:t>
            </a:r>
            <a:b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</a:br>
            <a:r>
              <a:rPr lang="ru-RU" sz="2000" kern="100" dirty="0" smtClean="0">
                <a:solidFill>
                  <a:prstClr val="black"/>
                </a:solidFill>
                <a:latin typeface="Times New Roman CYR"/>
                <a:ea typeface="Times New Roman"/>
                <a:cs typeface="Times New Roman"/>
              </a:rPr>
              <a:t>публикации. </a:t>
            </a:r>
            <a:endParaRPr lang="ru-RU" sz="20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496944" cy="10081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 в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2017-2021г.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-603448"/>
            <a:ext cx="6347713" cy="603448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51520" y="332656"/>
            <a:ext cx="4176464" cy="50405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деятельность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51520" y="1268760"/>
            <a:ext cx="4176464" cy="374441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 algn="just">
              <a:buClrTx/>
              <a:buNone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 активное участие в методической работе школы по освоению современных технологий в составе творческой группы при ШМО педагогов художественно-эстетического цикла.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Tx/>
              <a:buNone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дополнительные общеобразовательные общеразвивающие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«Специальный инструмент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(гитара)»,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«Общий инструмент (гитара)». 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88024" y="2276872"/>
            <a:ext cx="4032448" cy="1224136"/>
          </a:xfrm>
        </p:spPr>
        <p:txBody>
          <a:bodyPr/>
          <a:lstStyle/>
          <a:p>
            <a:pPr lvl="0" algn="ctr">
              <a:buClr>
                <a:srgbClr val="90C226"/>
              </a:buClr>
            </a:pPr>
            <a:r>
              <a:rPr lang="ru-RU" alt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экспертных комиссиях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5004048" y="3356992"/>
            <a:ext cx="3816424" cy="31683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lvl="0" algn="ctr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None/>
              <a:defRPr/>
            </a:pPr>
            <a:endParaRPr lang="ru-RU" altLang="ru-RU" sz="20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None/>
              <a:defRPr/>
            </a:pPr>
            <a:r>
              <a:rPr lang="ru-RU" altLang="ru-RU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период являюсь экспертом (зачёты, переводные и выпускной экзамены обучающихся)</a:t>
            </a:r>
          </a:p>
          <a:p>
            <a:pPr lvl="0" algn="ctr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7D"/>
              </a:buClr>
              <a:buSzPct val="75000"/>
              <a:buNone/>
              <a:defRPr/>
            </a:pPr>
            <a:r>
              <a:rPr lang="ru-RU" altLang="ru-RU" sz="2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школьном уровне</a:t>
            </a:r>
          </a:p>
          <a:p>
            <a:pPr marL="0" lvl="0" indent="0">
              <a:buClr>
                <a:srgbClr val="90C226"/>
              </a:buClr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0217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332656"/>
            <a:ext cx="8210873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</a:t>
            </a:r>
            <a:endParaRPr lang="ru-RU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79513" y="1412776"/>
            <a:ext cx="4464496" cy="4968552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/>
                <a:ea typeface="Times New Roman"/>
              </a:rPr>
              <a:t>2019 </a:t>
            </a:r>
            <a:r>
              <a:rPr lang="ru-RU" sz="2400" b="1" dirty="0" smtClean="0">
                <a:latin typeface="Times New Roman"/>
                <a:ea typeface="Times New Roman"/>
              </a:rPr>
              <a:t>г.</a:t>
            </a:r>
          </a:p>
          <a:p>
            <a:pPr algn="ctr"/>
            <a:r>
              <a:rPr lang="ru-RU" sz="2400" b="1" dirty="0" smtClean="0">
                <a:latin typeface="Times New Roman"/>
                <a:ea typeface="Times New Roman"/>
              </a:rPr>
              <a:t>«Всероссийская педагогическая конференция </a:t>
            </a:r>
          </a:p>
          <a:p>
            <a:pPr algn="ctr"/>
            <a:r>
              <a:rPr lang="ru-RU" sz="2400" b="1" dirty="0" smtClean="0">
                <a:latin typeface="Times New Roman"/>
                <a:ea typeface="Times New Roman"/>
              </a:rPr>
              <a:t>им</a:t>
            </a:r>
            <a:r>
              <a:rPr lang="ru-RU" sz="2400" b="1" dirty="0">
                <a:latin typeface="Times New Roman"/>
                <a:ea typeface="Times New Roman"/>
              </a:rPr>
              <a:t>. </a:t>
            </a:r>
            <a:r>
              <a:rPr lang="ru-RU" sz="2400" b="1" dirty="0" err="1">
                <a:latin typeface="Times New Roman"/>
                <a:ea typeface="Times New Roman"/>
              </a:rPr>
              <a:t>А.С.Макаренко</a:t>
            </a:r>
            <a:r>
              <a:rPr lang="ru-RU" sz="2400" b="1" dirty="0">
                <a:latin typeface="Times New Roman"/>
                <a:ea typeface="Times New Roman"/>
              </a:rPr>
              <a:t>» (</a:t>
            </a:r>
            <a:r>
              <a:rPr lang="ru-RU" sz="2400" b="1" dirty="0" err="1">
                <a:latin typeface="Times New Roman"/>
                <a:ea typeface="Times New Roman"/>
              </a:rPr>
              <a:t>г.Екатеринбург</a:t>
            </a:r>
            <a:r>
              <a:rPr lang="ru-RU" sz="2400" b="1" dirty="0" smtClean="0">
                <a:latin typeface="Times New Roman"/>
                <a:ea typeface="Times New Roman"/>
              </a:rPr>
              <a:t>)</a:t>
            </a:r>
          </a:p>
          <a:p>
            <a:pPr algn="ctr"/>
            <a:endParaRPr lang="ru-RU" sz="2400" b="1" dirty="0" smtClean="0">
              <a:latin typeface="Times New Roman"/>
              <a:ea typeface="Times New Roman"/>
            </a:endParaRPr>
          </a:p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>Секция конференции: </a:t>
            </a:r>
            <a:r>
              <a:rPr lang="ru-RU" sz="2400" dirty="0">
                <a:latin typeface="Times New Roman"/>
                <a:ea typeface="Times New Roman"/>
              </a:rPr>
              <a:t>«Дополнительное образование</a:t>
            </a:r>
            <a:r>
              <a:rPr lang="ru-RU" sz="2400" dirty="0" smtClean="0">
                <a:latin typeface="Times New Roman"/>
                <a:ea typeface="Times New Roman"/>
              </a:rPr>
              <a:t>»</a:t>
            </a:r>
          </a:p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> Тема </a:t>
            </a:r>
            <a:r>
              <a:rPr lang="ru-RU" sz="2400" dirty="0">
                <a:latin typeface="Times New Roman"/>
                <a:ea typeface="Times New Roman"/>
              </a:rPr>
              <a:t>выступления «Формирование основных ансамблевых навыков у обучающихся игре на гитаре».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916832"/>
            <a:ext cx="3466728" cy="4209331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149298"/>
              </p:ext>
            </p:extLst>
          </p:nvPr>
        </p:nvGraphicFramePr>
        <p:xfrm>
          <a:off x="4948382" y="1268759"/>
          <a:ext cx="3872090" cy="5479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Acrobat Document" r:id="rId3" imgW="5667126" imgH="8019694" progId="Acrobat.Document.DC">
                  <p:embed/>
                </p:oleObj>
              </mc:Choice>
              <mc:Fallback>
                <p:oleObj name="Acrobat Document" r:id="rId3" imgW="5667126" imgH="8019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48382" y="1268759"/>
                        <a:ext cx="3872090" cy="54795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6768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3" cy="720080"/>
          </a:xfrm>
        </p:spPr>
        <p:txBody>
          <a:bodyPr/>
          <a:lstStyle/>
          <a:p>
            <a:pPr algn="ctr"/>
            <a:r>
              <a:rPr 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</a:t>
            </a:r>
            <a:endParaRPr lang="ru-RU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98" y="1412776"/>
            <a:ext cx="4250434" cy="4392488"/>
          </a:xfrm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2020 </a:t>
            </a:r>
            <a:r>
              <a:rPr lang="ru-RU" sz="2400" dirty="0" smtClean="0">
                <a:latin typeface="Times New Roman"/>
                <a:ea typeface="Times New Roman"/>
              </a:rPr>
              <a:t>г. </a:t>
            </a:r>
          </a:p>
          <a:p>
            <a:pPr lvl="0" indent="270510" algn="just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на </a:t>
            </a:r>
            <a:r>
              <a:rPr lang="ru-RU" sz="2000" dirty="0">
                <a:latin typeface="Times New Roman"/>
                <a:ea typeface="Times New Roman"/>
              </a:rPr>
              <a:t>сайте Федерального </a:t>
            </a:r>
            <a:r>
              <a:rPr lang="ru-RU" sz="2000" dirty="0" err="1">
                <a:latin typeface="Times New Roman"/>
                <a:ea typeface="Times New Roman"/>
              </a:rPr>
              <a:t>агенства</a:t>
            </a:r>
            <a:r>
              <a:rPr lang="ru-RU" sz="2000" dirty="0">
                <a:latin typeface="Times New Roman"/>
                <a:ea typeface="Times New Roman"/>
              </a:rPr>
              <a:t> «</a:t>
            </a:r>
            <a:r>
              <a:rPr lang="ru-RU" sz="2000" dirty="0" err="1">
                <a:latin typeface="Times New Roman"/>
                <a:ea typeface="Times New Roman"/>
              </a:rPr>
              <a:t>ОБразование</a:t>
            </a:r>
            <a:r>
              <a:rPr lang="ru-RU" sz="2000" dirty="0">
                <a:latin typeface="Times New Roman"/>
                <a:ea typeface="Times New Roman"/>
              </a:rPr>
              <a:t> РУ»  опубликована </a:t>
            </a:r>
            <a:r>
              <a:rPr lang="ru-RU" sz="2000" dirty="0" smtClean="0">
                <a:latin typeface="Times New Roman"/>
                <a:ea typeface="Times New Roman"/>
              </a:rPr>
              <a:t>статья (сборник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«Образование сегодня: эффективные методики и технологии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») на тему: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indent="27051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</a:rPr>
              <a:t>«Проявление и развитие творческих способностей ребёнка на начальном этапе обучения игре на гитаре</a:t>
            </a:r>
            <a:r>
              <a:rPr lang="ru-RU" sz="2400" dirty="0" smtClean="0">
                <a:latin typeface="Times New Roman"/>
                <a:ea typeface="Times New Roman"/>
              </a:rPr>
              <a:t>».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412776"/>
            <a:ext cx="3538736" cy="471338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521747"/>
              </p:ext>
            </p:extLst>
          </p:nvPr>
        </p:nvGraphicFramePr>
        <p:xfrm>
          <a:off x="5220316" y="1124744"/>
          <a:ext cx="3663631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Acrobat Document" r:id="rId3" imgW="5667126" imgH="8019694" progId="Acrobat.Document.DC">
                  <p:embed/>
                </p:oleObj>
              </mc:Choice>
              <mc:Fallback>
                <p:oleObj name="Acrobat Document" r:id="rId3" imgW="5667126" imgH="8019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0316" y="1124744"/>
                        <a:ext cx="3663631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1527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570714" cy="792088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Участие в профессиональных конкурсах</a:t>
            </a:r>
            <a:br>
              <a:rPr lang="ru-RU" alt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</a:b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556792"/>
            <a:ext cx="4536504" cy="4536503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 lnSpcReduction="10000"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/>
                <a:ea typeface="Times New Roman"/>
              </a:rPr>
              <a:t>2016 </a:t>
            </a:r>
            <a:r>
              <a:rPr lang="ru-RU" sz="2400" dirty="0" smtClean="0">
                <a:latin typeface="Times New Roman"/>
                <a:ea typeface="Times New Roman"/>
              </a:rPr>
              <a:t>г. 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II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Международный интернет-конкурс </a:t>
            </a:r>
            <a:r>
              <a:rPr lang="ru-RU" sz="2400" dirty="0">
                <a:solidFill>
                  <a:prstClr val="black"/>
                </a:solidFill>
                <a:latin typeface="Times New Roman"/>
                <a:ea typeface="Times New Roman"/>
              </a:rPr>
              <a:t>«Здравствуй, мир!» Омского регионального общественного фонда поддержки одарённых детей и творческой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молодёжи.</a:t>
            </a:r>
          </a:p>
          <a:p>
            <a:pPr lvl="0" algn="ctr"/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Номинация: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«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Инструментальное исполнительство»</a:t>
            </a:r>
            <a:endParaRPr lang="ru-RU" sz="2000" dirty="0">
              <a:solidFill>
                <a:prstClr val="black"/>
              </a:solidFill>
            </a:endParaRPr>
          </a:p>
          <a:p>
            <a:pPr algn="ctr"/>
            <a:endParaRPr lang="ru-RU" sz="2400" dirty="0" smtClean="0">
              <a:latin typeface="Times New Roman"/>
              <a:ea typeface="Times New Roman"/>
            </a:endParaRPr>
          </a:p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>Лауреат </a:t>
            </a:r>
            <a:r>
              <a:rPr lang="en-US" sz="2400" dirty="0">
                <a:latin typeface="Times New Roman"/>
                <a:ea typeface="Times New Roman"/>
              </a:rPr>
              <a:t>II </a:t>
            </a:r>
            <a:r>
              <a:rPr lang="ru-RU" sz="2400" dirty="0" smtClean="0">
                <a:latin typeface="Times New Roman"/>
                <a:ea typeface="Times New Roman"/>
              </a:rPr>
              <a:t>степени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1484784"/>
            <a:ext cx="3528392" cy="496855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C:\Users\agorb\Desktop\20220213_214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41" y="1412776"/>
            <a:ext cx="3615289" cy="507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0607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332656"/>
            <a:ext cx="8163663" cy="648072"/>
          </a:xfrm>
        </p:spPr>
        <p:txBody>
          <a:bodyPr/>
          <a:lstStyle/>
          <a:p>
            <a:r>
              <a:rPr lang="ru-RU" alt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Участие в профессиональных конкурсах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628800"/>
            <a:ext cx="4248473" cy="4608512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/>
                <a:ea typeface="Times New Roman"/>
              </a:rPr>
              <a:t>2018 </a:t>
            </a:r>
            <a:r>
              <a:rPr lang="ru-RU" sz="2800" dirty="0" smtClean="0">
                <a:latin typeface="Times New Roman"/>
                <a:ea typeface="Times New Roman"/>
              </a:rPr>
              <a:t>г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Областной конкурс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исполнительского мастерства преподавателей «Грани мастерства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»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Номинация: «Гитара (соло)»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/>
                <a:ea typeface="Times New Roman"/>
              </a:rPr>
              <a:t>Дипломант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268760"/>
            <a:ext cx="4042792" cy="48574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agorb\Desktop\20220213_214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0250"/>
            <a:ext cx="3888432" cy="58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393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332656"/>
            <a:ext cx="8163663" cy="648072"/>
          </a:xfrm>
        </p:spPr>
        <p:txBody>
          <a:bodyPr/>
          <a:lstStyle/>
          <a:p>
            <a:r>
              <a:rPr lang="ru-RU" alt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Участие в профессиональных конкурсах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556792"/>
            <a:ext cx="4536505" cy="4968552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/>
                <a:ea typeface="Times New Roman"/>
              </a:rPr>
              <a:t>2020 </a:t>
            </a:r>
            <a:r>
              <a:rPr lang="ru-RU" sz="2800" dirty="0" smtClean="0">
                <a:latin typeface="Times New Roman"/>
                <a:ea typeface="Times New Roman"/>
              </a:rPr>
              <a:t>г. 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Всероссийская олимпиада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«Образовательный марафон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»</a:t>
            </a:r>
          </a:p>
          <a:p>
            <a:pPr lvl="0" algn="ctr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Номинация:</a:t>
            </a:r>
          </a:p>
          <a:p>
            <a:pPr algn="ctr"/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«Мастер-класс как локальная технология трансляции педагогического опыта</a:t>
            </a:r>
            <a:r>
              <a:rPr lang="ru-RU" sz="2000" dirty="0" smtClean="0">
                <a:latin typeface="Times New Roman"/>
                <a:ea typeface="Times New Roman"/>
              </a:rPr>
              <a:t>»</a:t>
            </a: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П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обедитель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(1 место) </a:t>
            </a:r>
          </a:p>
          <a:p>
            <a:pPr algn="ctr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988840"/>
            <a:ext cx="3466728" cy="41373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agorb\Desktop\ДИПЛОМЫ ДЛЯ АТТЕСТАЦИИ 2021-2022\IMG-20211023-WA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262" y="1039364"/>
            <a:ext cx="3926442" cy="581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07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332656"/>
            <a:ext cx="8163663" cy="648072"/>
          </a:xfrm>
        </p:spPr>
        <p:txBody>
          <a:bodyPr/>
          <a:lstStyle/>
          <a:p>
            <a:r>
              <a:rPr lang="ru-RU" alt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Участие в профессиональных конкурсах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556792"/>
            <a:ext cx="4752528" cy="5301208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/>
                <a:ea typeface="Times New Roman"/>
              </a:rPr>
              <a:t>2020 </a:t>
            </a:r>
            <a:r>
              <a:rPr lang="ru-RU" sz="2800" dirty="0" smtClean="0">
                <a:latin typeface="Times New Roman"/>
                <a:ea typeface="Times New Roman"/>
              </a:rPr>
              <a:t>г</a:t>
            </a:r>
          </a:p>
          <a:p>
            <a:pPr algn="ctr"/>
            <a:r>
              <a:rPr lang="ru-RU" sz="2800" dirty="0" smtClean="0">
                <a:latin typeface="Times New Roman"/>
                <a:ea typeface="Times New Roman"/>
              </a:rPr>
              <a:t> Всероссийская блиц-олимпиада</a:t>
            </a:r>
          </a:p>
          <a:p>
            <a:pPr algn="ctr"/>
            <a:r>
              <a:rPr lang="ru-RU" sz="2800" dirty="0" smtClean="0">
                <a:latin typeface="Times New Roman"/>
                <a:ea typeface="Times New Roman"/>
              </a:rPr>
              <a:t> </a:t>
            </a:r>
            <a:r>
              <a:rPr lang="ru-RU" sz="2800" dirty="0">
                <a:latin typeface="Times New Roman"/>
                <a:ea typeface="Times New Roman"/>
              </a:rPr>
              <a:t>«Роль эстетического воспитания при обучении школьников на современном этапе» сетевого издания  «Педагогический кубок</a:t>
            </a:r>
            <a:r>
              <a:rPr lang="ru-RU" sz="2800" dirty="0" smtClean="0">
                <a:latin typeface="Times New Roman"/>
                <a:ea typeface="Times New Roman"/>
              </a:rPr>
              <a:t>».</a:t>
            </a:r>
          </a:p>
          <a:p>
            <a:pPr algn="ctr"/>
            <a:endParaRPr lang="ru-RU" sz="2800" dirty="0">
              <a:latin typeface="Times New Roman"/>
              <a:ea typeface="Times New Roman"/>
            </a:endParaRP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Победитель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(2место)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988840"/>
            <a:ext cx="3466728" cy="41373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gorb\Desktop\ДИПЛОМЫ ДЛЯ АТТЕСТАЦИИ 2021-2022\IMG-20211023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596602" cy="52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8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332656"/>
            <a:ext cx="8163663" cy="648072"/>
          </a:xfrm>
        </p:spPr>
        <p:txBody>
          <a:bodyPr/>
          <a:lstStyle/>
          <a:p>
            <a:r>
              <a:rPr lang="ru-RU" alt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Участие в профессиональных конкурсах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340768"/>
            <a:ext cx="4608512" cy="5256584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algn="ctr"/>
            <a:r>
              <a:rPr lang="ru-RU" sz="2800" dirty="0">
                <a:latin typeface="Times New Roman"/>
                <a:ea typeface="Times New Roman"/>
              </a:rPr>
              <a:t>2021 </a:t>
            </a:r>
            <a:r>
              <a:rPr lang="ru-RU" sz="2800" dirty="0" smtClean="0">
                <a:latin typeface="Times New Roman"/>
                <a:ea typeface="Times New Roman"/>
              </a:rPr>
              <a:t>г</a:t>
            </a:r>
          </a:p>
          <a:p>
            <a:pPr lvl="0" algn="ctr"/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Международный педагогический конкурс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«Образовательный ресурс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»</a:t>
            </a:r>
          </a:p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номинация «Деятельность в системе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дополнительного образования»</a:t>
            </a: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конкурсная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работа: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«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</a:rPr>
              <a:t>Развитие творческой активности обучающихся в процессе музыкальных занятий» 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/>
                <a:ea typeface="Times New Roman"/>
              </a:rPr>
              <a:t> Победитель </a:t>
            </a:r>
            <a:r>
              <a:rPr lang="ru-RU" sz="2800" dirty="0">
                <a:latin typeface="Times New Roman"/>
                <a:ea typeface="Times New Roman"/>
              </a:rPr>
              <a:t>(1место</a:t>
            </a:r>
            <a:r>
              <a:rPr lang="ru-RU" sz="2800" dirty="0" smtClean="0">
                <a:latin typeface="Times New Roman"/>
                <a:ea typeface="Times New Roman"/>
              </a:rPr>
              <a:t>)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412776"/>
            <a:ext cx="3923928" cy="47133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gorb\Desktop\ДИПЛОМЫ ДЛЯ АТТЕСТАЦИИ 2021-2022\Screenshot_20211013-141016_WPS Off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736" y="1237208"/>
            <a:ext cx="3937162" cy="56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956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332656"/>
            <a:ext cx="8163663" cy="648072"/>
          </a:xfrm>
        </p:spPr>
        <p:txBody>
          <a:bodyPr/>
          <a:lstStyle/>
          <a:p>
            <a:r>
              <a:rPr lang="ru-RU" altLang="ru-RU" sz="32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Arial"/>
              </a:rPr>
              <a:t>Участие в профессиональных конкурсах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268760"/>
            <a:ext cx="4752528" cy="4968552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</a:rPr>
              <a:t>2021 </a:t>
            </a:r>
            <a:r>
              <a:rPr lang="ru-RU" sz="2800" dirty="0" smtClean="0">
                <a:latin typeface="Times New Roman"/>
                <a:ea typeface="Times New Roman"/>
              </a:rPr>
              <a:t>г.</a:t>
            </a:r>
          </a:p>
          <a:p>
            <a:pPr lvl="0" indent="270510" algn="ctr"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Международный</a:t>
            </a:r>
          </a:p>
          <a:p>
            <a:pPr lvl="0" indent="270510" algn="ctr"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педагогический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конкурс «Образовательный ресурс». </a:t>
            </a:r>
            <a:endParaRPr lang="ru-RU" sz="2800" dirty="0" smtClean="0">
              <a:latin typeface="Times New Roman"/>
              <a:ea typeface="Times New Roman"/>
            </a:endParaRPr>
          </a:p>
          <a:p>
            <a:pPr indent="270510" algn="ctr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 номинация: </a:t>
            </a:r>
          </a:p>
          <a:p>
            <a:pPr indent="270510" algn="ctr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Times New Roman"/>
              </a:rPr>
              <a:t>«</a:t>
            </a:r>
            <a:r>
              <a:rPr lang="ru-RU" sz="2000" dirty="0">
                <a:latin typeface="Times New Roman"/>
                <a:ea typeface="Times New Roman"/>
              </a:rPr>
              <a:t>Музыкальное творчество» конкурсная работа: «Ансамблевое исполнительство в классе гитары» </a:t>
            </a:r>
            <a:endParaRPr lang="ru-RU" sz="2000" dirty="0" smtClean="0">
              <a:latin typeface="Times New Roman"/>
              <a:ea typeface="Times New Roman"/>
            </a:endParaRPr>
          </a:p>
          <a:p>
            <a:pPr indent="270510" algn="ctr">
              <a:spcAft>
                <a:spcPts val="0"/>
              </a:spcAft>
            </a:pPr>
            <a:endParaRPr lang="ru-RU" sz="2000" dirty="0">
              <a:latin typeface="Times New Roman"/>
              <a:ea typeface="Times New Roman"/>
            </a:endParaRPr>
          </a:p>
          <a:p>
            <a:pPr indent="270510" algn="ctr"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Победитель 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(1 место)</a:t>
            </a:r>
            <a:endParaRPr lang="ru-RU" sz="2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412776"/>
            <a:ext cx="3923928" cy="47133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agorb\Desktop\ДИПЛОМЫ ДЛЯ АТТЕСТАЦИИ 2021-2022\Screenshot_20211130-214447_WPS Off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99811"/>
            <a:ext cx="3773863" cy="541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5594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 (216 ч)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1" y="980728"/>
            <a:ext cx="8640960" cy="5616624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buClrTx/>
              <a:buNone/>
            </a:pP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270510" algn="just"/>
            <a:r>
              <a:rPr lang="ru-RU" dirty="0">
                <a:latin typeface="Times New Roman"/>
                <a:ea typeface="Times New Roman"/>
              </a:rPr>
              <a:t>2017 год, ФГБОУ ВПО «</a:t>
            </a:r>
            <a:r>
              <a:rPr lang="ru-RU" dirty="0" err="1">
                <a:latin typeface="Times New Roman"/>
                <a:ea typeface="Times New Roman"/>
              </a:rPr>
              <a:t>УрГПУ</a:t>
            </a:r>
            <a:r>
              <a:rPr lang="ru-RU" dirty="0">
                <a:latin typeface="Times New Roman"/>
                <a:ea typeface="Times New Roman"/>
              </a:rPr>
              <a:t>», «Развитие художественной одаренности в профессиональной деятельности учителя предметной области «Искусство» и педагогов дополнительного образования», 72 часа;</a:t>
            </a:r>
            <a:endParaRPr lang="ru-RU" sz="1600" dirty="0">
              <a:latin typeface="Times New Roman"/>
              <a:ea typeface="Times New Roman"/>
            </a:endParaRPr>
          </a:p>
          <a:p>
            <a:pPr indent="270510" algn="just"/>
            <a:r>
              <a:rPr lang="ru-RU" kern="100" dirty="0">
                <a:latin typeface="Times New Roman"/>
                <a:ea typeface="Times New Roman"/>
              </a:rPr>
              <a:t>2020 год,</a:t>
            </a:r>
            <a:r>
              <a:rPr lang="de-DE" kern="100" dirty="0">
                <a:latin typeface="Times New Roman"/>
                <a:ea typeface="Times New Roman"/>
              </a:rPr>
              <a:t> ФГБОУ ВО </a:t>
            </a:r>
            <a:r>
              <a:rPr lang="ru-RU" kern="100" dirty="0">
                <a:latin typeface="Times New Roman"/>
                <a:ea typeface="Times New Roman"/>
              </a:rPr>
              <a:t>«</a:t>
            </a:r>
            <a:r>
              <a:rPr lang="ru-RU" kern="100" dirty="0" err="1">
                <a:latin typeface="Times New Roman"/>
                <a:ea typeface="Times New Roman"/>
              </a:rPr>
              <a:t>УрГПУ</a:t>
            </a:r>
            <a:r>
              <a:rPr lang="ru-RU" kern="100" dirty="0">
                <a:latin typeface="Times New Roman"/>
                <a:ea typeface="Times New Roman"/>
              </a:rPr>
              <a:t>»</a:t>
            </a:r>
            <a:r>
              <a:rPr lang="de-DE" kern="100" dirty="0">
                <a:latin typeface="Times New Roman"/>
                <a:ea typeface="Times New Roman"/>
              </a:rPr>
              <a:t>, «</a:t>
            </a:r>
            <a:r>
              <a:rPr lang="de-DE" kern="100" dirty="0" err="1">
                <a:latin typeface="Times New Roman"/>
                <a:ea typeface="Times New Roman"/>
              </a:rPr>
              <a:t>Работа</a:t>
            </a:r>
            <a:r>
              <a:rPr lang="de-DE" kern="100" dirty="0">
                <a:latin typeface="Times New Roman"/>
                <a:ea typeface="Times New Roman"/>
              </a:rPr>
              <a:t> с </a:t>
            </a:r>
            <a:r>
              <a:rPr lang="de-DE" kern="100" dirty="0" err="1">
                <a:latin typeface="Times New Roman"/>
                <a:ea typeface="Times New Roman"/>
              </a:rPr>
              <a:t>одаренными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детьми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во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внеурочной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деятельности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по</a:t>
            </a:r>
            <a:r>
              <a:rPr lang="de-DE" kern="100" dirty="0">
                <a:latin typeface="Times New Roman"/>
                <a:ea typeface="Times New Roman"/>
              </a:rPr>
              <a:t> ФГОС НОО, ООО, СОО в </a:t>
            </a:r>
            <a:r>
              <a:rPr lang="de-DE" kern="100" dirty="0" err="1">
                <a:latin typeface="Times New Roman"/>
                <a:ea typeface="Times New Roman"/>
              </a:rPr>
              <a:t>профессиональной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деятельности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учителей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предметной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области</a:t>
            </a:r>
            <a:r>
              <a:rPr lang="de-DE" kern="100" dirty="0">
                <a:latin typeface="Times New Roman"/>
                <a:ea typeface="Times New Roman"/>
              </a:rPr>
              <a:t> "</a:t>
            </a:r>
            <a:r>
              <a:rPr lang="de-DE" kern="100" dirty="0" err="1">
                <a:latin typeface="Times New Roman"/>
                <a:ea typeface="Times New Roman"/>
              </a:rPr>
              <a:t>Искусство</a:t>
            </a:r>
            <a:r>
              <a:rPr lang="de-DE" kern="100" dirty="0">
                <a:latin typeface="Times New Roman"/>
                <a:ea typeface="Times New Roman"/>
              </a:rPr>
              <a:t>" и </a:t>
            </a:r>
            <a:r>
              <a:rPr lang="de-DE" kern="100" dirty="0" err="1">
                <a:latin typeface="Times New Roman"/>
                <a:ea typeface="Times New Roman"/>
              </a:rPr>
              <a:t>педагогов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дополнительного</a:t>
            </a:r>
            <a:r>
              <a:rPr lang="de-DE" kern="100" dirty="0">
                <a:latin typeface="Times New Roman"/>
                <a:ea typeface="Times New Roman"/>
              </a:rPr>
              <a:t> </a:t>
            </a:r>
            <a:r>
              <a:rPr lang="de-DE" kern="100" dirty="0" err="1">
                <a:latin typeface="Times New Roman"/>
                <a:ea typeface="Times New Roman"/>
              </a:rPr>
              <a:t>образования</a:t>
            </a:r>
            <a:r>
              <a:rPr lang="de-DE" kern="100" dirty="0">
                <a:latin typeface="Times New Roman"/>
                <a:ea typeface="Times New Roman"/>
              </a:rPr>
              <a:t>», 36 </a:t>
            </a:r>
            <a:r>
              <a:rPr lang="de-DE" kern="100" dirty="0" err="1">
                <a:latin typeface="Times New Roman"/>
                <a:ea typeface="Times New Roman"/>
              </a:rPr>
              <a:t>часов</a:t>
            </a:r>
            <a:r>
              <a:rPr lang="ru-RU" kern="100" dirty="0">
                <a:latin typeface="Times New Roman"/>
                <a:ea typeface="Times New Roman"/>
              </a:rPr>
              <a:t>;</a:t>
            </a:r>
            <a:endParaRPr lang="ru-RU" sz="1100" kern="100" dirty="0">
              <a:latin typeface="Courier New"/>
              <a:ea typeface="Times New Roman"/>
            </a:endParaRPr>
          </a:p>
          <a:p>
            <a:pPr indent="270510" algn="just"/>
            <a:r>
              <a:rPr lang="ru-RU" kern="100" dirty="0">
                <a:solidFill>
                  <a:srgbClr val="000000"/>
                </a:solidFill>
                <a:latin typeface="Times New Roman"/>
                <a:ea typeface="Times New Roman"/>
              </a:rPr>
              <a:t>2020 год, АНО ДПО «Институт современного образования». «Ведение профессиональной деятельности с использованием дистанционных технологий обучения в образовательных организациях», 36 часов;</a:t>
            </a:r>
            <a:endParaRPr lang="ru-RU" sz="1100" kern="100" dirty="0">
              <a:latin typeface="Courier New"/>
              <a:ea typeface="Times New Roman"/>
            </a:endParaRPr>
          </a:p>
          <a:p>
            <a:pPr indent="270510" algn="just"/>
            <a:r>
              <a:rPr lang="ru-RU" kern="100" dirty="0">
                <a:solidFill>
                  <a:srgbClr val="000000"/>
                </a:solidFill>
                <a:latin typeface="Times New Roman"/>
                <a:ea typeface="Times New Roman"/>
              </a:rPr>
              <a:t>2021 год, ООО «Центр повышения квалификации и переподготовки «Луч знаний», дополнительная профессиональная программа «Организация работы с обучающимися с ОВЗ в соответствии с ФГОС», 72 часа.</a:t>
            </a:r>
            <a:endParaRPr lang="ru-RU" sz="1100" kern="100" dirty="0">
              <a:latin typeface="Courier New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066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КОЭФФИЦИЕНТ  УСПЕВАЕМОСТИ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 СПЕЦИАЛЬНОМУ  И  ОБЩЕМУ ИНСТРУМЕНТУ (КУО).</a:t>
            </a:r>
          </a:p>
        </p:txBody>
      </p:sp>
      <p:graphicFrame>
        <p:nvGraphicFramePr>
          <p:cNvPr id="5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224209"/>
              </p:ext>
            </p:extLst>
          </p:nvPr>
        </p:nvGraphicFramePr>
        <p:xfrm>
          <a:off x="-1107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gorb\Desktop\НАГРАДЫ  И КУРСЫ ПОВЫШЕНИЯ ГОРБУНОВА А.Г\20220213_221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4019829" cy="28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gorb\Desktop\НАГРАДЫ  И КУРСЫ ПОВЫШЕНИЯ ГОРБУНОВА А.Г\20220213_221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15475"/>
            <a:ext cx="3880624" cy="27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agorb\Desktop\НАГРАДЫ  И КУРСЫ ПОВЫШЕНИЯ ГОРБУНОВА А.Г\20220213_221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02" y="3645024"/>
            <a:ext cx="4020016" cy="27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agorb\Desktop\НАГРАДЫ  И КУРСЫ ПОВЫШЕНИЯ ГОРБУНОВА А.Г\20220213_221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48" y="265824"/>
            <a:ext cx="4038764" cy="27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167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651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педагогической деятельности.</a:t>
            </a:r>
            <a:endParaRPr lang="ru-RU" sz="3200" dirty="0">
              <a:solidFill>
                <a:srgbClr val="0000FF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0" y="836613"/>
            <a:ext cx="8964613" cy="6021387"/>
          </a:xfrm>
        </p:spPr>
        <p:txBody>
          <a:bodyPr/>
          <a:lstStyle/>
          <a:p>
            <a:pPr indent="0" algn="ctr">
              <a:buClrTx/>
              <a:buNone/>
            </a:pPr>
            <a:r>
              <a:rPr lang="de-DE" sz="2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Имею</a:t>
            </a:r>
            <a:r>
              <a:rPr lang="de-DE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2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следующие</a:t>
            </a:r>
            <a:r>
              <a:rPr lang="de-DE" sz="2000" kern="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sz="20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награды</a:t>
            </a:r>
            <a:r>
              <a:rPr lang="de-DE" sz="2000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000" kern="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ru-RU" sz="1800" kern="100" dirty="0">
                <a:latin typeface="Times New Roman"/>
                <a:ea typeface="Times New Roman"/>
              </a:rPr>
              <a:t>2018 год, Благодарственное письмо Департамента образования Администрации города Екатеринбурга за успехи в профессиональной деятельности; </a:t>
            </a:r>
            <a:endParaRPr lang="ru-RU" sz="1800" kern="1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1800" kern="100" dirty="0" smtClean="0">
                <a:latin typeface="Times New Roman"/>
                <a:ea typeface="Times New Roman"/>
              </a:rPr>
              <a:t>Почётная </a:t>
            </a:r>
            <a:r>
              <a:rPr lang="ru-RU" sz="1800" kern="100" dirty="0">
                <a:latin typeface="Times New Roman"/>
                <a:ea typeface="Times New Roman"/>
              </a:rPr>
              <a:t>грамота Департамента образования Администрации города Екатеринбурга за высокий профессионализм и значительный вклад в развитие системы образования</a:t>
            </a:r>
            <a:r>
              <a:rPr lang="ru-RU" sz="1800" kern="100" dirty="0" smtClean="0">
                <a:latin typeface="Times New Roman"/>
                <a:ea typeface="Times New Roman"/>
              </a:rPr>
              <a:t>;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1800" kern="100" dirty="0" smtClean="0">
                <a:latin typeface="Times New Roman"/>
                <a:ea typeface="Times New Roman"/>
              </a:rPr>
              <a:t> </a:t>
            </a:r>
            <a:r>
              <a:rPr lang="ru-RU" sz="1800" kern="100" dirty="0">
                <a:latin typeface="Times New Roman"/>
                <a:ea typeface="Times New Roman"/>
              </a:rPr>
              <a:t>Благодарность Государственного автономного учреждения дополнительного образования Свердловской области «Дворец молодёжи» за подготовку призёра областного конкурса народной музыки, песни и танца «Уральский хоровод»;</a:t>
            </a:r>
            <a:endParaRPr lang="ru-RU" sz="1800" kern="100" dirty="0">
              <a:latin typeface="Courier New"/>
              <a:ea typeface="Times New Roman"/>
            </a:endParaRPr>
          </a:p>
          <a:p>
            <a:pPr indent="270510" algn="just">
              <a:spcAft>
                <a:spcPts val="0"/>
              </a:spcAft>
            </a:pPr>
            <a:r>
              <a:rPr lang="ru-RU" sz="1800" kern="100" dirty="0">
                <a:latin typeface="Times New Roman"/>
                <a:ea typeface="Times New Roman"/>
              </a:rPr>
              <a:t> </a:t>
            </a:r>
            <a:r>
              <a:rPr lang="ru-RU" sz="1800" kern="100" dirty="0" smtClean="0">
                <a:latin typeface="Times New Roman"/>
                <a:ea typeface="Times New Roman"/>
              </a:rPr>
              <a:t>2019 год</a:t>
            </a:r>
            <a:r>
              <a:rPr lang="ru-RU" sz="1800" kern="100" dirty="0">
                <a:latin typeface="Times New Roman"/>
                <a:ea typeface="Times New Roman"/>
              </a:rPr>
              <a:t>, Благодарственное письмо оргкомитета окружного этапа областного фестиваля творчества детей и молодёжи «Урал-</a:t>
            </a:r>
            <a:r>
              <a:rPr lang="en-US" sz="1800" kern="100" dirty="0">
                <a:latin typeface="Times New Roman"/>
                <a:ea typeface="Times New Roman"/>
              </a:rPr>
              <a:t>MIX</a:t>
            </a:r>
            <a:r>
              <a:rPr lang="ru-RU" sz="1800" kern="100" dirty="0">
                <a:latin typeface="Times New Roman"/>
                <a:ea typeface="Times New Roman"/>
              </a:rPr>
              <a:t>» за работу в составе жюри фестиваля в направлении «Инструментальная музыка»; </a:t>
            </a:r>
            <a:endParaRPr lang="ru-RU" sz="1800" kern="1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1800" kern="100" dirty="0" smtClean="0">
                <a:latin typeface="Times New Roman"/>
                <a:ea typeface="Times New Roman"/>
              </a:rPr>
              <a:t>Диплом </a:t>
            </a:r>
            <a:r>
              <a:rPr lang="ru-RU" sz="1800" kern="100" dirty="0">
                <a:latin typeface="Times New Roman"/>
                <a:ea typeface="Times New Roman"/>
              </a:rPr>
              <a:t>за подготовку лауреата в конкурсе «Уральская </a:t>
            </a:r>
            <a:r>
              <a:rPr lang="ru-RU" sz="1800" kern="100" dirty="0" err="1">
                <a:latin typeface="Times New Roman"/>
                <a:ea typeface="Times New Roman"/>
              </a:rPr>
              <a:t>рябинушка</a:t>
            </a:r>
            <a:r>
              <a:rPr lang="ru-RU" sz="1800" kern="100" dirty="0">
                <a:latin typeface="Times New Roman"/>
                <a:ea typeface="Times New Roman"/>
              </a:rPr>
              <a:t>»; Благодарственное письмо автономной некоммерческой организации «Центр культуры и искусства «АДМИРАЛТЕЙСКИЙ» за подготовку дипломанта конкурса; </a:t>
            </a:r>
            <a:endParaRPr lang="ru-RU" sz="1800" kern="100" dirty="0" smtClean="0">
              <a:latin typeface="Times New Roman"/>
              <a:ea typeface="Times New Roman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1800" kern="100" dirty="0" smtClean="0">
                <a:latin typeface="Times New Roman"/>
                <a:ea typeface="Times New Roman"/>
              </a:rPr>
              <a:t>Благодарность </a:t>
            </a:r>
            <a:r>
              <a:rPr lang="ru-RU" sz="1800" kern="100" dirty="0">
                <a:latin typeface="Times New Roman"/>
                <a:ea typeface="Times New Roman"/>
              </a:rPr>
              <a:t>за организацию и проведение концерта «Осенняя полифония» для воспитанников МАДОУ ЦРР-д/с 324, </a:t>
            </a:r>
            <a:r>
              <a:rPr lang="ru-RU" sz="1800" kern="100" dirty="0" smtClean="0">
                <a:latin typeface="Times New Roman"/>
                <a:ea typeface="Times New Roman"/>
              </a:rPr>
              <a:t>324;</a:t>
            </a:r>
            <a:endParaRPr lang="ru-RU" sz="1800" kern="100" dirty="0" smtClean="0">
              <a:latin typeface="Courier New"/>
              <a:ea typeface="Times New Roman"/>
            </a:endParaRPr>
          </a:p>
          <a:p>
            <a:pPr marL="6286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Times New Roman"/>
                <a:ea typeface="Times New Roman"/>
              </a:rPr>
              <a:t>2020 </a:t>
            </a:r>
            <a:r>
              <a:rPr lang="ru-RU" sz="1800" dirty="0">
                <a:latin typeface="Times New Roman"/>
                <a:ea typeface="Times New Roman"/>
              </a:rPr>
              <a:t>год, «Благодарственное письмо» Открытого онлайн конкурса «Россия </a:t>
            </a:r>
            <a:r>
              <a:rPr lang="ru-RU" sz="1800" dirty="0" smtClean="0">
                <a:latin typeface="Times New Roman"/>
                <a:ea typeface="Times New Roman"/>
              </a:rPr>
              <a:t>Арт»; Благодарность </a:t>
            </a:r>
            <a:r>
              <a:rPr lang="ru-RU" sz="1800" dirty="0">
                <a:latin typeface="Times New Roman"/>
                <a:ea typeface="Times New Roman"/>
              </a:rPr>
              <a:t>за организацию и проведение концерта «Осенняя полифония» </a:t>
            </a:r>
            <a:r>
              <a:rPr lang="ru-RU" sz="1800" dirty="0" smtClean="0">
                <a:latin typeface="Times New Roman"/>
                <a:ea typeface="Times New Roman"/>
              </a:rPr>
              <a:t>для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/>
                <a:ea typeface="Times New Roman"/>
              </a:rPr>
              <a:t> воспитанников </a:t>
            </a:r>
            <a:r>
              <a:rPr lang="ru-RU" sz="1800" dirty="0">
                <a:latin typeface="Times New Roman"/>
                <a:ea typeface="Times New Roman"/>
              </a:rPr>
              <a:t>МАДОУ ЦРР-д/с 587</a:t>
            </a:r>
            <a:endParaRPr lang="ru-RU" sz="1800" kern="100" dirty="0">
              <a:solidFill>
                <a:schemeClr val="tx1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523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gorb\Desktop\НАГРАДЫ  И КУРСЫ ПОВЫШЕНИЯ ГОРБУНОВА А.Г\20220213_2231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8207"/>
            <a:ext cx="3386536" cy="48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gorb\Desktop\НАГРАДЫ  И КУРСЫ ПОВЫШЕНИЯ ГОРБУНОВА А.Г\20220213_222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28206"/>
            <a:ext cx="3570753" cy="474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975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591736"/>
              </p:ext>
            </p:extLst>
          </p:nvPr>
        </p:nvGraphicFramePr>
        <p:xfrm>
          <a:off x="3136106" y="116634"/>
          <a:ext cx="2533310" cy="3585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Acrobat Document" r:id="rId3" imgW="5667126" imgH="8019694" progId="Acrobat.Document.DC">
                  <p:embed/>
                </p:oleObj>
              </mc:Choice>
              <mc:Fallback>
                <p:oleObj name="Acrobat Document" r:id="rId3" imgW="5667126" imgH="801969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36106" y="116634"/>
                        <a:ext cx="2533310" cy="3585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7" name="Picture 3" descr="C:\Users\agorb\Desktop\ГРАМОТЫ  ДЛЯ АТТЕСТАЦИИ\IMG_20190404_0833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50316"/>
            <a:ext cx="4184105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agorb\Desktop\НАГРАДЫ  И КУРСЫ ПОВЫШЕНИЯ ГОРБУНОВА А.Г\20220213_2236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9" y="116633"/>
            <a:ext cx="2372878" cy="358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:\Users\agorb\Desktop\НАГРАДЫ  И КУРСЫ ПОВЫШЕНИЯ ГОРБУНОВА А.Г\20220213_2234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16634"/>
            <a:ext cx="2531211" cy="358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gorb\Desktop\НАГРАДЫ  И КУРСЫ ПОВЫШЕНИЯ ГОРБУНОВА А.Г\20220213_2238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2977"/>
            <a:ext cx="2274528" cy="317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gorb\Desktop\ГРАМОТЫ  ДЛЯ АТТЕСТАЦИИ\IMG_20181212_1642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12911"/>
            <a:ext cx="2088232" cy="31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627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altLang="ru-RU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5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</a:t>
            </a:r>
            <a:r>
              <a:rPr lang="ru-RU" altLang="ru-RU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alt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</a:t>
            </a:r>
            <a:br>
              <a:rPr lang="ru-RU" alt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реализация следующих задач</a:t>
            </a:r>
            <a:r>
              <a:rPr lang="ru-RU" altLang="ru-RU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925144"/>
          </a:xfrm>
        </p:spPr>
        <p:txBody>
          <a:bodyPr/>
          <a:lstStyle/>
          <a:p>
            <a:pPr marL="685800" lvl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  <a:tabLst>
                <a:tab pos="90170" algn="l"/>
                <a:tab pos="270510" algn="l"/>
              </a:tabLst>
            </a:pPr>
            <a:r>
              <a:rPr lang="ru-RU" sz="2000" i="1" kern="1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образовательные:</a:t>
            </a:r>
            <a:r>
              <a:rPr lang="ru-RU" sz="2000" kern="1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продолжать работу по проблеме развития </a:t>
            </a:r>
            <a:r>
              <a:rPr lang="ru-RU" sz="2000" kern="1200" dirty="0" smtClean="0">
                <a:latin typeface="Times New Roman"/>
                <a:ea typeface="Calibri"/>
                <a:cs typeface="Arial" charset="0"/>
              </a:rPr>
              <a:t>творческой </a:t>
            </a:r>
            <a:r>
              <a:rPr lang="ru-RU" sz="2000" kern="1200" dirty="0">
                <a:latin typeface="Times New Roman"/>
                <a:ea typeface="Calibri"/>
                <a:cs typeface="Arial" charset="0"/>
              </a:rPr>
              <a:t>активности обучающихся в процессе музыкальных </a:t>
            </a:r>
            <a:r>
              <a:rPr lang="ru-RU" sz="2000" kern="1200" dirty="0" smtClean="0">
                <a:latin typeface="Times New Roman"/>
                <a:ea typeface="Calibri"/>
                <a:cs typeface="Arial" charset="0"/>
              </a:rPr>
              <a:t>занятий</a:t>
            </a:r>
            <a:r>
              <a:rPr lang="ru-RU" sz="2000" kern="1200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;</a:t>
            </a:r>
          </a:p>
          <a:p>
            <a:pPr lvl="0" indent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None/>
              <a:tabLst>
                <a:tab pos="90170" algn="l"/>
                <a:tab pos="270510" algn="l"/>
              </a:tabLst>
            </a:pPr>
            <a:endParaRPr lang="ru-RU" sz="2000" kern="1200" dirty="0" smtClean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685800" lvl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  <a:tabLst>
                <a:tab pos="90170" algn="l"/>
                <a:tab pos="270510" algn="l"/>
              </a:tabLst>
            </a:pPr>
            <a:r>
              <a:rPr lang="ru-RU" sz="2000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научно-методические</a:t>
            </a:r>
            <a:r>
              <a:rPr lang="ru-RU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 продолжить работу </a:t>
            </a:r>
            <a:r>
              <a:rPr lang="ru-RU" alt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обобщению опыта профессиональной деятельности в научно-методических разработках, </a:t>
            </a:r>
            <a:r>
              <a:rPr lang="ru-RU" alt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публикациях, продолжить работу над музыкально-методическим сборником «Пьесы для гитары»;</a:t>
            </a:r>
          </a:p>
          <a:p>
            <a:pPr marL="685800" lvl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  <a:tabLst>
                <a:tab pos="90170" algn="l"/>
                <a:tab pos="270510" algn="l"/>
              </a:tabLst>
            </a:pPr>
            <a:endParaRPr lang="ru-RU" sz="2000" kern="1200" dirty="0">
              <a:solidFill>
                <a:prstClr val="black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 algn="ctr" defTabSz="342900" fontAlgn="auto">
              <a:spcBef>
                <a:spcPts val="75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000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ru-RU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продолжить </a:t>
            </a:r>
            <a:r>
              <a:rPr lang="ru-RU" sz="2000" kern="1200" dirty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начатые исследования и разработки по теме педагогической деятельности, путем пополнения комплекса методических приемов, которые обеспечат эффективность в процессе </a:t>
            </a:r>
            <a:r>
              <a:rPr lang="ru-RU" sz="20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развития </a:t>
            </a:r>
            <a:r>
              <a:rPr lang="ru-RU" sz="2000" kern="1200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творческой активности обучающихся в процессе музыкальных </a:t>
            </a:r>
            <a:r>
              <a:rPr lang="ru-RU" sz="2000" kern="1200" dirty="0" smtClean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занятий</a:t>
            </a:r>
            <a:r>
              <a:rPr lang="ru-RU" sz="2000" kern="1200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.</a:t>
            </a:r>
            <a:endParaRPr lang="ru-RU" sz="2000" kern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9527770">
            <a:off x="17567" y="2661249"/>
            <a:ext cx="9215851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4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КОЭФФИЦИЕНТ  КАЧЕСТВА ОБУЧЕНИЯ ПО  СПЕЦИАЛЬНОМУ  И  ОБЩЕМУ ИНСТРУМЕНТУ.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45816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0727"/>
          </a:xfrm>
        </p:spPr>
        <p:txBody>
          <a:bodyPr/>
          <a:lstStyle/>
          <a:p>
            <a:pPr hangingPunct="0"/>
            <a:r>
              <a:rPr lang="ru-RU" sz="3600" b="1" kern="1200" dirty="0">
                <a:solidFill>
                  <a:srgbClr val="002060"/>
                </a:solidFill>
                <a:latin typeface="Trebuchet MS" panose="020B0603020202020204"/>
              </a:rPr>
              <a:t>Цель исследования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8784976" cy="4968552"/>
          </a:xfrm>
        </p:spPr>
        <p:txBody>
          <a:bodyPr/>
          <a:lstStyle/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endParaRPr lang="ru-RU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 fontAlgn="auto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  <a:r>
              <a:rPr 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педагогической деятельности по </a:t>
            </a:r>
            <a:r>
              <a:rPr 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</a:t>
            </a:r>
            <a:r>
              <a:rPr 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результативности обучения </a:t>
            </a:r>
            <a:r>
              <a:rPr 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kern="1200" dirty="0" smtClean="0">
                <a:solidFill>
                  <a:prstClr val="black"/>
                </a:solidFill>
                <a:latin typeface="Times New Roman"/>
                <a:cs typeface="Arial" charset="0"/>
              </a:rPr>
              <a:t>р</a:t>
            </a:r>
            <a:r>
              <a:rPr lang="ru-RU" kern="1200" dirty="0" smtClean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азвитие </a:t>
            </a:r>
            <a:r>
              <a:rPr lang="ru-RU" kern="1200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творческой активности обучающихся в процессе </a:t>
            </a:r>
            <a:r>
              <a:rPr lang="ru-RU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освоения </a:t>
            </a:r>
            <a:r>
              <a:rPr lang="ru-RU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инструмента средствами системы методов и приёмов, музыкально-педагогических технологий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616624"/>
          </a:xfrm>
        </p:spPr>
        <p:txBody>
          <a:bodyPr/>
          <a:lstStyle/>
          <a:p>
            <a:pPr lvl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анализ психолого-педагогической литературы по применению наиболее эффективных форм, методов и технологий на занятиях по музыкальному инструменту; </a:t>
            </a:r>
          </a:p>
          <a:p>
            <a:pPr lvl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современные образовательные технологии в процессе преподавания музыкального инструмента </a:t>
            </a:r>
            <a:r>
              <a:rPr lang="ru-RU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kern="1200" dirty="0" smtClean="0">
                <a:solidFill>
                  <a:prstClr val="black"/>
                </a:solidFill>
                <a:latin typeface="Times New Roman"/>
                <a:cs typeface="Arial" charset="0"/>
              </a:rPr>
              <a:t>р</a:t>
            </a:r>
            <a:r>
              <a:rPr lang="ru-RU" sz="2400" kern="1200" dirty="0" smtClean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азвития </a:t>
            </a:r>
            <a:r>
              <a:rPr lang="ru-RU" sz="2400" kern="1200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творческой активности </a:t>
            </a:r>
            <a:r>
              <a:rPr lang="ru-RU" sz="2400" kern="1200" dirty="0" smtClean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обучающихся</a:t>
            </a:r>
            <a:r>
              <a:rPr lang="ru-RU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оценить эффективность применения собственной системы форм, методов педагогического воздействия на занятиях по музыкальному инструменту для развития </a:t>
            </a:r>
            <a:r>
              <a:rPr lang="ru-RU" sz="2400" kern="1200" dirty="0" smtClean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творческой </a:t>
            </a:r>
            <a:r>
              <a:rPr lang="ru-RU" sz="2400" kern="1200" dirty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активности </a:t>
            </a:r>
            <a:r>
              <a:rPr lang="ru-RU" sz="2400" kern="1200" dirty="0" smtClean="0">
                <a:solidFill>
                  <a:prstClr val="black"/>
                </a:solidFill>
                <a:latin typeface="Times New Roman"/>
                <a:ea typeface="Calibri"/>
                <a:cs typeface="Arial" charset="0"/>
              </a:rPr>
              <a:t>обучающихся</a:t>
            </a:r>
            <a:r>
              <a:rPr lang="ru-RU" sz="2400" kern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 fontAlgn="auto">
              <a:spcBef>
                <a:spcPts val="1000"/>
              </a:spcBef>
              <a:spcAft>
                <a:spcPts val="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sz="24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и представить педагогическому сообществу полученные результаты.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hangingPunct="0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ИССЛЕДОВАТЕЛЬСКАЯ ДЕЯТЕЛЬНОСТЬ.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4824536"/>
          </a:xfrm>
        </p:spPr>
        <p:txBody>
          <a:bodyPr/>
          <a:lstStyle/>
          <a:p>
            <a:pPr lvl="0" algn="ctr">
              <a:lnSpc>
                <a:spcPct val="80000"/>
              </a:lnSpc>
              <a:buClr>
                <a:schemeClr val="accent1"/>
              </a:buClr>
              <a:buSzPct val="90000"/>
              <a:buNone/>
              <a:defRPr/>
            </a:pPr>
            <a:endParaRPr lang="ru-RU" sz="2800" b="1" dirty="0" smtClean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lvl="0" algn="ctr">
              <a:buClr>
                <a:schemeClr val="accent1"/>
              </a:buClr>
              <a:buSzPct val="90000"/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Мониторинг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уровня развития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творческой активности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проводился среди обучающихся  класса специального и общего инструмента по каждому ученику отдельно и по всему классу в целом.</a:t>
            </a:r>
          </a:p>
          <a:p>
            <a:pPr lvl="0" algn="ctr">
              <a:lnSpc>
                <a:spcPct val="80000"/>
              </a:lnSpc>
              <a:buClr>
                <a:schemeClr val="accent1"/>
              </a:buClr>
              <a:buSzPct val="90000"/>
              <a:buNone/>
              <a:defRPr/>
            </a:pPr>
            <a:endParaRPr lang="ru-RU" sz="2800" b="1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lnSpc>
                <a:spcPct val="80000"/>
              </a:lnSpc>
              <a:buClr>
                <a:schemeClr val="accent1"/>
              </a:buClr>
              <a:buSzPct val="9000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Исследование  включало три этапа:</a:t>
            </a:r>
          </a:p>
          <a:p>
            <a:pPr lvl="0" algn="ctr" eaLnBrk="0" hangingPunct="0">
              <a:lnSpc>
                <a:spcPct val="80000"/>
              </a:lnSpc>
              <a:buClr>
                <a:schemeClr val="accent1"/>
              </a:buClr>
              <a:buSzPct val="9000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констатирующий (май 2017),</a:t>
            </a:r>
          </a:p>
          <a:p>
            <a:pPr lvl="0" algn="ctr" eaLnBrk="0" hangingPunct="0">
              <a:lnSpc>
                <a:spcPct val="80000"/>
              </a:lnSpc>
              <a:buClr>
                <a:schemeClr val="accent1"/>
              </a:buClr>
              <a:buSzPct val="9000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промежуточный (май 2019), </a:t>
            </a:r>
          </a:p>
          <a:p>
            <a:pPr lvl="0" algn="ctr" eaLnBrk="0" hangingPunct="0">
              <a:lnSpc>
                <a:spcPct val="80000"/>
              </a:lnSpc>
              <a:buClr>
                <a:schemeClr val="accent1"/>
              </a:buClr>
              <a:buSzPct val="90000"/>
              <a:buNone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контрольный (май 2021)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</TotalTime>
  <Words>2556</Words>
  <Application>Microsoft Office PowerPoint</Application>
  <PresentationFormat>Экран (4:3)</PresentationFormat>
  <Paragraphs>553</Paragraphs>
  <Slides>55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Diseño predeterminado</vt:lpstr>
      <vt:lpstr>Acrobat Document</vt:lpstr>
      <vt:lpstr>АНАЛИТИЧЕСКИЙ ОТЧЁТ  за межаттестационный период     с 2017 по 2021 годы </vt:lpstr>
      <vt:lpstr>Нормативно-правовая база  -Федеральный закон Российской Федерации от 29 декабря 2012 г. № 273-ФЗ «Об образовании в Российской Федерации»;   -Концепция дополнительного образования детей. Утверждена распоряжением правительства российской Федерации от 4 сентября 2014 г. № 1726-р;   -Постановление Главного государственного санитарного врача РФ от 04.07.2014 №41 Об утверждении СанПиН 2.4.4.3172-14;  - «Санитарно-эпидемиологические требования к устройству, содержанию и организации режима работы образовательных организаций дополнительного образования детей» (Вместе с СанПиН 2.4.4.3172-14. Санитарно-эпидемиологические правила и нормативы…») (Зарегистрировано в Минюсте России 20.08.2014 №33660);  -Приказ Министерства Образования и науки Российской Федерации от 09.11.2018 г. №196 «Об утверждении Порядка организации осуществления образовательной деятельности по дополнительным общеобразовательным программам»;  -Письмо Министерства образования и науки от 18 ноября 2015 г. № 09-3242 «О направлении информации». (Методические рекомендации по проектированию дополнительных общеразвивающих программ);  -Концепция духовно-нравственного развития личности гражданина России.  </vt:lpstr>
      <vt:lpstr>Презентация PowerPoint</vt:lpstr>
      <vt:lpstr>ОБРАЗОВАТЕЛЬНАЯ ДЕЯТЕЛЬНОСТЬ ПО ПРЕДМЕТУ результаты качества образования  ИССЛЕДОВАТЕЛЬСКАЯ ДЕЯТЕЛЬНОСТЬ диагностика мотивации учения школьников   ВНЕУРОЧНАЯ ДЕЯТЕЛЬНОСТЬ  концертная и конкурсно-фестивальная деятельность  МЕТОДИЧЕСКАЯ ДЕЯТЕЛЬНОСТЬ разработка  рабочих программ, методических пособий по предмету  (сборник  «Пьесы для Гитары»); повышение квалификации; проведение мастер-классов и открытых уроков; участие в педагогических конкурсах различного уровня, публикации. </vt:lpstr>
      <vt:lpstr>КОЭФФИЦИЕНТ  УСПЕВАЕМОСТИ  ПО  СПЕЦИАЛЬНОМУ  И  ОБЩЕМУ ИНСТРУМЕНТУ (КУО).</vt:lpstr>
      <vt:lpstr>КОЭФФИЦИЕНТ  КАЧЕСТВА ОБУЧЕНИЯ ПО  СПЕЦИАЛЬНОМУ  И  ОБЩЕМУ ИНСТРУМЕНТУ.</vt:lpstr>
      <vt:lpstr>Цель исследования</vt:lpstr>
      <vt:lpstr>Задачи </vt:lpstr>
      <vt:lpstr> ИССЛЕДОВАТЕЛЬСКАЯ ДЕЯТЕЛЬНОСТЬ. </vt:lpstr>
      <vt:lpstr>Презентация PowerPoint</vt:lpstr>
      <vt:lpstr>Презентация PowerPoint</vt:lpstr>
      <vt:lpstr>ОСНОВНЫЕ МЕТОДЫ ИССЛЕДОВАНИЯ</vt:lpstr>
      <vt:lpstr>Уровень развития творческой активности обучающихся. </vt:lpstr>
      <vt:lpstr>Распределение уровня развития в классе специального и общего инструмента   2016 – 2017 уч.год.</vt:lpstr>
      <vt:lpstr>Презентация PowerPoint</vt:lpstr>
      <vt:lpstr>Технология проблемного обучения.</vt:lpstr>
      <vt:lpstr>Технология проектной и исследовательской деятельности </vt:lpstr>
      <vt:lpstr>Технология проектной и исследовательской деятельности</vt:lpstr>
      <vt:lpstr>Информационно-коммуникационные технологии</vt:lpstr>
      <vt:lpstr>Технология критического мышления</vt:lpstr>
      <vt:lpstr>Технология полихудожественного образования</vt:lpstr>
      <vt:lpstr>Технология коллективного сотворчества</vt:lpstr>
      <vt:lpstr>В собственной педагогической практике использую:</vt:lpstr>
      <vt:lpstr>Сборник «Пьесы для гитары»  адресован учащимся музыкальных школ, а так же гитаристам-любителям. </vt:lpstr>
      <vt:lpstr> Уровень развития творческой активности обучающихся  (2018-2019 уч. год)  </vt:lpstr>
      <vt:lpstr>Распределение уровня развития творческой активности в классе специального и общего инструмента   2018 – 2019 уч.год.</vt:lpstr>
      <vt:lpstr>Уровень развития творческой активности обучающихся. </vt:lpstr>
      <vt:lpstr>Распределение уровня развития творческой активности в классе специального и общего инструмента   2020 – 2021 уч.год.</vt:lpstr>
      <vt:lpstr>Динамика уровня развития творческой активности обучающихся. </vt:lpstr>
      <vt:lpstr>Анализируя выше приведенные данные, можно сделать следующие выводы  1. На конец 2016-2017 уч.г. по всем критериям преобладал низкий уровень развития творческой активности обучающихся  в классе специального и общего инструмента (средний уровень имели Адыев Н., Суздалева В., Васильев В.)  2. На конец 2020-2021 уч.г. по классу преобладает средний уровень развития творческой активности обучающихся (высокий уровень развития творческой активности имеют Суздалева В., Адыев Н.);   3. Наблюдается положительная динамика уровня развития творческой активности всех обучающихся (кроме Логиновских Г.);  4. Таким образом, эффективность педагогической деятельности в межаттестационный период подтверждена.   </vt:lpstr>
      <vt:lpstr>КОНЦЕРТНАЯ ДЕЯТЕЛЬНОСТЬ.</vt:lpstr>
      <vt:lpstr>Концертная деятельность</vt:lpstr>
      <vt:lpstr>Концертная деятельность</vt:lpstr>
      <vt:lpstr>Концертная деятельность</vt:lpstr>
      <vt:lpstr>Концертная деятельность</vt:lpstr>
      <vt:lpstr>Презентация PowerPoint</vt:lpstr>
      <vt:lpstr>Презентация PowerPoint</vt:lpstr>
      <vt:lpstr>Презентация PowerPoint</vt:lpstr>
      <vt:lpstr>Методическая деятельность</vt:lpstr>
      <vt:lpstr>Презентация PowerPoint</vt:lpstr>
      <vt:lpstr>Распространение педагогического опыта</vt:lpstr>
      <vt:lpstr>Распространение педагогического опыта</vt:lpstr>
      <vt:lpstr>Участие в профессиональных конкурсах </vt:lpstr>
      <vt:lpstr>Участие в профессиональных конкурсах</vt:lpstr>
      <vt:lpstr>Участие в профессиональных конкурсах</vt:lpstr>
      <vt:lpstr>Участие в профессиональных конкурсах</vt:lpstr>
      <vt:lpstr>Участие в профессиональных конкурсах</vt:lpstr>
      <vt:lpstr>Участие в профессиональных конкурсах</vt:lpstr>
      <vt:lpstr>Курсы повышения квалификации (216 ч)</vt:lpstr>
      <vt:lpstr>Презентация PowerPoint</vt:lpstr>
      <vt:lpstr>Результаты педагогической деятельности.</vt:lpstr>
      <vt:lpstr>Презентация PowerPoint</vt:lpstr>
      <vt:lpstr>Презентация PowerPoint</vt:lpstr>
      <vt:lpstr>  На новый межаттестационный период  планируется реализация следующих задач:  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agorb</cp:lastModifiedBy>
  <cp:revision>141</cp:revision>
  <dcterms:created xsi:type="dcterms:W3CDTF">2010-05-23T14:28:12Z</dcterms:created>
  <dcterms:modified xsi:type="dcterms:W3CDTF">2022-02-27T17:06:13Z</dcterms:modified>
</cp:coreProperties>
</file>