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6" r:id="rId2"/>
    <p:sldId id="291" r:id="rId3"/>
    <p:sldId id="290" r:id="rId4"/>
    <p:sldId id="292" r:id="rId5"/>
    <p:sldId id="289" r:id="rId6"/>
    <p:sldId id="300" r:id="rId7"/>
    <p:sldId id="272" r:id="rId8"/>
    <p:sldId id="299" r:id="rId9"/>
    <p:sldId id="297" r:id="rId10"/>
    <p:sldId id="296" r:id="rId11"/>
    <p:sldId id="301" r:id="rId12"/>
    <p:sldId id="298" r:id="rId13"/>
    <p:sldId id="305" r:id="rId14"/>
    <p:sldId id="309" r:id="rId15"/>
    <p:sldId id="312" r:id="rId16"/>
    <p:sldId id="294" r:id="rId17"/>
    <p:sldId id="306" r:id="rId18"/>
    <p:sldId id="308" r:id="rId19"/>
    <p:sldId id="288" r:id="rId20"/>
    <p:sldId id="284" r:id="rId21"/>
    <p:sldId id="270" r:id="rId22"/>
    <p:sldId id="276" r:id="rId23"/>
    <p:sldId id="269" r:id="rId24"/>
    <p:sldId id="307" r:id="rId25"/>
    <p:sldId id="279" r:id="rId26"/>
    <p:sldId id="264" r:id="rId27"/>
    <p:sldId id="310" r:id="rId28"/>
    <p:sldId id="265" r:id="rId29"/>
    <p:sldId id="303" r:id="rId30"/>
    <p:sldId id="280" r:id="rId31"/>
    <p:sldId id="302" r:id="rId32"/>
    <p:sldId id="311" r:id="rId33"/>
    <p:sldId id="275" r:id="rId34"/>
    <p:sldId id="274" r:id="rId35"/>
    <p:sldId id="273" r:id="rId36"/>
    <p:sldId id="277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33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5" autoAdjust="0"/>
    <p:restoredTop sz="89433" autoAdjust="0"/>
  </p:normalViewPr>
  <p:slideViewPr>
    <p:cSldViewPr>
      <p:cViewPr varScale="1">
        <p:scale>
          <a:sx n="59" d="100"/>
          <a:sy n="59" d="100"/>
        </p:scale>
        <p:origin x="16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935DA-2158-4025-A325-5AA4E57B9DD7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0A81F-B6DF-440C-84E0-66F4EDF5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A81F-B6DF-440C-84E0-66F4EDF5375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43000"/>
          </a:xfrm>
        </p:spPr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 автономное дошкольное образовательное учреждение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« Детский сад №40 Центр  развития ребёнка».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41724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FF3399"/>
                </a:solidFill>
                <a:latin typeface="Arial Black" pitchFamily="34" charset="0"/>
              </a:rPr>
              <a:t> Из опыта работы:</a:t>
            </a:r>
          </a:p>
          <a:p>
            <a:pPr algn="ctr">
              <a:buNone/>
            </a:pPr>
            <a:r>
              <a:rPr lang="ru-RU" dirty="0">
                <a:solidFill>
                  <a:srgbClr val="FF3399"/>
                </a:solidFill>
                <a:latin typeface="Arial Black" pitchFamily="34" charset="0"/>
              </a:rPr>
              <a:t>      «Мнемотехника, как средство                            	    познавательного и          		             коммуникативного 				       развития детей».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5085184"/>
            <a:ext cx="450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Подготовила: воспитатель Хлебникова Н.П.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24" y="3573016"/>
            <a:ext cx="2752306" cy="230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Мнемотаблицы в разл сферах в доу\IMG_20221213_093036.jpg"/>
          <p:cNvPicPr>
            <a:picLocks noChangeAspect="1" noChangeArrowheads="1"/>
          </p:cNvPicPr>
          <p:nvPr/>
        </p:nvPicPr>
        <p:blipFill>
          <a:blip r:embed="rId2" cstate="print"/>
          <a:srcRect l="8399" r="9456" b="9526"/>
          <a:stretch>
            <a:fillRect/>
          </a:stretch>
        </p:blipFill>
        <p:spPr bwMode="auto">
          <a:xfrm>
            <a:off x="1691680" y="980728"/>
            <a:ext cx="6840760" cy="4941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Мнемотаблицы в разл сферах в доу\IMG_20230131_074009.jpg"/>
          <p:cNvPicPr>
            <a:picLocks noChangeAspect="1" noChangeArrowheads="1"/>
          </p:cNvPicPr>
          <p:nvPr/>
        </p:nvPicPr>
        <p:blipFill>
          <a:blip r:embed="rId2" cstate="print"/>
          <a:srcRect l="20946" r="14189"/>
          <a:stretch>
            <a:fillRect/>
          </a:stretch>
        </p:blipFill>
        <p:spPr bwMode="auto">
          <a:xfrm>
            <a:off x="1691680" y="1412776"/>
            <a:ext cx="6912768" cy="4922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47664" y="764704"/>
            <a:ext cx="3237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Некоторые схемы рисую сама .</a:t>
            </a:r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немотаблицы в разл сферах в доу\IMG_20230110_100639.jpg"/>
          <p:cNvPicPr>
            <a:picLocks noChangeAspect="1" noChangeArrowheads="1"/>
          </p:cNvPicPr>
          <p:nvPr/>
        </p:nvPicPr>
        <p:blipFill>
          <a:blip r:embed="rId2" cstate="print"/>
          <a:srcRect l="31002" r="9426" b="7885"/>
          <a:stretch>
            <a:fillRect/>
          </a:stretch>
        </p:blipFill>
        <p:spPr bwMode="auto">
          <a:xfrm>
            <a:off x="1403648" y="836712"/>
            <a:ext cx="7056784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36712"/>
            <a:ext cx="6777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заучивании стихотворения рисуем  вместе с детьми.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C:\Users\пользователь\Desktop\1676372470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439644" cy="431098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пользователь\Desktop\IMG_20230214_090328.jpg"/>
          <p:cNvPicPr>
            <a:picLocks noChangeAspect="1" noChangeArrowheads="1"/>
          </p:cNvPicPr>
          <p:nvPr/>
        </p:nvPicPr>
        <p:blipFill>
          <a:blip r:embed="rId2" cstate="print"/>
          <a:srcRect l="20281" r="16626"/>
          <a:stretch>
            <a:fillRect/>
          </a:stretch>
        </p:blipFill>
        <p:spPr bwMode="auto">
          <a:xfrm>
            <a:off x="1475656" y="1988840"/>
            <a:ext cx="3816424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пользователь\Desktop\IMG_20230214_092456.jpg"/>
          <p:cNvPicPr>
            <a:picLocks noChangeAspect="1" noChangeArrowheads="1"/>
          </p:cNvPicPr>
          <p:nvPr/>
        </p:nvPicPr>
        <p:blipFill>
          <a:blip r:embed="rId3" cstate="print"/>
          <a:srcRect l="11200" t="18604" r="31200" b="10391"/>
          <a:stretch>
            <a:fillRect/>
          </a:stretch>
        </p:blipFill>
        <p:spPr bwMode="auto">
          <a:xfrm rot="5400000">
            <a:off x="4535996" y="1880828"/>
            <a:ext cx="5184576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676436648945.jpg"/>
          <p:cNvPicPr>
            <a:picLocks noChangeAspect="1" noChangeArrowheads="1"/>
          </p:cNvPicPr>
          <p:nvPr/>
        </p:nvPicPr>
        <p:blipFill>
          <a:blip r:embed="rId2" cstate="print"/>
          <a:srcRect t="12308"/>
          <a:stretch>
            <a:fillRect/>
          </a:stretch>
        </p:blipFill>
        <p:spPr bwMode="auto">
          <a:xfrm>
            <a:off x="3347864" y="2060848"/>
            <a:ext cx="4320480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5674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Дети рассказывают выученный</a:t>
            </a:r>
          </a:p>
          <a:p>
            <a:r>
              <a:rPr lang="ru-RU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стих своим родителям.</a:t>
            </a:r>
          </a:p>
        </p:txBody>
      </p:sp>
    </p:spTree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http://images.myshared.ru/15/1019211/slide_14.jpg"/>
          <p:cNvPicPr>
            <a:picLocks noChangeAspect="1" noChangeArrowheads="1"/>
          </p:cNvPicPr>
          <p:nvPr/>
        </p:nvPicPr>
        <p:blipFill>
          <a:blip r:embed="rId2" cstate="print"/>
          <a:srcRect l="15828" t="17904" r="8445" b="51050"/>
          <a:stretch>
            <a:fillRect/>
          </a:stretch>
        </p:blipFill>
        <p:spPr bwMode="auto">
          <a:xfrm>
            <a:off x="1547664" y="2492896"/>
            <a:ext cx="655272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87624" y="620688"/>
            <a:ext cx="7002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Отгадывание загадок - это более сложный процесс,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как дети не знают некоторых предметов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окружающего мира.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загадки:</a:t>
            </a: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9312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Очень плодотворно применение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обучении грамоте для закрепления  пройденных звуков.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1-пишем в центре букву,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2-в правом  и левом от буквы квадрате, сколько элементов –графически и цифрой,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3-в верхних трёх квадратах –где можно увидеть образ буквы,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4-в трёх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нижних-предметы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названиях которых  есть этот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звук,старшая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группа-в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начале слова,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подготовительная-звук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начале,в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середине,в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конце.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5-этап проговаривания всего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того,что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зафиксировали.</a:t>
            </a:r>
          </a:p>
        </p:txBody>
      </p:sp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339753" y="692696"/>
          <a:ext cx="5280246" cy="556864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60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42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203">
                <a:tc>
                  <a:txBody>
                    <a:bodyPr/>
                    <a:lstStyle/>
                    <a:p>
                      <a:r>
                        <a:rPr lang="en-US" sz="6000" baseline="0" dirty="0"/>
                        <a:t>I  -</a:t>
                      </a:r>
                      <a:endParaRPr lang="ru-RU" sz="6000" baseline="0" dirty="0"/>
                    </a:p>
                    <a:p>
                      <a:r>
                        <a:rPr lang="en-US" sz="6000" dirty="0"/>
                        <a:t>2</a:t>
                      </a:r>
                      <a:endParaRPr lang="ru-RU" sz="6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sz="5400" baseline="0" dirty="0"/>
                        <a:t>    </a:t>
                      </a:r>
                      <a:r>
                        <a:rPr lang="ru-RU" sz="5400" dirty="0"/>
                        <a:t>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800" baseline="0" dirty="0"/>
                        <a:t>              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42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Блок-схема: узел 2"/>
          <p:cNvSpPr/>
          <p:nvPr/>
        </p:nvSpPr>
        <p:spPr>
          <a:xfrm>
            <a:off x="6444208" y="2852936"/>
            <a:ext cx="1008112" cy="11521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ользователь\Desktop\Мнемотаблицы в разл сферах в доу\IMG_20230202_092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648072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48680"/>
            <a:ext cx="73709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3399"/>
                </a:solidFill>
                <a:latin typeface="Monotype Corsiva" pitchFamily="66" charset="0"/>
              </a:rPr>
              <a:t>Мнемотехника-</a:t>
            </a:r>
          </a:p>
          <a:p>
            <a:r>
              <a:rPr lang="ru-RU" sz="4400" b="1" dirty="0">
                <a:solidFill>
                  <a:srgbClr val="FF3399"/>
                </a:solidFill>
                <a:latin typeface="Monotype Corsiva" pitchFamily="66" charset="0"/>
              </a:rPr>
              <a:t>        это искусство запоминания</a:t>
            </a:r>
            <a:r>
              <a:rPr lang="ru-RU" sz="3200" dirty="0">
                <a:latin typeface="Monotype Corsiva" pitchFamily="66" charset="0"/>
              </a:rPr>
              <a:t>.</a:t>
            </a:r>
          </a:p>
        </p:txBody>
      </p:sp>
      <p:pic>
        <p:nvPicPr>
          <p:cNvPr id="4" name="Рисунок 4" descr="http://mypresentation.ru/documents_2/796f8e4bbe6bab226fbfc76e5ea73732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988534" cy="4104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Мнемотаблицы в разл сферах в доу\IMG_20230202_095856.jpg"/>
          <p:cNvPicPr>
            <a:picLocks noChangeAspect="1" noChangeArrowheads="1"/>
          </p:cNvPicPr>
          <p:nvPr/>
        </p:nvPicPr>
        <p:blipFill>
          <a:blip r:embed="rId2" cstate="print"/>
          <a:srcRect l="6803" r="15642"/>
          <a:stretch>
            <a:fillRect/>
          </a:stretch>
        </p:blipFill>
        <p:spPr bwMode="auto">
          <a:xfrm>
            <a:off x="1475656" y="980728"/>
            <a:ext cx="6912768" cy="4889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764704"/>
            <a:ext cx="39604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Провожу такие игры как:                                  «Запомни  и повтори».</a:t>
            </a:r>
            <a:r>
              <a:rPr lang="ru-RU" sz="1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(раздаточный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материал-карточки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(или закрепить) с образом буквы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Уточнить, из каких элементов состоит буква, их количество и пространственное расположение.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(или уточнить) с характеристикой звука (гласный-согласный, звонкий или глухой, мягкий или твёрдый)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фонематические представления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зрительное внимание и память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зрительно-пространственных представлений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графо-моторных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Documents and Settings\Людмила\Рабочий стол\Обучене грамоте\Мнемотаблицы по грамоте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31683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Новая папка\sulus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2952328" cy="2520280"/>
          </a:xfrm>
          <a:prstGeom prst="rect">
            <a:avLst/>
          </a:prstGeom>
          <a:noFill/>
        </p:spPr>
      </p:pic>
      <p:pic>
        <p:nvPicPr>
          <p:cNvPr id="4100" name="Picture 4" descr="F:\Новая папка\sulus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861048"/>
            <a:ext cx="2952328" cy="2443411"/>
          </a:xfrm>
          <a:prstGeom prst="rect">
            <a:avLst/>
          </a:prstGeom>
          <a:noFill/>
        </p:spPr>
      </p:pic>
      <p:pic>
        <p:nvPicPr>
          <p:cNvPr id="5" name="Picture 3" descr="C:\Documents and Settings\Людмила\Рабочий стол\Обучене грамоте\Мнемотаблицы по грамоте\6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29295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Людмила\Рабочий стол\Обучене грамоте\Мнемотаблицы по грамоте\4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2952328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836712"/>
            <a:ext cx="42302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«Найди ошибку».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(или закрепить) с образом буквы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Уточнить, из каких элементов состоит буква, их количество и пространственное расположение.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(или уточнить) с характеристикой звука (гласный-согласный, звонкий или глухой, мягкий или твёрдый)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фонематические представления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зрительно-пространственных представлений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4" descr="C:\Documents and Settings\Людмила\Рабочий стол\Обучене грамоте\Мнемотаблицы по грамоте\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309634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644008" y="908720"/>
            <a:ext cx="3600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Подбери букву”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Уточнить, из каких элементов состоит буква, их количество и пространственное расположение.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(или уточнить) с характеристикой звука (гласный-согласный, звонкий или глухой, мягкий или твёрдый)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фонематические представления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зрительно-пространственных представлений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логического мышления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связной речи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645024"/>
            <a:ext cx="2718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Правила работы с таблицей: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предлагается заполненная таблица, только без буквы в центре. Детям предлагается подумать, догадаться и объяснить, какая это буква может быть.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Людмила\Рабочий стол\Обучене грамоте\Мнемотаблицы по грамоте\1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2857500" cy="2839591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1844824"/>
            <a:ext cx="7920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268760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 обучении грамоте  у детей  дошкольного возраста были достигнуты следующие результаты: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 количество ошибок при написании букв , улучшение графо – моторных  навыков .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Удаётся помочь детям усвоить такие абстрактные понятия, как “буква”, “звук”, “гласный”, “согласный”, “мягкий”, “твёрдый”, “звонкий”, “глухой”.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Улучшение внимания, памяти, логического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Изображение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229200"/>
            <a:ext cx="3171825" cy="809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187624" y="538808"/>
            <a:ext cx="7344816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dirty="0">
                <a:solidFill>
                  <a:srgbClr val="181818"/>
                </a:solidFill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Так как я работаю в логопедической группе </a:t>
            </a:r>
            <a:r>
              <a:rPr lang="en-US" altLang="zh-CN" sz="2400" dirty="0">
                <a:solidFill>
                  <a:srgbClr val="181818"/>
                </a:solidFill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 </a:t>
            </a:r>
            <a:r>
              <a:rPr lang="ru-RU" altLang="zh-CN" sz="2400" dirty="0">
                <a:solidFill>
                  <a:srgbClr val="181818"/>
                </a:solidFill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я 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использую</a:t>
            </a:r>
            <a:r>
              <a:rPr kumimoji="0" lang="ru-RU" altLang="zh-CN" sz="2400" b="0" i="0" u="none" strike="noStrike" cap="none" normalizeH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 </a:t>
            </a:r>
            <a:r>
              <a:rPr lang="ru-RU" altLang="zh-CN" sz="2400" dirty="0" err="1">
                <a:solidFill>
                  <a:srgbClr val="181818"/>
                </a:solidFill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Мнемодорожки</a:t>
            </a:r>
            <a:r>
              <a:rPr lang="ru-RU" altLang="zh-CN" sz="2400" dirty="0">
                <a:solidFill>
                  <a:srgbClr val="181818"/>
                </a:solidFill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 на индивидуальных и подгрупповых занятиях по автоматизации звуков.</a:t>
            </a:r>
            <a:endParaRPr lang="ru-RU" altLang="zh-CN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Приведу пример автоматизации звука «</a:t>
            </a:r>
            <a:r>
              <a:rPr kumimoji="0" lang="ru-RU" altLang="zh-CN" sz="2400" b="0" i="0" u="none" strike="noStrike" cap="none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ш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» с использованием </a:t>
            </a:r>
            <a:r>
              <a:rPr kumimoji="0" lang="ru-RU" altLang="zh-CN" sz="2400" b="0" i="0" u="none" strike="noStrike" cap="none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мнемодорожек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.</a:t>
            </a:r>
            <a:endParaRPr kumimoji="0" lang="ru-RU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1" i="0" u="none" strike="noStrike" cap="none" normalizeH="0" baseline="0" dirty="0">
              <a:ln>
                <a:noFill/>
              </a:ln>
              <a:solidFill>
                <a:srgbClr val="181818"/>
              </a:solidFill>
              <a:effectLst/>
              <a:latin typeface="Times New Roman" pitchFamily="18" charset="0"/>
              <a:ea typeface="NSimSun" pitchFamily="49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err="1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Чистоговорки</a:t>
            </a:r>
            <a:endParaRPr kumimoji="0" lang="ru-RU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ША-ША-ША – наша Даша хороша,</a:t>
            </a:r>
            <a:b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</a:br>
            <a:r>
              <a:rPr kumimoji="0" lang="ru-RU" altLang="zh-CN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ШИ-ШИ-ШИ – Миша и Маша – малыши,</a:t>
            </a:r>
            <a:b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</a:br>
            <a:r>
              <a:rPr kumimoji="0" lang="ru-RU" altLang="zh-CN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ШЕ-ШЕ-ШЕ – мыши в шалаше,</a:t>
            </a:r>
            <a:b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</a:br>
            <a:r>
              <a:rPr kumimoji="0" lang="ru-RU" altLang="zh-CN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ШО-ШО-ШО – говорю я хорошо!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87624" y="4221088"/>
            <a:ext cx="40324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АШ-АШ-АШ – у Наташки карандаш,</a:t>
            </a:r>
            <a:b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</a:br>
            <a:r>
              <a:rPr kumimoji="0" lang="ru-RU" altLang="zh-CN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ОШ-ОШ-ОШ – у Антошки нож,</a:t>
            </a:r>
            <a:b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</a:br>
            <a:r>
              <a:rPr kumimoji="0" lang="ru-RU" altLang="zh-CN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УШ-УШ-УШ – малыш идёт в душ,</a:t>
            </a:r>
            <a:b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</a:br>
            <a:r>
              <a:rPr kumimoji="0" lang="ru-RU" altLang="zh-CN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ЫШ-ЫШ-ЫШ – в камышах мышь.</a:t>
            </a:r>
            <a:r>
              <a:rPr kumimoji="0" lang="ru-RU" altLang="zh-CN" b="0" i="1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 </a:t>
            </a:r>
            <a:endParaRPr kumimoji="0" lang="ru-RU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Изображение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24944"/>
            <a:ext cx="3171825" cy="847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196752"/>
            <a:ext cx="6624736" cy="406104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>
                <a:ln w="0"/>
                <a:solidFill>
                  <a:srgbClr val="99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Очень продуктивно вводить в систему обучения </a:t>
            </a:r>
            <a:r>
              <a:rPr lang="ru-RU" b="1" cap="all" dirty="0" err="1">
                <a:ln w="0"/>
                <a:solidFill>
                  <a:srgbClr val="99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b="1" cap="all" dirty="0">
                <a:ln w="0"/>
                <a:solidFill>
                  <a:srgbClr val="99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 в формирование элементарных математических способностей.</a:t>
            </a:r>
            <a:endParaRPr lang="ru-RU" b="1" cap="all" dirty="0">
              <a:ln w="0"/>
              <a:solidFill>
                <a:srgbClr val="9900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F:\img0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3140968"/>
            <a:ext cx="4608512" cy="3240360"/>
          </a:xfrm>
          <a:prstGeom prst="snip2SameRect">
            <a:avLst/>
          </a:prstGeom>
          <a:ln w="88900" cap="sq">
            <a:solidFill>
              <a:srgbClr val="FF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980728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1.При закреплении в изучении цифр.</a:t>
            </a:r>
          </a:p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«цифра 3»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 составления сюжета наиболее интересен детям, они сами с удовольствием придумывают истории по таким таблицам. Одновременно с развитием речи происходит закрепление представлений о цифрах, геометрических фигурах. </a:t>
            </a: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Мнемотаблицы в разл сферах в доу\IMG_20230208_113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79708" y="2132859"/>
            <a:ext cx="5328593" cy="2880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20688"/>
            <a:ext cx="64807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(в переводе с греческого – «искусство запоминания») - это  система методов и приемов, обеспечивающих эффективное запоминание, сохранение и воспроизведение информации путем образования  дополнительных ассоциаций, которые фиксируются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мнемотаблицах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-это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схемы, состоящие из последовательно расположенных изображений символов, в которых зашифровано содержание.</a:t>
            </a:r>
          </a:p>
        </p:txBody>
      </p:sp>
    </p:spTree>
  </p:cSld>
  <p:clrMapOvr>
    <a:masterClrMapping/>
  </p:clrMapOvr>
  <p:transition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\image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3605773" cy="27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F:\Новая папка\image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645024"/>
            <a:ext cx="4224088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E1AC65-D9C8-4E34-9987-23FFC96A639D}"/>
              </a:ext>
            </a:extLst>
          </p:cNvPr>
          <p:cNvSpPr txBox="1"/>
          <p:nvPr/>
        </p:nvSpPr>
        <p:spPr>
          <a:xfrm>
            <a:off x="1835696" y="404664"/>
            <a:ext cx="607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При ознакомлении с геометрическими фигурами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59632" y="836712"/>
            <a:ext cx="68407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своей работе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применяя мнемотехнику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ставлю целью: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представления о геометрических фигурах;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Знакомить детей с цифрами, знаками;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представления о составе числа;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умение осуществлять математические операции (сложение, вычитание);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навыки пространственной ориентировки на листе бумаги.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060848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целесообразно применять и в других сферах.  </a:t>
            </a:r>
          </a:p>
        </p:txBody>
      </p:sp>
    </p:spTree>
  </p:cSld>
  <p:clrMapOvr>
    <a:masterClrMapping/>
  </p:clrMapOvr>
  <p:transition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Мнемотаблицы в разл сферах в доу\IMG_20230208_121520.jpg"/>
          <p:cNvPicPr>
            <a:picLocks noChangeAspect="1" noChangeArrowheads="1"/>
          </p:cNvPicPr>
          <p:nvPr/>
        </p:nvPicPr>
        <p:blipFill>
          <a:blip r:embed="rId2" cstate="print"/>
          <a:srcRect l="11836" r="21497" b="17928"/>
          <a:stretch>
            <a:fillRect/>
          </a:stretch>
        </p:blipFill>
        <p:spPr bwMode="auto">
          <a:xfrm>
            <a:off x="4211960" y="1916832"/>
            <a:ext cx="4320480" cy="4248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F:\Новая папка\мнемотаб в дежурст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2520280" cy="53285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476672"/>
            <a:ext cx="5292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помощи дежурным,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выстраивания правильной последовательности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Новая папка\мнемотаб 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5895125" cy="4253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692696"/>
            <a:ext cx="5107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Применяю в трудовом воспитании 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http://www.logolife.ru/wp-content/uploads/mnemotehnika-dlya-onr.jpg"/>
          <p:cNvPicPr>
            <a:picLocks noChangeAspect="1" noChangeArrowheads="1"/>
          </p:cNvPicPr>
          <p:nvPr/>
        </p:nvPicPr>
        <p:blipFill>
          <a:blip r:embed="rId2" cstate="print"/>
          <a:srcRect l="48422" t="22535" r="11578" b="39437"/>
          <a:stretch>
            <a:fillRect/>
          </a:stretch>
        </p:blipFill>
        <p:spPr bwMode="auto">
          <a:xfrm>
            <a:off x="1907704" y="1412776"/>
            <a:ext cx="5371263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6306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99"/>
                </a:solidFill>
                <a:latin typeface="Monotype Corsiva" pitchFamily="66" charset="0"/>
                <a:cs typeface="Times New Roman" pitchFamily="18" charset="0"/>
              </a:rPr>
              <a:t>Мнемотехника  многофункциональна.</a:t>
            </a:r>
          </a:p>
          <a:p>
            <a:endParaRPr lang="ru-RU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75656" y="1741459"/>
            <a:ext cx="70567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возможности использования мнемотехники, как методики  развития памяти детей, значительно расширяются и могут решать многие задачи  развития детей. Учитывая то, что любая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должна воспроизводиться детьми графически, дети для наилучшего запоминания рисуют только свои ассоциации,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развивается мелкая моторика и дети упражняются в ориентировке на листе бумаги, что является немаловажной задачей  при подготовке к школе.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7614" y="3244334"/>
            <a:ext cx="5828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59632" y="620688"/>
            <a:ext cx="741682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98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применения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мнемотехники в своей работе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дошкольниками обусловлена тем,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Мнемотехника для дошкольников как раз помогает упростить процесс запоминания, развить ассоциативное мышление и воображение, повысить внимательность.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437112"/>
            <a:ext cx="74888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Большинство педагогов применяют в своей работе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для развития речи: составление 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перессказывание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рассказов, заучивание стихотворений,  запоминания сказок, скороговорок. 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1403648" y="620688"/>
            <a:ext cx="6337449" cy="5616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каких сферах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использую 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мнемотаблицы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Обогащение словарного запаса-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бучение пересказу, составление рассказов,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азучивание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стихотворений,  скороговорок,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чистоговорок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noProof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загадывание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загадок, 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бучение грамоте.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познавательной сфере-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конструрование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формирование элементарных математических представлений.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Труд-дежурство, уход за цветами.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Самообслуживание-одевание и раздевание.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276872"/>
            <a:ext cx="6120680" cy="2314039"/>
          </a:xfrm>
          <a:prstGeom prst="snip2Diag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Мнемотехника в развитии речи. </a:t>
            </a:r>
          </a:p>
        </p:txBody>
      </p:sp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dc92b8dca7593e00f3a5126066cdd5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32856"/>
            <a:ext cx="5713099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5576" y="764704"/>
            <a:ext cx="7817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дети научились правильно передавать и читать схемы, начинаю свою работу  от  простого , т.е сначала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мнемоквадраты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мнемодорожки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Мнемотаблицы в разл сферах в доу\1676012308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20888"/>
            <a:ext cx="5040560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75656" y="620688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перехожу  к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мнемотаблицам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своей работе по составлению описательных рассказов и рассказов сравнение  применяю : Дидактическое пособие с опорными схемами . </a:t>
            </a:r>
            <a:endParaRPr lang="ru-RU" sz="2400" dirty="0"/>
          </a:p>
        </p:txBody>
      </p: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Мнемотаблицы в разл сферах в доу\IMG_20230131_073857.jpg"/>
          <p:cNvPicPr>
            <a:picLocks noChangeAspect="1" noChangeArrowheads="1"/>
          </p:cNvPicPr>
          <p:nvPr/>
        </p:nvPicPr>
        <p:blipFill>
          <a:blip r:embed="rId2" cstate="print"/>
          <a:srcRect l="18251" r="14068" b="2872"/>
          <a:stretch>
            <a:fillRect/>
          </a:stretch>
        </p:blipFill>
        <p:spPr bwMode="auto">
          <a:xfrm>
            <a:off x="1547664" y="908720"/>
            <a:ext cx="6840760" cy="489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1_Тема Office">
  <a:themeElements>
    <a:clrScheme name="Другая 6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497A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905</Words>
  <Application>Microsoft Office PowerPoint</Application>
  <PresentationFormat>Экран (4:3)</PresentationFormat>
  <Paragraphs>105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NSimSun</vt:lpstr>
      <vt:lpstr>宋体</vt:lpstr>
      <vt:lpstr>Arial</vt:lpstr>
      <vt:lpstr>Arial Black</vt:lpstr>
      <vt:lpstr>Calibri</vt:lpstr>
      <vt:lpstr>Monotype Corsiva</vt:lpstr>
      <vt:lpstr>Times New Roman</vt:lpstr>
      <vt:lpstr>1_Тема Office</vt:lpstr>
      <vt:lpstr>Муниципальное  автономное дошкольное образовательное учреждение                        « Детский сад №40 Центр  развития ребёнка».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Наталия Хлебникова</cp:lastModifiedBy>
  <cp:revision>105</cp:revision>
  <dcterms:created xsi:type="dcterms:W3CDTF">2014-07-06T18:18:01Z</dcterms:created>
  <dcterms:modified xsi:type="dcterms:W3CDTF">2023-03-29T14:15:13Z</dcterms:modified>
</cp:coreProperties>
</file>