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9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258" r:id="rId11"/>
    <p:sldId id="401" r:id="rId12"/>
    <p:sldId id="42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1E75-777D-4C61-86EC-E8703B48CC6E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0C0B8-492F-49FF-ABE7-B0739A49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0C0B8-492F-49FF-ABE7-B0739A49B1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2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3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6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3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2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0270-0032-4432-822A-619A363B6A42}" type="datetimeFigureOut">
              <a:rPr lang="ru-RU" smtClean="0"/>
              <a:pPr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DD07-E69A-456C-8BF4-2993BD3D9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77371" y="459544"/>
            <a:ext cx="11471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Литература  ¼ 19 века</a:t>
            </a:r>
          </a:p>
          <a:p>
            <a:pPr algn="ctr"/>
            <a:r>
              <a:rPr lang="ru-RU" sz="4400" b="1" dirty="0"/>
              <a:t>Романтизм как литературное течение </a:t>
            </a:r>
          </a:p>
        </p:txBody>
      </p:sp>
    </p:spTree>
    <p:extLst>
      <p:ext uri="{BB962C8B-B14F-4D97-AF65-F5344CB8AC3E}">
        <p14:creationId xmlns:p14="http://schemas.microsoft.com/office/powerpoint/2010/main" val="41652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55" y="231041"/>
            <a:ext cx="11600597" cy="6456362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Жуковский (1783-1852)</a:t>
            </a: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Жуковский — этот литературный Колумб Руси, открывший ей Америку романтизма в поэзии.</a:t>
            </a:r>
          </a:p>
        </p:txBody>
      </p:sp>
    </p:spTree>
    <p:extLst>
      <p:ext uri="{BB962C8B-B14F-4D97-AF65-F5344CB8AC3E}">
        <p14:creationId xmlns:p14="http://schemas.microsoft.com/office/powerpoint/2010/main" val="387424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4AF4EA-CDC3-4FE6-870C-25C19BF5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13" y="0"/>
            <a:ext cx="4964156" cy="6759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3BEA23-B067-467A-AAB6-AAC1C57156D7}"/>
              </a:ext>
            </a:extLst>
          </p:cNvPr>
          <p:cNvSpPr txBox="1"/>
          <p:nvPr/>
        </p:nvSpPr>
        <p:spPr>
          <a:xfrm>
            <a:off x="5908430" y="6020973"/>
            <a:ext cx="5473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Портрет В.А. Жуковского. Карл Брюллов. 1836 г</a:t>
            </a:r>
          </a:p>
        </p:txBody>
      </p:sp>
    </p:spTree>
    <p:extLst>
      <p:ext uri="{BB962C8B-B14F-4D97-AF65-F5344CB8AC3E}">
        <p14:creationId xmlns:p14="http://schemas.microsoft.com/office/powerpoint/2010/main" val="2202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DBA77-181D-4AF6-8880-424A7CEFEC3A}"/>
              </a:ext>
            </a:extLst>
          </p:cNvPr>
          <p:cNvSpPr txBox="1"/>
          <p:nvPr/>
        </p:nvSpPr>
        <p:spPr>
          <a:xfrm>
            <a:off x="394790" y="233734"/>
            <a:ext cx="119285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/>
              <a:t>Какова </a:t>
            </a:r>
            <a:r>
              <a:rPr lang="ru-RU" sz="4000" b="1" dirty="0"/>
              <a:t>роль русских писателей-сентименталистов</a:t>
            </a:r>
          </a:p>
          <a:p>
            <a:r>
              <a:rPr lang="ru-RU" sz="4000" b="1" dirty="0"/>
              <a:t>в развитии литературы и общества?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7092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77371" y="459544"/>
            <a:ext cx="114712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1. Романтизм как литературное течение. </a:t>
            </a:r>
          </a:p>
          <a:p>
            <a:r>
              <a:rPr lang="ru-RU" sz="4400" b="1" dirty="0"/>
              <a:t>2. Причины возникновения. Эстетика романтизма. Романтический герой</a:t>
            </a:r>
          </a:p>
          <a:p>
            <a:r>
              <a:rPr lang="ru-RU" sz="4400" b="1" dirty="0"/>
              <a:t>3. В.А. Жуковский – поэт-романтик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873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77371" y="459544"/>
            <a:ext cx="1147128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dirty="0"/>
              <a:t>Романтизм – одно из крупнейших направлений в мировом искусстве конца 18 - начала 19 века. </a:t>
            </a:r>
          </a:p>
          <a:p>
            <a:r>
              <a:rPr lang="ru-RU" sz="4400" b="1" dirty="0"/>
              <a:t> 2. </a:t>
            </a:r>
            <a:r>
              <a:rPr lang="ru-RU" sz="4000" b="1" dirty="0"/>
              <a:t>Причины возникновения: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ужас и потрясение после Французской революции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разочарование в просветительских идеях духовного возрождения человека</a:t>
            </a:r>
          </a:p>
          <a:p>
            <a:pPr marL="571500" indent="-571500">
              <a:buFontTx/>
              <a:buChar char="-"/>
            </a:pPr>
            <a:r>
              <a:rPr lang="ru-RU" sz="4000" b="1" dirty="0"/>
              <a:t>настроения пессимизма, отчаяния, мировой скорби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81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60358" y="212735"/>
            <a:ext cx="1147128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Эстетика романтизма</a:t>
            </a:r>
          </a:p>
          <a:p>
            <a:pPr marL="742950" indent="-742950">
              <a:buAutoNum type="arabicPeriod"/>
            </a:pPr>
            <a:endParaRPr lang="ru-RU" sz="36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Обращение к вечным идеалам, разлад с действительностью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Романтическое </a:t>
            </a:r>
            <a:r>
              <a:rPr lang="ru-RU" sz="3200" b="1" dirty="0" err="1"/>
              <a:t>двоемирие</a:t>
            </a:r>
            <a:r>
              <a:rPr lang="ru-RU" sz="3200" b="1" dirty="0"/>
              <a:t> (чувства, желания человека и действительность находятся в глубоком разладе)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Самоценность человеческой личности, богатство и уникальность человеческой души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Исключительный герой помещен в исключительные обстоятельства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Отказ от иерархии жанров эпохи классицизма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200" b="1" dirty="0"/>
              <a:t>Нет ничего обыденного. Символизм</a:t>
            </a:r>
          </a:p>
          <a:p>
            <a:endParaRPr lang="ru-RU" sz="4400" b="1" dirty="0"/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764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60358" y="212735"/>
            <a:ext cx="1147128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Романтический герой</a:t>
            </a:r>
          </a:p>
          <a:p>
            <a:pPr marL="742950" indent="-742950">
              <a:buAutoNum type="arabicPeriod"/>
            </a:pPr>
            <a:endParaRPr lang="ru-RU" sz="3600" b="1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b="1" dirty="0"/>
              <a:t>герой-мечтатель (психологический романтизм)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b="1" dirty="0"/>
              <a:t>герой-бунтарь, призывающий к активной борьбе свободу (гражданский романтизм)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b="1" dirty="0"/>
              <a:t>герой изображён в исключительных обстоятельствах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b="1" dirty="0"/>
              <a:t>нет  обыденного, герой возвышенный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5932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6F1C6-7090-412C-8EB4-A9FC7231D063}"/>
              </a:ext>
            </a:extLst>
          </p:cNvPr>
          <p:cNvSpPr txBox="1"/>
          <p:nvPr/>
        </p:nvSpPr>
        <p:spPr>
          <a:xfrm>
            <a:off x="360358" y="212735"/>
            <a:ext cx="114712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Перед вами три иллюстрации. Соотнесите их с литературными направлениями. Объясните свой выбор.</a:t>
            </a:r>
          </a:p>
          <a:p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5405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3B0100-4BA7-4F03-B5CD-DD13D87F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361753"/>
            <a:ext cx="9748911" cy="63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4757FE-E6D3-4225-98A3-427B3813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6" y="442919"/>
            <a:ext cx="10592972" cy="63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7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8836ED-7243-4913-9CE5-659ED6B67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13" y="0"/>
            <a:ext cx="10246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7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214</Words>
  <Application>Microsoft Office PowerPoint</Application>
  <PresentationFormat>Широкоэкранный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Лазарева Любовь Владимировна</cp:lastModifiedBy>
  <cp:revision>235</cp:revision>
  <dcterms:created xsi:type="dcterms:W3CDTF">2019-05-07T15:11:22Z</dcterms:created>
  <dcterms:modified xsi:type="dcterms:W3CDTF">2024-12-21T14:15:30Z</dcterms:modified>
</cp:coreProperties>
</file>