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70" r:id="rId8"/>
    <p:sldId id="269" r:id="rId9"/>
    <p:sldId id="268" r:id="rId10"/>
    <p:sldId id="272" r:id="rId11"/>
    <p:sldId id="267" r:id="rId12"/>
    <p:sldId id="271" r:id="rId13"/>
    <p:sldId id="26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oboi.com/img/nature/field-photo-141.jpg" TargetMode="External"/><Relationship Id="rId2" Type="http://schemas.openxmlformats.org/officeDocument/2006/relationships/hyperlink" Target="http://img1.liveinternet.ru/images/attach/c/10/109/355/109355719_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Речь на кончиках пальцев</a:t>
            </a:r>
          </a:p>
          <a:p>
            <a:pPr algn="ctr">
              <a:defRPr/>
            </a:pP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(семинар-практикум </a:t>
            </a:r>
          </a:p>
          <a:p>
            <a:pPr algn="ctr">
              <a:defRPr/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родителей)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79512" y="5301208"/>
            <a:ext cx="5400600" cy="103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Учитель-логопед МБДОУ </a:t>
            </a:r>
          </a:p>
          <a:p>
            <a:pPr>
              <a:lnSpc>
                <a:spcPct val="114000"/>
              </a:lnSpc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«Детский сад №14 «Умка»</a:t>
            </a:r>
          </a:p>
          <a:p>
            <a:pPr>
              <a:lnSpc>
                <a:spcPct val="114000"/>
              </a:lnSpc>
            </a:pP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Палехова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В.В.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8\Desktop\detsad-1889874-1560959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9" y="1853210"/>
            <a:ext cx="2169857" cy="1443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8\Desktop\faf4b48d320433802e59e28f3f921f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209867" cy="165740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8\Desktop\b0cb91918ceb1938876395fd3acca31a--baby-games-montesso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7" y="210460"/>
            <a:ext cx="1950467" cy="151428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8\Desktop\1ad913895e14b4e85b490b31bf3bae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87" y="161191"/>
            <a:ext cx="1953705" cy="1568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8\Desktop\16a869d74eb7d63156f9fde8ee29cb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5008"/>
            <a:ext cx="2204609" cy="146973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8\Desktop\detsad-1646364-1579197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12" y="1866662"/>
            <a:ext cx="1829054" cy="137179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8\Desktop\detsad-245699-14564981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27" y="1862136"/>
            <a:ext cx="1946393" cy="145779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8\Desktop\6688b0e24cb27139c27b0fbe87ec20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28" y="3319928"/>
            <a:ext cx="2044224" cy="16789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8\Desktop\detsad-90340-14204007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10" y="1862136"/>
            <a:ext cx="2128642" cy="141340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8\Desktop\f95f53b0f057920365846b55ed4f1a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81" y="3310024"/>
            <a:ext cx="1893282" cy="176448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8\Desktop\4d4cd7f00fe398caf704d6b137e25c6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25" y="3429947"/>
            <a:ext cx="1338427" cy="16716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8\Desktop\60e14451c2803c573b4941bbc0e4426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2" y="3436183"/>
            <a:ext cx="2266482" cy="15121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8\Desktop\9ad49ea81889056aecde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4998834"/>
            <a:ext cx="2237343" cy="167800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8\Desktop\42bafbb9dfaad8e84fa3fcaaeacf2e4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85" y="5100862"/>
            <a:ext cx="1575981" cy="157598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8\Desktop\778082128c6c55c45e244e58d77388e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66" y="4997298"/>
            <a:ext cx="1716238" cy="171623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8\Desktop\794120fb457d158778c8078f046939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7283"/>
            <a:ext cx="1368152" cy="18242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8\Desktop\2d4bef5e8827a0d77a7adcfa9ca4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8712"/>
            <a:ext cx="1471698" cy="18396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8\Desktop\detsad-363191-1668365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44" y="1888539"/>
            <a:ext cx="1444474" cy="192861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8\Desktop\540408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92" y="335264"/>
            <a:ext cx="1937799" cy="157465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8\Desktop\detsad-62285-1403356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70" y="356508"/>
            <a:ext cx="2142148" cy="16066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8\Desktop\SHnurovki_dljа_doshkolnikov_Gigo_Detmix.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7622"/>
            <a:ext cx="1524000" cy="152400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8\Desktop\ed29402b553ad982bcf4e9d222e9c1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18" y="3918045"/>
            <a:ext cx="1944216" cy="194421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8\Desktop\detsad-1893728-15541883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79" y="2147622"/>
            <a:ext cx="2196244" cy="146416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8\Desktop\af72c996e74a546d1f53f89da36a985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177"/>
            <a:ext cx="1963379" cy="147253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8\Desktop\05bf6c1a99a0c12d9addcddc0749b8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67" y="4077072"/>
            <a:ext cx="1794957" cy="178518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8\Desktop\d1c11c708b7f4e2e97e09276a67956e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2517"/>
            <a:ext cx="2123634" cy="225636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8\Desktop\1011835_2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51" y="2092642"/>
            <a:ext cx="2078185" cy="157412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4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2084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Чем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лучше развиты пальчики, тем лучше развита речь. Если движение пальцев рук соответствует возрасту, то и речевое развитие находится в пределах нормы; если движение пальцев отстает, то задерживается и речевое развитие. Речь совершенствуется под влиянием импульсов от рук, точнее, от пальцев. Поэтому, если Вы хотите, чтобы ребенок хорошо говорил, развивайте его ручки!</a:t>
            </a:r>
          </a:p>
        </p:txBody>
      </p:sp>
    </p:spTree>
    <p:extLst>
      <p:ext uri="{BB962C8B-B14F-4D97-AF65-F5344CB8AC3E}">
        <p14:creationId xmlns:p14="http://schemas.microsoft.com/office/powerpoint/2010/main" val="173999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ресурсы:</a:t>
            </a:r>
          </a:p>
          <a:p>
            <a:pPr algn="ctr">
              <a:defRPr/>
            </a:pPr>
            <a:endParaRPr lang="en-US" sz="2400" b="1" dirty="0">
              <a:solidFill>
                <a:srgbClr val="DA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smtClean="0"/>
              <a:t>Девочка  с книгой и котом:</a:t>
            </a:r>
            <a:endParaRPr lang="ru-RU" sz="2400" dirty="0"/>
          </a:p>
          <a:p>
            <a:pPr algn="ctr">
              <a:defRPr/>
            </a:pPr>
            <a:r>
              <a:rPr lang="en-US" sz="1600" dirty="0" smtClean="0">
                <a:hlinkClick r:id="rId2"/>
              </a:rPr>
              <a:t>http://img1.liveinternet.ru/images/attach/c/10/109/355/109355719_1.jpg</a:t>
            </a:r>
            <a:endParaRPr lang="ru-RU" sz="1600" dirty="0" smtClean="0"/>
          </a:p>
          <a:p>
            <a:pPr algn="ctr">
              <a:defRPr/>
            </a:pPr>
            <a:r>
              <a:rPr lang="ru-RU" sz="1600" dirty="0" smtClean="0"/>
              <a:t> </a:t>
            </a: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Картинка для создания фона</a:t>
            </a:r>
            <a:r>
              <a:rPr lang="ru-RU" sz="2000" dirty="0" smtClean="0"/>
              <a:t>: </a:t>
            </a:r>
            <a:endParaRPr lang="ru-RU" sz="2000" dirty="0"/>
          </a:p>
          <a:p>
            <a:pPr algn="ctr">
              <a:defRPr/>
            </a:pPr>
            <a:r>
              <a:rPr lang="en-US" sz="1600" dirty="0" smtClean="0">
                <a:hlinkClick r:id="rId3"/>
              </a:rPr>
              <a:t>http</a:t>
            </a:r>
            <a:r>
              <a:rPr lang="ru-RU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hqoboi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smtClean="0">
                <a:hlinkClick r:id="rId3"/>
              </a:rPr>
              <a:t>com</a:t>
            </a:r>
            <a:r>
              <a:rPr lang="ru-RU" sz="1600" dirty="0" smtClean="0">
                <a:hlinkClick r:id="rId3"/>
              </a:rPr>
              <a:t>/</a:t>
            </a:r>
            <a:r>
              <a:rPr lang="en-US" sz="1600" dirty="0" err="1" smtClean="0">
                <a:hlinkClick r:id="rId3"/>
              </a:rPr>
              <a:t>img</a:t>
            </a:r>
            <a:r>
              <a:rPr lang="ru-RU" sz="1600" dirty="0" smtClean="0">
                <a:hlinkClick r:id="rId3"/>
              </a:rPr>
              <a:t>/</a:t>
            </a:r>
            <a:r>
              <a:rPr lang="en-US" sz="1600" dirty="0" smtClean="0">
                <a:hlinkClick r:id="rId3"/>
              </a:rPr>
              <a:t>nature</a:t>
            </a:r>
            <a:r>
              <a:rPr lang="ru-RU" sz="1600" dirty="0" smtClean="0">
                <a:hlinkClick r:id="rId3"/>
              </a:rPr>
              <a:t>/</a:t>
            </a:r>
            <a:r>
              <a:rPr lang="en-US" sz="1600" dirty="0" smtClean="0">
                <a:hlinkClick r:id="rId3"/>
              </a:rPr>
              <a:t>field</a:t>
            </a:r>
            <a:r>
              <a:rPr lang="ru-RU" sz="1600" dirty="0" smtClean="0">
                <a:hlinkClick r:id="rId3"/>
              </a:rPr>
              <a:t>-</a:t>
            </a:r>
            <a:r>
              <a:rPr lang="en-US" sz="1600" dirty="0" smtClean="0">
                <a:hlinkClick r:id="rId3"/>
              </a:rPr>
              <a:t>photo</a:t>
            </a:r>
            <a:r>
              <a:rPr lang="ru-RU" sz="1600" dirty="0" smtClean="0">
                <a:hlinkClick r:id="rId3"/>
              </a:rPr>
              <a:t>-141.</a:t>
            </a:r>
            <a:r>
              <a:rPr lang="en-US" sz="1600" dirty="0" smtClean="0">
                <a:hlinkClick r:id="rId3"/>
              </a:rPr>
              <a:t>jpg</a:t>
            </a:r>
            <a:r>
              <a:rPr lang="ru-RU" sz="1600" dirty="0" smtClean="0"/>
              <a:t> </a:t>
            </a:r>
          </a:p>
          <a:p>
            <a:pPr algn="ctr">
              <a:defRPr/>
            </a:pPr>
            <a:endParaRPr lang="ru-RU" sz="2400" i="1" dirty="0" smtClean="0"/>
          </a:p>
          <a:p>
            <a:pPr algn="ctr">
              <a:defRPr/>
            </a:pPr>
            <a:r>
              <a:rPr lang="ru-RU" sz="2400" i="1" dirty="0" smtClean="0"/>
              <a:t>Шаблон </a:t>
            </a:r>
            <a:r>
              <a:rPr lang="ru-RU" sz="2400" i="1" dirty="0"/>
              <a:t>сделан в программе </a:t>
            </a:r>
            <a:r>
              <a:rPr lang="en-US" sz="2400" i="1" dirty="0"/>
              <a:t>Adobe Photoshop </a:t>
            </a:r>
            <a:r>
              <a:rPr lang="ru-RU" sz="2400" i="1" dirty="0"/>
              <a:t> </a:t>
            </a:r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63241"/>
            <a:ext cx="7200800" cy="7694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	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61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337202" cy="5502902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\Desktop\22458503dfca48566b8678220a7ae55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6" y="620688"/>
            <a:ext cx="7372313" cy="521396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	На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развитие мелкой моторики рук благоприятное воздействие оказывают игры с предметами: мозаика, пирамидки, застёгивание и расстегивание пуговиц, шнуровка, застёгивание молний, наборы шаров для нанизывания их на стержень; игры с карандашами, работа с тестом, для развития движений хорошим средством является “Пальчиковый театр”. Малышам интересно раскручивать и закручивать крышки, разбирать предметы на части и собирать их снова. Во время игр моя задача состоит в том, чтобы организовать общение ребенка с кем-либо в процессе игровой деятельности, обогащая словарь детей. </a:t>
            </a:r>
          </a:p>
        </p:txBody>
      </p:sp>
    </p:spTree>
    <p:extLst>
      <p:ext uri="{BB962C8B-B14F-4D97-AF65-F5344CB8AC3E}">
        <p14:creationId xmlns:p14="http://schemas.microsoft.com/office/powerpoint/2010/main" val="202303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1287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мнению известного педагога Марии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Монтессори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: «Таланты детей находятся на кончиках их пальцев». Исследования современных физиологов показывают, что имеется тесная связь больших полушарий мозга с нервными окончаниями, заложенными в подушечках пальцев и в кистях рук: утомление мышц рук вызывает торможение центральной нервной системы и наоборот. Можно влиять на рецепторы кистей рук и пальцев, механически раздражая их и вызывая ощущение тепла с помощью массажа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	Как писал физиолог И.П. Павлов, «руки учат голову, затем поумневшая голова учит руки, а умелые руки снова способствуют развитию мозга».</a:t>
            </a:r>
          </a:p>
        </p:txBody>
      </p:sp>
    </p:spTree>
    <p:extLst>
      <p:ext uri="{BB962C8B-B14F-4D97-AF65-F5344CB8AC3E}">
        <p14:creationId xmlns:p14="http://schemas.microsoft.com/office/powerpoint/2010/main" val="223924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Для начала разогреем наши ручки</a:t>
            </a: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Игра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«Ручки греем»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(упражнение выполняется по внешней стороне ладони).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Очень холодно зимой,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Мерзнут ручки: ой, ой, ой!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Надо ручки нам погреть,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Посильнее растереть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«Добываем огонь»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энергично растираем ладони друг о друга, чтобы стало горячо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Добываем мы огонь,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Взяли палочку в ладонь.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Сильно палочку покрутим –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И огонь себе добудем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«Стряпаем» -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имитируем скатывание колобков, по 4 раза влево и вправо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Раскатаем колобок,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Колобок – румяный бок.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Будем сильно тесто мять,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Будем маме помогать.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Растирание пальцев – руку сжать в кулак, затем резко разжать – 5 раз.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Крепко пальчики сожмем,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После резко разожмем.</a:t>
            </a:r>
          </a:p>
        </p:txBody>
      </p:sp>
    </p:spTree>
    <p:extLst>
      <p:ext uri="{BB962C8B-B14F-4D97-AF65-F5344CB8AC3E}">
        <p14:creationId xmlns:p14="http://schemas.microsoft.com/office/powerpoint/2010/main" val="40799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764" y="620688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Пальчиковая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гимнастика решает множество задач в развитии ребенка: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	развивает навыки мелкой моторики;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	способствует развитию речи;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	активизирует работу головного мозга;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	развивает образное мышление, память, внимание, воображение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снимает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тревожность.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5201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«Этот пальчик»</a:t>
            </a:r>
          </a:p>
          <a:p>
            <a:pPr algn="just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Этот пальчик хочет спать,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загибание пальцев, начиная с мизинца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Этот пальчик - прыг в кровать,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Этот пальчик прикорнул,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Этот пальчик уж уснул,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Этот пальчик – спит давно.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Большой палец уже загнут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Тише, тише не шумите,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Наши пальцы не будите.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Встали пальчики! Ура!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 детский сад идти пора!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Растопырить пальцы и пошевелить ими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just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  «Две сороконожки»</a:t>
            </a:r>
          </a:p>
          <a:p>
            <a:pPr algn="just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Две сороконожки бежали по дорожке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две ладошки рядом шевелят пальцами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Бежали – бежали, 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Друг друга повстречали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две ладошки замерли). 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Так друг друга обнимали, 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Так друг друга обнимали, (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пальцы левой и правой рук обнимают друг друга в замке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 </a:t>
            </a:r>
          </a:p>
          <a:p>
            <a:pPr algn="just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Что мы их едва разняли 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</a:rPr>
              <a:t>(руки в замке рассоединяются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322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\Desktop\AC4LoyHJx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9715"/>
            <a:ext cx="7200800" cy="501910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3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79" y="332656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8\Desktop\img_user_file_56ef791367add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6" y="3542425"/>
            <a:ext cx="3870496" cy="29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Карандаш бежит вперед                      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потом наоборот, эй ребята не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зевайте,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Карандашик не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роняйте!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Лесенка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Мы по лесенке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зайдем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наш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красивый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прочный дом.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5281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Научился два ореха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Между пальцами катать.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Это в школе мне поможет буквы ровные писать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Прокачу я свой орех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ладоням снизу вверх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потом обратно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Чтоб стало мне приятно.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99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391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8</cp:lastModifiedBy>
  <cp:revision>16</cp:revision>
  <dcterms:created xsi:type="dcterms:W3CDTF">2014-06-15T09:49:01Z</dcterms:created>
  <dcterms:modified xsi:type="dcterms:W3CDTF">2024-12-23T03:18:09Z</dcterms:modified>
</cp:coreProperties>
</file>