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02" r:id="rId12"/>
  </p:sldIdLst>
  <p:sldSz cx="9144000" cy="5143500" type="screen16x9"/>
  <p:notesSz cx="6858000" cy="9144000"/>
  <p:embeddedFontLst>
    <p:embeddedFont>
      <p:font typeface="Montserrat" panose="020B0604020202020204" charset="-52"/>
      <p:regular r:id="rId14"/>
      <p:bold r:id="rId15"/>
      <p:italic r:id="rId16"/>
      <p:boldItalic r:id="rId17"/>
    </p:embeddedFont>
    <p:embeddedFont>
      <p:font typeface="Consolas" panose="020B0609020204030204" pitchFamily="49" charset="0"/>
      <p:regular r:id="rId18"/>
      <p:bold r:id="rId19"/>
      <p:italic r:id="rId20"/>
      <p:boldItalic r:id="rId21"/>
    </p:embeddedFont>
    <p:embeddedFont>
      <p:font typeface="Mongolian Baiti" panose="03000500000000000000" pitchFamily="66" charset="0"/>
      <p:regular r:id="rId22"/>
    </p:embeddedFont>
    <p:embeddedFont>
      <p:font typeface="Lato" panose="020B0604020202020204" charset="0"/>
      <p:regular r:id="rId23"/>
      <p:bold r:id="rId24"/>
      <p:italic r:id="rId25"/>
      <p:boldItalic r:id="rId26"/>
    </p:embeddedFont>
    <p:embeddedFont>
      <p:font typeface="Montserrat ExtraBold" panose="020B0604020202020204" charset="-52"/>
      <p:bold r:id="rId27"/>
      <p:boldItalic r:id="rId28"/>
    </p:embeddedFont>
    <p:embeddedFont>
      <p:font typeface="DM Sans" panose="020B0604020202020204" charset="0"/>
      <p:regular r:id="rId29"/>
      <p:bold r:id="rId30"/>
      <p:italic r:id="rId31"/>
      <p:boldItalic r:id="rId32"/>
    </p:embeddedFont>
    <p:embeddedFont>
      <p:font typeface="Arial Black" panose="020B0A04020102020204" pitchFamily="34" charset="0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4B571570-BDCB-401E-A7A5-B72C6ADB369F}">
  <a:tblStyle styleId="{4B571570-BDCB-401E-A7A5-B72C6ADB36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7" autoAdjust="0"/>
    <p:restoredTop sz="94548" autoAdjust="0"/>
  </p:normalViewPr>
  <p:slideViewPr>
    <p:cSldViewPr>
      <p:cViewPr>
        <p:scale>
          <a:sx n="140" d="100"/>
          <a:sy n="140" d="100"/>
        </p:scale>
        <p:origin x="-822" y="-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0031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a82146d382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2a82146d382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2e478d988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2e478d988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dfe0b786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dfe0b786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ec9722e163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ec9722e163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3663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00250" y="933196"/>
            <a:ext cx="5709000" cy="19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500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20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00250" y="3563840"/>
            <a:ext cx="5709000" cy="4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285975" y="-786675"/>
            <a:ext cx="1455300" cy="5981458"/>
            <a:chOff x="-285975" y="-786675"/>
            <a:chExt cx="1455300" cy="5981458"/>
          </a:xfrm>
        </p:grpSpPr>
        <p:sp>
          <p:nvSpPr>
            <p:cNvPr id="13" name="Google Shape;13;p2"/>
            <p:cNvSpPr/>
            <p:nvPr/>
          </p:nvSpPr>
          <p:spPr>
            <a:xfrm>
              <a:off x="-285975" y="-786675"/>
              <a:ext cx="1455300" cy="1455300"/>
            </a:xfrm>
            <a:prstGeom prst="ellipse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4" name="Google Shape;14;p2"/>
            <p:cNvCxnSpPr/>
            <p:nvPr/>
          </p:nvCxnSpPr>
          <p:spPr>
            <a:xfrm>
              <a:off x="441675" y="-20117"/>
              <a:ext cx="0" cy="5214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5" name="Google Shape;1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5675" y="275975"/>
            <a:ext cx="2430875" cy="4462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5400000">
            <a:off x="7742789" y="4332814"/>
            <a:ext cx="281947" cy="1094035"/>
            <a:chOff x="7256520" y="835200"/>
            <a:chExt cx="562320" cy="2181960"/>
          </a:xfrm>
        </p:grpSpPr>
        <p:sp>
          <p:nvSpPr>
            <p:cNvPr id="17" name="Google Shape;17;p2"/>
            <p:cNvSpPr/>
            <p:nvPr/>
          </p:nvSpPr>
          <p:spPr>
            <a:xfrm>
              <a:off x="7256520" y="2444400"/>
              <a:ext cx="562320" cy="572760"/>
            </a:xfrm>
            <a:custGeom>
              <a:avLst/>
              <a:gdLst/>
              <a:ahLst/>
              <a:cxnLst/>
              <a:rect l="l" t="t" r="r" b="b"/>
              <a:pathLst>
                <a:path w="1562" h="1591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1"/>
                  </a:lnTo>
                  <a:lnTo>
                    <a:pt x="781" y="1096"/>
                  </a:lnTo>
                  <a:lnTo>
                    <a:pt x="1267" y="1591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56520" y="1639800"/>
              <a:ext cx="562320" cy="573120"/>
            </a:xfrm>
            <a:custGeom>
              <a:avLst/>
              <a:gdLst/>
              <a:ahLst/>
              <a:cxnLst/>
              <a:rect l="l" t="t" r="r" b="b"/>
              <a:pathLst>
                <a:path w="1562" h="1592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2"/>
                  </a:lnTo>
                  <a:lnTo>
                    <a:pt x="781" y="1097"/>
                  </a:lnTo>
                  <a:lnTo>
                    <a:pt x="1267" y="1592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256520" y="835200"/>
              <a:ext cx="562320" cy="573120"/>
            </a:xfrm>
            <a:custGeom>
              <a:avLst/>
              <a:gdLst/>
              <a:ahLst/>
              <a:cxnLst/>
              <a:rect l="l" t="t" r="r" b="b"/>
              <a:pathLst>
                <a:path w="1562" h="1592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2"/>
                  </a:lnTo>
                  <a:lnTo>
                    <a:pt x="781" y="1097"/>
                  </a:lnTo>
                  <a:lnTo>
                    <a:pt x="1267" y="1592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2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" name="Google Shape;237;p22"/>
          <p:cNvGrpSpPr/>
          <p:nvPr/>
        </p:nvGrpSpPr>
        <p:grpSpPr>
          <a:xfrm>
            <a:off x="-285975" y="-806941"/>
            <a:ext cx="1455300" cy="5981458"/>
            <a:chOff x="-285975" y="-786675"/>
            <a:chExt cx="1455300" cy="5981458"/>
          </a:xfrm>
        </p:grpSpPr>
        <p:sp>
          <p:nvSpPr>
            <p:cNvPr id="238" name="Google Shape;238;p22"/>
            <p:cNvSpPr/>
            <p:nvPr/>
          </p:nvSpPr>
          <p:spPr>
            <a:xfrm>
              <a:off x="-285975" y="-786675"/>
              <a:ext cx="1455300" cy="1455300"/>
            </a:xfrm>
            <a:prstGeom prst="ellipse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39" name="Google Shape;239;p22"/>
            <p:cNvCxnSpPr/>
            <p:nvPr/>
          </p:nvCxnSpPr>
          <p:spPr>
            <a:xfrm>
              <a:off x="441675" y="-20117"/>
              <a:ext cx="0" cy="5214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0" name="Google Shape;24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41" name="Google Shape;2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1200" y="4655956"/>
            <a:ext cx="946200" cy="9488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22"/>
          <p:cNvGrpSpPr/>
          <p:nvPr/>
        </p:nvGrpSpPr>
        <p:grpSpPr>
          <a:xfrm>
            <a:off x="-285975" y="-806941"/>
            <a:ext cx="1455300" cy="5981458"/>
            <a:chOff x="-285975" y="-786675"/>
            <a:chExt cx="1455300" cy="5981458"/>
          </a:xfrm>
        </p:grpSpPr>
        <p:sp>
          <p:nvSpPr>
            <p:cNvPr id="243" name="Google Shape;243;p22"/>
            <p:cNvSpPr/>
            <p:nvPr/>
          </p:nvSpPr>
          <p:spPr>
            <a:xfrm>
              <a:off x="-285975" y="-786675"/>
              <a:ext cx="1455300" cy="1455300"/>
            </a:xfrm>
            <a:prstGeom prst="ellipse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44" name="Google Shape;244;p22"/>
            <p:cNvCxnSpPr/>
            <p:nvPr/>
          </p:nvCxnSpPr>
          <p:spPr>
            <a:xfrm>
              <a:off x="441675" y="-20117"/>
              <a:ext cx="0" cy="5214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24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9100" y="1511556"/>
            <a:ext cx="946200" cy="9488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24"/>
          <p:cNvGrpSpPr/>
          <p:nvPr/>
        </p:nvGrpSpPr>
        <p:grpSpPr>
          <a:xfrm>
            <a:off x="-285975" y="-806941"/>
            <a:ext cx="1455300" cy="5981458"/>
            <a:chOff x="-285975" y="-786675"/>
            <a:chExt cx="1455300" cy="5981458"/>
          </a:xfrm>
        </p:grpSpPr>
        <p:sp>
          <p:nvSpPr>
            <p:cNvPr id="260" name="Google Shape;260;p24"/>
            <p:cNvSpPr/>
            <p:nvPr/>
          </p:nvSpPr>
          <p:spPr>
            <a:xfrm>
              <a:off x="-285975" y="-786675"/>
              <a:ext cx="1455300" cy="1455300"/>
            </a:xfrm>
            <a:prstGeom prst="ellipse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61" name="Google Shape;261;p24"/>
            <p:cNvCxnSpPr/>
            <p:nvPr/>
          </p:nvCxnSpPr>
          <p:spPr>
            <a:xfrm>
              <a:off x="441675" y="-20117"/>
              <a:ext cx="0" cy="5214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5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25"/>
          <p:cNvGrpSpPr/>
          <p:nvPr/>
        </p:nvGrpSpPr>
        <p:grpSpPr>
          <a:xfrm>
            <a:off x="7931725" y="-782513"/>
            <a:ext cx="1455300" cy="5981458"/>
            <a:chOff x="-285975" y="-786675"/>
            <a:chExt cx="1455300" cy="5981458"/>
          </a:xfrm>
        </p:grpSpPr>
        <p:sp>
          <p:nvSpPr>
            <p:cNvPr id="265" name="Google Shape;265;p25"/>
            <p:cNvSpPr/>
            <p:nvPr/>
          </p:nvSpPr>
          <p:spPr>
            <a:xfrm>
              <a:off x="-285975" y="-786675"/>
              <a:ext cx="1455300" cy="1455300"/>
            </a:xfrm>
            <a:prstGeom prst="ellipse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66" name="Google Shape;266;p25"/>
            <p:cNvCxnSpPr/>
            <p:nvPr/>
          </p:nvCxnSpPr>
          <p:spPr>
            <a:xfrm>
              <a:off x="441675" y="-20117"/>
              <a:ext cx="0" cy="5214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67" name="Google Shape;267;p25"/>
          <p:cNvGrpSpPr/>
          <p:nvPr/>
        </p:nvGrpSpPr>
        <p:grpSpPr>
          <a:xfrm rot="-5400000">
            <a:off x="572252" y="4353460"/>
            <a:ext cx="281947" cy="1094035"/>
            <a:chOff x="7256520" y="835200"/>
            <a:chExt cx="562320" cy="2181960"/>
          </a:xfrm>
        </p:grpSpPr>
        <p:sp>
          <p:nvSpPr>
            <p:cNvPr id="268" name="Google Shape;268;p25"/>
            <p:cNvSpPr/>
            <p:nvPr/>
          </p:nvSpPr>
          <p:spPr>
            <a:xfrm>
              <a:off x="7256520" y="2444400"/>
              <a:ext cx="562320" cy="572760"/>
            </a:xfrm>
            <a:custGeom>
              <a:avLst/>
              <a:gdLst/>
              <a:ahLst/>
              <a:cxnLst/>
              <a:rect l="l" t="t" r="r" b="b"/>
              <a:pathLst>
                <a:path w="1562" h="1591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1"/>
                  </a:lnTo>
                  <a:lnTo>
                    <a:pt x="781" y="1096"/>
                  </a:lnTo>
                  <a:lnTo>
                    <a:pt x="1267" y="1591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5"/>
            <p:cNvSpPr/>
            <p:nvPr/>
          </p:nvSpPr>
          <p:spPr>
            <a:xfrm>
              <a:off x="7256520" y="1639800"/>
              <a:ext cx="562320" cy="573120"/>
            </a:xfrm>
            <a:custGeom>
              <a:avLst/>
              <a:gdLst/>
              <a:ahLst/>
              <a:cxnLst/>
              <a:rect l="l" t="t" r="r" b="b"/>
              <a:pathLst>
                <a:path w="1562" h="1592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2"/>
                  </a:lnTo>
                  <a:lnTo>
                    <a:pt x="781" y="1097"/>
                  </a:lnTo>
                  <a:lnTo>
                    <a:pt x="1267" y="1592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7256520" y="835200"/>
              <a:ext cx="562320" cy="573120"/>
            </a:xfrm>
            <a:custGeom>
              <a:avLst/>
              <a:gdLst/>
              <a:ahLst/>
              <a:cxnLst/>
              <a:rect l="l" t="t" r="r" b="b"/>
              <a:pathLst>
                <a:path w="1562" h="1592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2"/>
                  </a:lnTo>
                  <a:lnTo>
                    <a:pt x="781" y="1097"/>
                  </a:lnTo>
                  <a:lnTo>
                    <a:pt x="1267" y="1592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720000" y="1278025"/>
            <a:ext cx="4586700" cy="17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5903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124688" y="1492050"/>
            <a:ext cx="4894500" cy="17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713213" y="1492050"/>
            <a:ext cx="1194000" cy="11067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124700" y="3585050"/>
            <a:ext cx="4894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" name="Google Shape;25;p3"/>
          <p:cNvGrpSpPr/>
          <p:nvPr/>
        </p:nvGrpSpPr>
        <p:grpSpPr>
          <a:xfrm rot="10800000">
            <a:off x="7931725" y="-66314"/>
            <a:ext cx="1455300" cy="5981458"/>
            <a:chOff x="-285975" y="-786675"/>
            <a:chExt cx="1455300" cy="5981458"/>
          </a:xfrm>
        </p:grpSpPr>
        <p:sp>
          <p:nvSpPr>
            <p:cNvPr id="26" name="Google Shape;26;p3"/>
            <p:cNvSpPr/>
            <p:nvPr/>
          </p:nvSpPr>
          <p:spPr>
            <a:xfrm>
              <a:off x="-285975" y="-786675"/>
              <a:ext cx="1455300" cy="1455300"/>
            </a:xfrm>
            <a:prstGeom prst="ellipse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7" name="Google Shape;27;p3"/>
            <p:cNvCxnSpPr/>
            <p:nvPr/>
          </p:nvCxnSpPr>
          <p:spPr>
            <a:xfrm>
              <a:off x="441675" y="-20117"/>
              <a:ext cx="0" cy="5214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6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6"/>
          <p:cNvGrpSpPr/>
          <p:nvPr/>
        </p:nvGrpSpPr>
        <p:grpSpPr>
          <a:xfrm rot="10800000">
            <a:off x="7931725" y="-66314"/>
            <a:ext cx="1455300" cy="5981458"/>
            <a:chOff x="-285975" y="-786675"/>
            <a:chExt cx="1455300" cy="5981458"/>
          </a:xfrm>
        </p:grpSpPr>
        <p:sp>
          <p:nvSpPr>
            <p:cNvPr id="46" name="Google Shape;46;p6"/>
            <p:cNvSpPr/>
            <p:nvPr/>
          </p:nvSpPr>
          <p:spPr>
            <a:xfrm>
              <a:off x="-285975" y="-786675"/>
              <a:ext cx="1455300" cy="1455300"/>
            </a:xfrm>
            <a:prstGeom prst="ellipse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7" name="Google Shape;47;p6"/>
            <p:cNvCxnSpPr/>
            <p:nvPr/>
          </p:nvCxnSpPr>
          <p:spPr>
            <a:xfrm>
              <a:off x="441675" y="-20117"/>
              <a:ext cx="0" cy="5214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6"/>
          <p:cNvGrpSpPr/>
          <p:nvPr/>
        </p:nvGrpSpPr>
        <p:grpSpPr>
          <a:xfrm rot="-5400000">
            <a:off x="246689" y="-272965"/>
            <a:ext cx="281947" cy="1094035"/>
            <a:chOff x="7256520" y="835200"/>
            <a:chExt cx="562320" cy="2181960"/>
          </a:xfrm>
        </p:grpSpPr>
        <p:sp>
          <p:nvSpPr>
            <p:cNvPr id="49" name="Google Shape;49;p6"/>
            <p:cNvSpPr/>
            <p:nvPr/>
          </p:nvSpPr>
          <p:spPr>
            <a:xfrm>
              <a:off x="7256520" y="2444400"/>
              <a:ext cx="562320" cy="572760"/>
            </a:xfrm>
            <a:custGeom>
              <a:avLst/>
              <a:gdLst/>
              <a:ahLst/>
              <a:cxnLst/>
              <a:rect l="l" t="t" r="r" b="b"/>
              <a:pathLst>
                <a:path w="1562" h="1591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1"/>
                  </a:lnTo>
                  <a:lnTo>
                    <a:pt x="781" y="1096"/>
                  </a:lnTo>
                  <a:lnTo>
                    <a:pt x="1267" y="1591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7256520" y="1639800"/>
              <a:ext cx="562320" cy="573120"/>
            </a:xfrm>
            <a:custGeom>
              <a:avLst/>
              <a:gdLst/>
              <a:ahLst/>
              <a:cxnLst/>
              <a:rect l="l" t="t" r="r" b="b"/>
              <a:pathLst>
                <a:path w="1562" h="1592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2"/>
                  </a:lnTo>
                  <a:lnTo>
                    <a:pt x="781" y="1097"/>
                  </a:lnTo>
                  <a:lnTo>
                    <a:pt x="1267" y="1592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7256520" y="835200"/>
              <a:ext cx="562320" cy="573120"/>
            </a:xfrm>
            <a:custGeom>
              <a:avLst/>
              <a:gdLst/>
              <a:ahLst/>
              <a:cxnLst/>
              <a:rect l="l" t="t" r="r" b="b"/>
              <a:pathLst>
                <a:path w="1562" h="1592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2"/>
                  </a:lnTo>
                  <a:lnTo>
                    <a:pt x="781" y="1097"/>
                  </a:lnTo>
                  <a:lnTo>
                    <a:pt x="1267" y="1592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3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"/>
          </p:nvPr>
        </p:nvSpPr>
        <p:spPr>
          <a:xfrm>
            <a:off x="1747601" y="2068375"/>
            <a:ext cx="23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2"/>
          </p:nvPr>
        </p:nvSpPr>
        <p:spPr>
          <a:xfrm>
            <a:off x="1747601" y="3878030"/>
            <a:ext cx="23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3"/>
          </p:nvPr>
        </p:nvSpPr>
        <p:spPr>
          <a:xfrm>
            <a:off x="5703500" y="3878000"/>
            <a:ext cx="23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4"/>
          </p:nvPr>
        </p:nvSpPr>
        <p:spPr>
          <a:xfrm>
            <a:off x="5703500" y="2068375"/>
            <a:ext cx="23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5" hasCustomPrompt="1"/>
          </p:nvPr>
        </p:nvSpPr>
        <p:spPr>
          <a:xfrm>
            <a:off x="720000" y="1328875"/>
            <a:ext cx="838500" cy="815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6" hasCustomPrompt="1"/>
          </p:nvPr>
        </p:nvSpPr>
        <p:spPr>
          <a:xfrm>
            <a:off x="4676650" y="3138524"/>
            <a:ext cx="838500" cy="815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138524"/>
            <a:ext cx="838500" cy="815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8" hasCustomPrompt="1"/>
          </p:nvPr>
        </p:nvSpPr>
        <p:spPr>
          <a:xfrm>
            <a:off x="4676650" y="1328875"/>
            <a:ext cx="838500" cy="815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9"/>
          </p:nvPr>
        </p:nvSpPr>
        <p:spPr>
          <a:xfrm>
            <a:off x="1747601" y="1405075"/>
            <a:ext cx="2309700" cy="8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3"/>
          </p:nvPr>
        </p:nvSpPr>
        <p:spPr>
          <a:xfrm>
            <a:off x="1747601" y="3214730"/>
            <a:ext cx="2309700" cy="8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4"/>
          </p:nvPr>
        </p:nvSpPr>
        <p:spPr>
          <a:xfrm>
            <a:off x="5703501" y="3214730"/>
            <a:ext cx="2309700" cy="8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5"/>
          </p:nvPr>
        </p:nvSpPr>
        <p:spPr>
          <a:xfrm>
            <a:off x="5703501" y="1405075"/>
            <a:ext cx="2309700" cy="8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13" name="Google Shape;113;p13"/>
          <p:cNvGrpSpPr/>
          <p:nvPr/>
        </p:nvGrpSpPr>
        <p:grpSpPr>
          <a:xfrm rot="10800000">
            <a:off x="-285975" y="-57082"/>
            <a:ext cx="1455300" cy="5981458"/>
            <a:chOff x="-285975" y="-786675"/>
            <a:chExt cx="1455300" cy="5981458"/>
          </a:xfrm>
        </p:grpSpPr>
        <p:sp>
          <p:nvSpPr>
            <p:cNvPr id="114" name="Google Shape;114;p13"/>
            <p:cNvSpPr/>
            <p:nvPr/>
          </p:nvSpPr>
          <p:spPr>
            <a:xfrm>
              <a:off x="-285975" y="-786675"/>
              <a:ext cx="1455300" cy="1455300"/>
            </a:xfrm>
            <a:prstGeom prst="ellipse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15" name="Google Shape;115;p13"/>
            <p:cNvCxnSpPr/>
            <p:nvPr/>
          </p:nvCxnSpPr>
          <p:spPr>
            <a:xfrm>
              <a:off x="441675" y="-20117"/>
              <a:ext cx="0" cy="5214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6" name="Google Shape;116;p13"/>
          <p:cNvGrpSpPr/>
          <p:nvPr/>
        </p:nvGrpSpPr>
        <p:grpSpPr>
          <a:xfrm rot="-5400000">
            <a:off x="8563564" y="-310711"/>
            <a:ext cx="281947" cy="1094035"/>
            <a:chOff x="7256520" y="835200"/>
            <a:chExt cx="562320" cy="2181960"/>
          </a:xfrm>
        </p:grpSpPr>
        <p:sp>
          <p:nvSpPr>
            <p:cNvPr id="117" name="Google Shape;117;p13"/>
            <p:cNvSpPr/>
            <p:nvPr/>
          </p:nvSpPr>
          <p:spPr>
            <a:xfrm>
              <a:off x="7256520" y="2444400"/>
              <a:ext cx="562320" cy="572760"/>
            </a:xfrm>
            <a:custGeom>
              <a:avLst/>
              <a:gdLst/>
              <a:ahLst/>
              <a:cxnLst/>
              <a:rect l="l" t="t" r="r" b="b"/>
              <a:pathLst>
                <a:path w="1562" h="1591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1"/>
                  </a:lnTo>
                  <a:lnTo>
                    <a:pt x="781" y="1096"/>
                  </a:lnTo>
                  <a:lnTo>
                    <a:pt x="1267" y="1591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3"/>
            <p:cNvSpPr/>
            <p:nvPr/>
          </p:nvSpPr>
          <p:spPr>
            <a:xfrm>
              <a:off x="7256520" y="1639800"/>
              <a:ext cx="562320" cy="573120"/>
            </a:xfrm>
            <a:custGeom>
              <a:avLst/>
              <a:gdLst/>
              <a:ahLst/>
              <a:cxnLst/>
              <a:rect l="l" t="t" r="r" b="b"/>
              <a:pathLst>
                <a:path w="1562" h="1592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2"/>
                  </a:lnTo>
                  <a:lnTo>
                    <a:pt x="781" y="1097"/>
                  </a:lnTo>
                  <a:lnTo>
                    <a:pt x="1267" y="1592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7256520" y="835200"/>
              <a:ext cx="562320" cy="573120"/>
            </a:xfrm>
            <a:custGeom>
              <a:avLst/>
              <a:gdLst/>
              <a:ahLst/>
              <a:cxnLst/>
              <a:rect l="l" t="t" r="r" b="b"/>
              <a:pathLst>
                <a:path w="1562" h="1592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2"/>
                  </a:lnTo>
                  <a:lnTo>
                    <a:pt x="781" y="1097"/>
                  </a:lnTo>
                  <a:lnTo>
                    <a:pt x="1267" y="1592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0" name="Google Shape;12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5775" y="2929181"/>
            <a:ext cx="946200" cy="948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4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4"/>
          <p:cNvSpPr txBox="1">
            <a:spLocks noGrp="1"/>
          </p:cNvSpPr>
          <p:nvPr>
            <p:ph type="title"/>
          </p:nvPr>
        </p:nvSpPr>
        <p:spPr>
          <a:xfrm>
            <a:off x="2380850" y="3786100"/>
            <a:ext cx="58974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4" name="Google Shape;124;p14"/>
          <p:cNvSpPr txBox="1">
            <a:spLocks noGrp="1"/>
          </p:cNvSpPr>
          <p:nvPr>
            <p:ph type="subTitle" idx="1"/>
          </p:nvPr>
        </p:nvSpPr>
        <p:spPr>
          <a:xfrm>
            <a:off x="2380850" y="1008425"/>
            <a:ext cx="5897400" cy="243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25" name="Google Shape;125;p14"/>
          <p:cNvGrpSpPr/>
          <p:nvPr/>
        </p:nvGrpSpPr>
        <p:grpSpPr>
          <a:xfrm rot="10800000">
            <a:off x="-285975" y="-57082"/>
            <a:ext cx="1455300" cy="5981458"/>
            <a:chOff x="-285975" y="-786675"/>
            <a:chExt cx="1455300" cy="5981458"/>
          </a:xfrm>
        </p:grpSpPr>
        <p:sp>
          <p:nvSpPr>
            <p:cNvPr id="126" name="Google Shape;126;p14"/>
            <p:cNvSpPr/>
            <p:nvPr/>
          </p:nvSpPr>
          <p:spPr>
            <a:xfrm>
              <a:off x="-285975" y="-786675"/>
              <a:ext cx="1455300" cy="1455300"/>
            </a:xfrm>
            <a:prstGeom prst="ellipse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27" name="Google Shape;127;p14"/>
            <p:cNvCxnSpPr/>
            <p:nvPr/>
          </p:nvCxnSpPr>
          <p:spPr>
            <a:xfrm>
              <a:off x="441675" y="-20117"/>
              <a:ext cx="0" cy="5214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8" name="Google Shape;128;p14"/>
          <p:cNvGrpSpPr/>
          <p:nvPr/>
        </p:nvGrpSpPr>
        <p:grpSpPr>
          <a:xfrm rot="-5400000">
            <a:off x="1277939" y="-159911"/>
            <a:ext cx="281947" cy="1094035"/>
            <a:chOff x="7256520" y="835200"/>
            <a:chExt cx="562320" cy="2181960"/>
          </a:xfrm>
        </p:grpSpPr>
        <p:sp>
          <p:nvSpPr>
            <p:cNvPr id="129" name="Google Shape;129;p14"/>
            <p:cNvSpPr/>
            <p:nvPr/>
          </p:nvSpPr>
          <p:spPr>
            <a:xfrm>
              <a:off x="7256520" y="2444400"/>
              <a:ext cx="562320" cy="572760"/>
            </a:xfrm>
            <a:custGeom>
              <a:avLst/>
              <a:gdLst/>
              <a:ahLst/>
              <a:cxnLst/>
              <a:rect l="l" t="t" r="r" b="b"/>
              <a:pathLst>
                <a:path w="1562" h="1591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1"/>
                  </a:lnTo>
                  <a:lnTo>
                    <a:pt x="781" y="1096"/>
                  </a:lnTo>
                  <a:lnTo>
                    <a:pt x="1267" y="1591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7256520" y="1639800"/>
              <a:ext cx="562320" cy="573120"/>
            </a:xfrm>
            <a:custGeom>
              <a:avLst/>
              <a:gdLst/>
              <a:ahLst/>
              <a:cxnLst/>
              <a:rect l="l" t="t" r="r" b="b"/>
              <a:pathLst>
                <a:path w="1562" h="1592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2"/>
                  </a:lnTo>
                  <a:lnTo>
                    <a:pt x="781" y="1097"/>
                  </a:lnTo>
                  <a:lnTo>
                    <a:pt x="1267" y="1592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7256520" y="835200"/>
              <a:ext cx="562320" cy="573120"/>
            </a:xfrm>
            <a:custGeom>
              <a:avLst/>
              <a:gdLst/>
              <a:ahLst/>
              <a:cxnLst/>
              <a:rect l="l" t="t" r="r" b="b"/>
              <a:pathLst>
                <a:path w="1562" h="1592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2"/>
                  </a:lnTo>
                  <a:lnTo>
                    <a:pt x="781" y="1097"/>
                  </a:lnTo>
                  <a:lnTo>
                    <a:pt x="1267" y="1592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" name="Google Shape;132;p14"/>
          <p:cNvGrpSpPr/>
          <p:nvPr/>
        </p:nvGrpSpPr>
        <p:grpSpPr>
          <a:xfrm>
            <a:off x="7931725" y="-782513"/>
            <a:ext cx="1455300" cy="5981458"/>
            <a:chOff x="-285975" y="-786675"/>
            <a:chExt cx="1455300" cy="5981458"/>
          </a:xfrm>
        </p:grpSpPr>
        <p:sp>
          <p:nvSpPr>
            <p:cNvPr id="133" name="Google Shape;133;p14"/>
            <p:cNvSpPr/>
            <p:nvPr/>
          </p:nvSpPr>
          <p:spPr>
            <a:xfrm>
              <a:off x="-285975" y="-786675"/>
              <a:ext cx="1455300" cy="1455300"/>
            </a:xfrm>
            <a:prstGeom prst="ellipse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34" name="Google Shape;134;p14"/>
            <p:cNvCxnSpPr/>
            <p:nvPr/>
          </p:nvCxnSpPr>
          <p:spPr>
            <a:xfrm>
              <a:off x="441675" y="-20117"/>
              <a:ext cx="0" cy="5214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ONE_COLUMN_TEXT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6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6"/>
          <p:cNvSpPr txBox="1">
            <a:spLocks noGrp="1"/>
          </p:cNvSpPr>
          <p:nvPr>
            <p:ph type="subTitle" idx="1"/>
          </p:nvPr>
        </p:nvSpPr>
        <p:spPr>
          <a:xfrm>
            <a:off x="4697920" y="1896225"/>
            <a:ext cx="3410100" cy="19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subTitle" idx="2"/>
          </p:nvPr>
        </p:nvSpPr>
        <p:spPr>
          <a:xfrm>
            <a:off x="720000" y="1896225"/>
            <a:ext cx="3410100" cy="19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16"/>
          <p:cNvGrpSpPr/>
          <p:nvPr/>
        </p:nvGrpSpPr>
        <p:grpSpPr>
          <a:xfrm>
            <a:off x="-285975" y="-806941"/>
            <a:ext cx="1455300" cy="5981458"/>
            <a:chOff x="-285975" y="-786675"/>
            <a:chExt cx="1455300" cy="5981458"/>
          </a:xfrm>
        </p:grpSpPr>
        <p:sp>
          <p:nvSpPr>
            <p:cNvPr id="155" name="Google Shape;155;p16"/>
            <p:cNvSpPr/>
            <p:nvPr/>
          </p:nvSpPr>
          <p:spPr>
            <a:xfrm>
              <a:off x="-285975" y="-786675"/>
              <a:ext cx="1455300" cy="1455300"/>
            </a:xfrm>
            <a:prstGeom prst="ellipse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56" name="Google Shape;156;p16"/>
            <p:cNvCxnSpPr/>
            <p:nvPr/>
          </p:nvCxnSpPr>
          <p:spPr>
            <a:xfrm>
              <a:off x="441675" y="-20117"/>
              <a:ext cx="0" cy="5214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7" name="Google Shape;157;p16"/>
          <p:cNvGrpSpPr/>
          <p:nvPr/>
        </p:nvGrpSpPr>
        <p:grpSpPr>
          <a:xfrm>
            <a:off x="8604089" y="137764"/>
            <a:ext cx="281947" cy="1094035"/>
            <a:chOff x="7256520" y="835200"/>
            <a:chExt cx="562320" cy="2181960"/>
          </a:xfrm>
        </p:grpSpPr>
        <p:sp>
          <p:nvSpPr>
            <p:cNvPr id="158" name="Google Shape;158;p16"/>
            <p:cNvSpPr/>
            <p:nvPr/>
          </p:nvSpPr>
          <p:spPr>
            <a:xfrm>
              <a:off x="7256520" y="2444400"/>
              <a:ext cx="562320" cy="572760"/>
            </a:xfrm>
            <a:custGeom>
              <a:avLst/>
              <a:gdLst/>
              <a:ahLst/>
              <a:cxnLst/>
              <a:rect l="l" t="t" r="r" b="b"/>
              <a:pathLst>
                <a:path w="1562" h="1591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1"/>
                  </a:lnTo>
                  <a:lnTo>
                    <a:pt x="781" y="1096"/>
                  </a:lnTo>
                  <a:lnTo>
                    <a:pt x="1267" y="1591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7256520" y="1639800"/>
              <a:ext cx="562320" cy="573120"/>
            </a:xfrm>
            <a:custGeom>
              <a:avLst/>
              <a:gdLst/>
              <a:ahLst/>
              <a:cxnLst/>
              <a:rect l="l" t="t" r="r" b="b"/>
              <a:pathLst>
                <a:path w="1562" h="1592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2"/>
                  </a:lnTo>
                  <a:lnTo>
                    <a:pt x="781" y="1097"/>
                  </a:lnTo>
                  <a:lnTo>
                    <a:pt x="1267" y="1592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7256520" y="835200"/>
              <a:ext cx="562320" cy="573120"/>
            </a:xfrm>
            <a:custGeom>
              <a:avLst/>
              <a:gdLst/>
              <a:ahLst/>
              <a:cxnLst/>
              <a:rect l="l" t="t" r="r" b="b"/>
              <a:pathLst>
                <a:path w="1562" h="1592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2"/>
                  </a:lnTo>
                  <a:lnTo>
                    <a:pt x="781" y="1097"/>
                  </a:lnTo>
                  <a:lnTo>
                    <a:pt x="1267" y="1592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1" name="Google Shape;16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9250" y="4474656"/>
            <a:ext cx="946200" cy="948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7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subTitle" idx="1"/>
          </p:nvPr>
        </p:nvSpPr>
        <p:spPr>
          <a:xfrm>
            <a:off x="720000" y="2574550"/>
            <a:ext cx="22467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2"/>
          </p:nvPr>
        </p:nvSpPr>
        <p:spPr>
          <a:xfrm>
            <a:off x="3350467" y="2574550"/>
            <a:ext cx="22467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3"/>
          </p:nvPr>
        </p:nvSpPr>
        <p:spPr>
          <a:xfrm>
            <a:off x="5980940" y="2574550"/>
            <a:ext cx="22467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subTitle" idx="4"/>
          </p:nvPr>
        </p:nvSpPr>
        <p:spPr>
          <a:xfrm>
            <a:off x="720000" y="2219950"/>
            <a:ext cx="2246700" cy="4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5"/>
          </p:nvPr>
        </p:nvSpPr>
        <p:spPr>
          <a:xfrm>
            <a:off x="3350468" y="2219950"/>
            <a:ext cx="2246700" cy="4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subTitle" idx="6"/>
          </p:nvPr>
        </p:nvSpPr>
        <p:spPr>
          <a:xfrm>
            <a:off x="5980942" y="2219950"/>
            <a:ext cx="2246700" cy="4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71" name="Google Shape;171;p17"/>
          <p:cNvGrpSpPr/>
          <p:nvPr/>
        </p:nvGrpSpPr>
        <p:grpSpPr>
          <a:xfrm rot="10800000">
            <a:off x="-285975" y="-57082"/>
            <a:ext cx="1455300" cy="5981458"/>
            <a:chOff x="-285975" y="-786675"/>
            <a:chExt cx="1455300" cy="5981458"/>
          </a:xfrm>
        </p:grpSpPr>
        <p:sp>
          <p:nvSpPr>
            <p:cNvPr id="172" name="Google Shape;172;p17"/>
            <p:cNvSpPr/>
            <p:nvPr/>
          </p:nvSpPr>
          <p:spPr>
            <a:xfrm>
              <a:off x="-285975" y="-786675"/>
              <a:ext cx="1455300" cy="1455300"/>
            </a:xfrm>
            <a:prstGeom prst="ellipse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73" name="Google Shape;173;p17"/>
            <p:cNvCxnSpPr/>
            <p:nvPr/>
          </p:nvCxnSpPr>
          <p:spPr>
            <a:xfrm>
              <a:off x="441675" y="-20117"/>
              <a:ext cx="0" cy="5214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4" name="Google Shape;174;p17"/>
          <p:cNvGrpSpPr/>
          <p:nvPr/>
        </p:nvGrpSpPr>
        <p:grpSpPr>
          <a:xfrm>
            <a:off x="8653689" y="-159924"/>
            <a:ext cx="281947" cy="1094035"/>
            <a:chOff x="7256520" y="835200"/>
            <a:chExt cx="562320" cy="2181960"/>
          </a:xfrm>
        </p:grpSpPr>
        <p:sp>
          <p:nvSpPr>
            <p:cNvPr id="175" name="Google Shape;175;p17"/>
            <p:cNvSpPr/>
            <p:nvPr/>
          </p:nvSpPr>
          <p:spPr>
            <a:xfrm>
              <a:off x="7256520" y="2444400"/>
              <a:ext cx="562320" cy="572760"/>
            </a:xfrm>
            <a:custGeom>
              <a:avLst/>
              <a:gdLst/>
              <a:ahLst/>
              <a:cxnLst/>
              <a:rect l="l" t="t" r="r" b="b"/>
              <a:pathLst>
                <a:path w="1562" h="1591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1"/>
                  </a:lnTo>
                  <a:lnTo>
                    <a:pt x="781" y="1096"/>
                  </a:lnTo>
                  <a:lnTo>
                    <a:pt x="1267" y="1591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7"/>
            <p:cNvSpPr/>
            <p:nvPr/>
          </p:nvSpPr>
          <p:spPr>
            <a:xfrm>
              <a:off x="7256520" y="1639800"/>
              <a:ext cx="562320" cy="573120"/>
            </a:xfrm>
            <a:custGeom>
              <a:avLst/>
              <a:gdLst/>
              <a:ahLst/>
              <a:cxnLst/>
              <a:rect l="l" t="t" r="r" b="b"/>
              <a:pathLst>
                <a:path w="1562" h="1592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2"/>
                  </a:lnTo>
                  <a:lnTo>
                    <a:pt x="781" y="1097"/>
                  </a:lnTo>
                  <a:lnTo>
                    <a:pt x="1267" y="1592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7"/>
            <p:cNvSpPr/>
            <p:nvPr/>
          </p:nvSpPr>
          <p:spPr>
            <a:xfrm>
              <a:off x="7256520" y="835200"/>
              <a:ext cx="562320" cy="573120"/>
            </a:xfrm>
            <a:custGeom>
              <a:avLst/>
              <a:gdLst/>
              <a:ahLst/>
              <a:cxnLst/>
              <a:rect l="l" t="t" r="r" b="b"/>
              <a:pathLst>
                <a:path w="1562" h="1592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2"/>
                  </a:lnTo>
                  <a:lnTo>
                    <a:pt x="781" y="1097"/>
                  </a:lnTo>
                  <a:lnTo>
                    <a:pt x="1267" y="1592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9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subTitle" idx="1"/>
          </p:nvPr>
        </p:nvSpPr>
        <p:spPr>
          <a:xfrm>
            <a:off x="713225" y="1991486"/>
            <a:ext cx="21000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9"/>
          <p:cNvSpPr txBox="1">
            <a:spLocks noGrp="1"/>
          </p:cNvSpPr>
          <p:nvPr>
            <p:ph type="subTitle" idx="2"/>
          </p:nvPr>
        </p:nvSpPr>
        <p:spPr>
          <a:xfrm>
            <a:off x="3333425" y="1991486"/>
            <a:ext cx="21000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subTitle" idx="3"/>
          </p:nvPr>
        </p:nvSpPr>
        <p:spPr>
          <a:xfrm>
            <a:off x="713225" y="3373550"/>
            <a:ext cx="21000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9"/>
          <p:cNvSpPr txBox="1">
            <a:spLocks noGrp="1"/>
          </p:cNvSpPr>
          <p:nvPr>
            <p:ph type="subTitle" idx="4"/>
          </p:nvPr>
        </p:nvSpPr>
        <p:spPr>
          <a:xfrm>
            <a:off x="3333425" y="3373550"/>
            <a:ext cx="21000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9"/>
          <p:cNvSpPr txBox="1">
            <a:spLocks noGrp="1"/>
          </p:cNvSpPr>
          <p:nvPr>
            <p:ph type="subTitle" idx="5"/>
          </p:nvPr>
        </p:nvSpPr>
        <p:spPr>
          <a:xfrm>
            <a:off x="5953632" y="1991486"/>
            <a:ext cx="21000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subTitle" idx="6"/>
          </p:nvPr>
        </p:nvSpPr>
        <p:spPr>
          <a:xfrm>
            <a:off x="5953632" y="3373550"/>
            <a:ext cx="21000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subTitle" idx="7"/>
          </p:nvPr>
        </p:nvSpPr>
        <p:spPr>
          <a:xfrm>
            <a:off x="713225" y="1640250"/>
            <a:ext cx="2100000" cy="4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subTitle" idx="8"/>
          </p:nvPr>
        </p:nvSpPr>
        <p:spPr>
          <a:xfrm>
            <a:off x="3333425" y="1640250"/>
            <a:ext cx="2100000" cy="4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subTitle" idx="9"/>
          </p:nvPr>
        </p:nvSpPr>
        <p:spPr>
          <a:xfrm>
            <a:off x="713225" y="3024050"/>
            <a:ext cx="2100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subTitle" idx="13"/>
          </p:nvPr>
        </p:nvSpPr>
        <p:spPr>
          <a:xfrm>
            <a:off x="3333425" y="3024050"/>
            <a:ext cx="2100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subTitle" idx="14"/>
          </p:nvPr>
        </p:nvSpPr>
        <p:spPr>
          <a:xfrm>
            <a:off x="5953631" y="1640250"/>
            <a:ext cx="2100000" cy="4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0" name="Google Shape;210;p19"/>
          <p:cNvSpPr txBox="1">
            <a:spLocks noGrp="1"/>
          </p:cNvSpPr>
          <p:nvPr>
            <p:ph type="subTitle" idx="15"/>
          </p:nvPr>
        </p:nvSpPr>
        <p:spPr>
          <a:xfrm>
            <a:off x="5953631" y="3024050"/>
            <a:ext cx="2100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11" name="Google Shape;211;p19"/>
          <p:cNvGrpSpPr/>
          <p:nvPr/>
        </p:nvGrpSpPr>
        <p:grpSpPr>
          <a:xfrm>
            <a:off x="7931725" y="-782513"/>
            <a:ext cx="1455300" cy="5981458"/>
            <a:chOff x="-285975" y="-786675"/>
            <a:chExt cx="1455300" cy="5981458"/>
          </a:xfrm>
        </p:grpSpPr>
        <p:sp>
          <p:nvSpPr>
            <p:cNvPr id="212" name="Google Shape;212;p19"/>
            <p:cNvSpPr/>
            <p:nvPr/>
          </p:nvSpPr>
          <p:spPr>
            <a:xfrm>
              <a:off x="-285975" y="-786675"/>
              <a:ext cx="1455300" cy="1455300"/>
            </a:xfrm>
            <a:prstGeom prst="ellipse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13" name="Google Shape;213;p19"/>
            <p:cNvCxnSpPr/>
            <p:nvPr/>
          </p:nvCxnSpPr>
          <p:spPr>
            <a:xfrm>
              <a:off x="441675" y="-20117"/>
              <a:ext cx="0" cy="5214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4" name="Google Shape;214;p19"/>
          <p:cNvGrpSpPr/>
          <p:nvPr/>
        </p:nvGrpSpPr>
        <p:grpSpPr>
          <a:xfrm rot="-5400000">
            <a:off x="618389" y="4270239"/>
            <a:ext cx="281947" cy="1094035"/>
            <a:chOff x="7256520" y="835200"/>
            <a:chExt cx="562320" cy="2181960"/>
          </a:xfrm>
        </p:grpSpPr>
        <p:sp>
          <p:nvSpPr>
            <p:cNvPr id="215" name="Google Shape;215;p19"/>
            <p:cNvSpPr/>
            <p:nvPr/>
          </p:nvSpPr>
          <p:spPr>
            <a:xfrm>
              <a:off x="7256520" y="2444400"/>
              <a:ext cx="562320" cy="572760"/>
            </a:xfrm>
            <a:custGeom>
              <a:avLst/>
              <a:gdLst/>
              <a:ahLst/>
              <a:cxnLst/>
              <a:rect l="l" t="t" r="r" b="b"/>
              <a:pathLst>
                <a:path w="1562" h="1591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1"/>
                  </a:lnTo>
                  <a:lnTo>
                    <a:pt x="781" y="1096"/>
                  </a:lnTo>
                  <a:lnTo>
                    <a:pt x="1267" y="1591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7256520" y="1639800"/>
              <a:ext cx="562320" cy="573120"/>
            </a:xfrm>
            <a:custGeom>
              <a:avLst/>
              <a:gdLst/>
              <a:ahLst/>
              <a:cxnLst/>
              <a:rect l="l" t="t" r="r" b="b"/>
              <a:pathLst>
                <a:path w="1562" h="1592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2"/>
                  </a:lnTo>
                  <a:lnTo>
                    <a:pt x="781" y="1097"/>
                  </a:lnTo>
                  <a:lnTo>
                    <a:pt x="1267" y="1592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9"/>
            <p:cNvSpPr/>
            <p:nvPr/>
          </p:nvSpPr>
          <p:spPr>
            <a:xfrm>
              <a:off x="7256520" y="835200"/>
              <a:ext cx="562320" cy="573120"/>
            </a:xfrm>
            <a:custGeom>
              <a:avLst/>
              <a:gdLst/>
              <a:ahLst/>
              <a:cxnLst/>
              <a:rect l="l" t="t" r="r" b="b"/>
              <a:pathLst>
                <a:path w="1562" h="1592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2"/>
                  </a:lnTo>
                  <a:lnTo>
                    <a:pt x="781" y="1097"/>
                  </a:lnTo>
                  <a:lnTo>
                    <a:pt x="1267" y="1592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75C2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59" r:id="rId5"/>
    <p:sldLayoutId id="2147483660" r:id="rId6"/>
    <p:sldLayoutId id="2147483662" r:id="rId7"/>
    <p:sldLayoutId id="2147483663" r:id="rId8"/>
    <p:sldLayoutId id="2147483665" r:id="rId9"/>
    <p:sldLayoutId id="2147483668" r:id="rId10"/>
    <p:sldLayoutId id="2147483670" r:id="rId11"/>
    <p:sldLayoutId id="2147483671" r:id="rId12"/>
    <p:sldLayoutId id="214748367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5C2F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9"/>
          <p:cNvSpPr txBox="1">
            <a:spLocks noGrp="1"/>
          </p:cNvSpPr>
          <p:nvPr>
            <p:ph type="ctrTitle"/>
          </p:nvPr>
        </p:nvSpPr>
        <p:spPr>
          <a:xfrm>
            <a:off x="900250" y="933196"/>
            <a:ext cx="5709000" cy="19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Фиджитал</a:t>
            </a:r>
            <a:r>
              <a:rPr lang="ru-RU" dirty="0" smtClean="0"/>
              <a:t>-</a:t>
            </a:r>
            <a:br>
              <a:rPr lang="ru-RU" dirty="0" smtClean="0"/>
            </a:br>
            <a:r>
              <a:rPr lang="ru-RU" dirty="0" smtClean="0"/>
              <a:t>Футбол</a:t>
            </a:r>
            <a:endParaRPr dirty="0"/>
          </a:p>
        </p:txBody>
      </p:sp>
      <p:sp>
        <p:nvSpPr>
          <p:cNvPr id="282" name="Google Shape;282;p29"/>
          <p:cNvSpPr txBox="1">
            <a:spLocks noGrp="1"/>
          </p:cNvSpPr>
          <p:nvPr>
            <p:ph type="subTitle" idx="1"/>
          </p:nvPr>
        </p:nvSpPr>
        <p:spPr>
          <a:xfrm>
            <a:off x="6444208" y="3579862"/>
            <a:ext cx="2252616" cy="10241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ru-RU" sz="1100" dirty="0" smtClean="0">
                <a:latin typeface="Montserrat ExtraBold" panose="020B0604020202020204" charset="-52"/>
              </a:rPr>
              <a:t>Автор-составитель</a:t>
            </a:r>
          </a:p>
          <a:p>
            <a:pPr algn="r"/>
            <a:r>
              <a:rPr lang="ru-RU" sz="1100" dirty="0" smtClean="0">
                <a:latin typeface="Montserrat ExtraBold" panose="020B0604020202020204" charset="-52"/>
              </a:rPr>
              <a:t>ПДО </a:t>
            </a:r>
          </a:p>
          <a:p>
            <a:pPr algn="r"/>
            <a:r>
              <a:rPr lang="ru-RU" sz="1100" dirty="0" smtClean="0">
                <a:latin typeface="Montserrat ExtraBold" panose="020B0604020202020204" charset="-52"/>
              </a:rPr>
              <a:t>Евграфова Анна Вячеславовна</a:t>
            </a:r>
            <a:endParaRPr sz="1100" dirty="0">
              <a:latin typeface="Montserrat ExtraBold" panose="020B0604020202020204" charset="-52"/>
            </a:endParaRPr>
          </a:p>
        </p:txBody>
      </p:sp>
      <p:cxnSp>
        <p:nvCxnSpPr>
          <p:cNvPr id="283" name="Google Shape;283;p29"/>
          <p:cNvCxnSpPr/>
          <p:nvPr/>
        </p:nvCxnSpPr>
        <p:spPr>
          <a:xfrm rot="10800000">
            <a:off x="447225" y="3183225"/>
            <a:ext cx="41226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1547664" y="195485"/>
            <a:ext cx="6336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FFFF"/>
                </a:solidFill>
                <a:latin typeface="Montserrat ExtraBold" panose="020B0604020202020204" charset="-52"/>
                <a:cs typeface="Mongolian Baiti" panose="03000500000000000000" pitchFamily="66" charset="0"/>
              </a:rPr>
              <a:t>Муниципальное бюджетное учреждение дополнительного образования города Ульяновска</a:t>
            </a:r>
            <a:endParaRPr lang="en-US" sz="1200" dirty="0" smtClean="0">
              <a:solidFill>
                <a:srgbClr val="FFFFFF"/>
              </a:solidFill>
              <a:latin typeface="Montserrat ExtraBold" panose="020B0604020202020204" charset="-52"/>
              <a:cs typeface="Mongolian Baiti" panose="03000500000000000000" pitchFamily="66" charset="0"/>
            </a:endParaRPr>
          </a:p>
          <a:p>
            <a:pPr algn="ctr"/>
            <a:r>
              <a:rPr lang="ru-RU" sz="1200" dirty="0" smtClean="0">
                <a:solidFill>
                  <a:srgbClr val="FFFFFF"/>
                </a:solidFill>
                <a:latin typeface="Montserrat ExtraBold" panose="020B0604020202020204" charset="-52"/>
                <a:cs typeface="Mongolian Baiti" panose="03000500000000000000" pitchFamily="66" charset="0"/>
              </a:rPr>
              <a:t> «Центр развития творчества детей и юношества им. А .Матросова»</a:t>
            </a:r>
            <a:endParaRPr lang="ru-RU" sz="1200" dirty="0">
              <a:solidFill>
                <a:srgbClr val="FFFFFF"/>
              </a:solidFill>
              <a:latin typeface="Montserrat ExtraBold" panose="020B0604020202020204" charset="-52"/>
              <a:cs typeface="Mongolian Baiti" panose="03000500000000000000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8"/>
          <p:cNvSpPr txBox="1">
            <a:spLocks noGrp="1"/>
          </p:cNvSpPr>
          <p:nvPr>
            <p:ph type="title"/>
          </p:nvPr>
        </p:nvSpPr>
        <p:spPr>
          <a:xfrm>
            <a:off x="-126202" y="0"/>
            <a:ext cx="841592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/>
              <a:t>Планируемые результаты освоения программы</a:t>
            </a:r>
            <a:endParaRPr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88972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Б</a:t>
            </a:r>
            <a:r>
              <a:rPr lang="ru-RU" sz="1800" dirty="0" smtClean="0">
                <a:solidFill>
                  <a:schemeClr val="tx1"/>
                </a:solidFill>
                <a:latin typeface="Montserrat ExtraBold" panose="020B0604020202020204" charset="-52"/>
              </a:rPr>
              <a:t>удут уметь:</a:t>
            </a:r>
            <a:endParaRPr lang="ru-RU" sz="1800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6136" y="88972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Montserrat ExtraBold" panose="020B0604020202020204" charset="-52"/>
              </a:rPr>
              <a:t>Освоят:</a:t>
            </a:r>
            <a:endParaRPr lang="ru-RU" sz="1800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018" y="1219790"/>
            <a:ext cx="346805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Montserrat ExtraBold" panose="020B0604020202020204" charset="-52"/>
              </a:rPr>
              <a:t>Выполнять упражнения на освоение навыков и развития координационных способностей;</a:t>
            </a:r>
          </a:p>
          <a:p>
            <a:pPr algn="just"/>
            <a:endParaRPr lang="ru-RU" sz="1200" dirty="0" smtClean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Montserrat ExtraBold" panose="020B0604020202020204" charset="-52"/>
              </a:rPr>
              <a:t>Выполнять правила игры в футбол </a:t>
            </a:r>
            <a:br>
              <a:rPr lang="ru-RU" sz="1200" dirty="0" smtClean="0">
                <a:solidFill>
                  <a:schemeClr val="tx1"/>
                </a:solidFill>
                <a:latin typeface="Montserrat ExtraBold" panose="020B0604020202020204" charset="-52"/>
              </a:rPr>
            </a:br>
            <a:r>
              <a:rPr lang="ru-RU" sz="1200" dirty="0" smtClean="0">
                <a:solidFill>
                  <a:schemeClr val="tx1"/>
                </a:solidFill>
                <a:latin typeface="Montserrat ExtraBold" panose="020B0604020202020204" charset="-52"/>
              </a:rPr>
              <a:t>применять на практике основные правила безопасности при организации игры в футбол;</a:t>
            </a:r>
          </a:p>
          <a:p>
            <a:pPr algn="just"/>
            <a:endParaRPr lang="ru-RU" sz="1600" dirty="0" smtClean="0"/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Montserrat ExtraBold" panose="020B0604020202020204" charset="-52"/>
              </a:rPr>
              <a:t>Вести и останавливать мяч; </a:t>
            </a:r>
          </a:p>
          <a:p>
            <a:pPr algn="just"/>
            <a:endParaRPr lang="ru-RU" sz="120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Montserrat ExtraBold" panose="020B0604020202020204" charset="-52"/>
              </a:rPr>
              <a:t>Выполнять удары внутренней стороны стопы, частью под</a:t>
            </a:r>
            <a:r>
              <a:rPr lang="ru-RU" sz="1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ъё</a:t>
            </a:r>
            <a:r>
              <a:rPr lang="ru-RU" sz="1200" dirty="0" smtClean="0">
                <a:solidFill>
                  <a:schemeClr val="tx1"/>
                </a:solidFill>
                <a:latin typeface="Montserrat ExtraBold" panose="020B0604020202020204" charset="-52"/>
              </a:rPr>
              <a:t>ма </a:t>
            </a:r>
            <a:br>
              <a:rPr lang="ru-RU" sz="1200" dirty="0" smtClean="0">
                <a:solidFill>
                  <a:schemeClr val="tx1"/>
                </a:solidFill>
                <a:latin typeface="Montserrat ExtraBold" panose="020B0604020202020204" charset="-52"/>
              </a:rPr>
            </a:br>
            <a:r>
              <a:rPr lang="ru-RU" sz="1200" dirty="0" smtClean="0">
                <a:solidFill>
                  <a:schemeClr val="tx1"/>
                </a:solidFill>
                <a:latin typeface="Montserrat ExtraBold" panose="020B0604020202020204" charset="-52"/>
              </a:rPr>
              <a:t>выполнять отбор мяча в подкате;</a:t>
            </a:r>
          </a:p>
          <a:p>
            <a:pPr algn="just"/>
            <a:endParaRPr lang="ru-RU" sz="1200" dirty="0" smtClean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Montserrat ExtraBold" panose="020B0604020202020204" charset="-52"/>
              </a:rPr>
              <a:t>Способы правильной постановки стопы при передаче и остановке мяча; </a:t>
            </a:r>
          </a:p>
          <a:p>
            <a:pPr algn="just"/>
            <a:endParaRPr lang="ru-RU" sz="1200" dirty="0" smtClean="0"/>
          </a:p>
          <a:p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sp>
        <p:nvSpPr>
          <p:cNvPr id="10" name="Овал 9"/>
          <p:cNvSpPr/>
          <p:nvPr/>
        </p:nvSpPr>
        <p:spPr>
          <a:xfrm>
            <a:off x="251520" y="1491630"/>
            <a:ext cx="156498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5263" y="1394361"/>
            <a:ext cx="369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⚽</a:t>
            </a:r>
            <a:endParaRPr lang="ru-RU" sz="1600" dirty="0"/>
          </a:p>
        </p:txBody>
      </p:sp>
      <p:sp>
        <p:nvSpPr>
          <p:cNvPr id="28" name="Овал 27"/>
          <p:cNvSpPr/>
          <p:nvPr/>
        </p:nvSpPr>
        <p:spPr>
          <a:xfrm>
            <a:off x="224890" y="2283718"/>
            <a:ext cx="156498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224890" y="2999377"/>
            <a:ext cx="156498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13014" y="3579862"/>
            <a:ext cx="156498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13014" y="4227934"/>
            <a:ext cx="156498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18633" y="2186449"/>
            <a:ext cx="369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⚽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8633" y="2902108"/>
            <a:ext cx="369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⚽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6757" y="3482593"/>
            <a:ext cx="369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⚽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6757" y="4130665"/>
            <a:ext cx="369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⚽</a:t>
            </a:r>
            <a:endParaRPr lang="ru-RU" sz="1600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876075" y="1179036"/>
            <a:ext cx="0" cy="3964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78369" y="1203188"/>
            <a:ext cx="45247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schemeClr val="tx1"/>
                </a:solidFill>
                <a:latin typeface="Montserrat ExtraBold" panose="020B0604020202020204" charset="-52"/>
              </a:rPr>
              <a:t>Основные правила техники безопасности при занятии футболом;</a:t>
            </a:r>
          </a:p>
        </p:txBody>
      </p:sp>
      <p:sp>
        <p:nvSpPr>
          <p:cNvPr id="20" name="Овал 19"/>
          <p:cNvSpPr/>
          <p:nvPr/>
        </p:nvSpPr>
        <p:spPr>
          <a:xfrm>
            <a:off x="4019223" y="1394361"/>
            <a:ext cx="144016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906725" y="1295521"/>
            <a:ext cx="369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⚽</a:t>
            </a:r>
            <a:endParaRPr lang="ru-RU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4206571" y="1592684"/>
            <a:ext cx="4307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Montserrat ExtraBold" panose="020B0604020202020204" charset="-52"/>
              </a:rPr>
              <a:t>Работу сердечно-сосудистой системы, понятие о телосложении человека</a:t>
            </a:r>
            <a:r>
              <a:rPr lang="ru-RU" sz="1100" dirty="0" smtClean="0">
                <a:solidFill>
                  <a:schemeClr val="tx1"/>
                </a:solidFill>
                <a:latin typeface="Montserrat ExtraBold" panose="020B0604020202020204" charset="-52"/>
              </a:rPr>
              <a:t>;</a:t>
            </a:r>
            <a:endParaRPr lang="ru-RU" sz="1100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4009751" y="1732915"/>
            <a:ext cx="144016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4013440" y="2224340"/>
            <a:ext cx="144016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4009751" y="2940056"/>
            <a:ext cx="144016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4023760" y="3371467"/>
            <a:ext cx="144016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4032842" y="3821147"/>
            <a:ext cx="144016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4032842" y="4062460"/>
            <a:ext cx="144016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Овал 48"/>
          <p:cNvSpPr/>
          <p:nvPr/>
        </p:nvSpPr>
        <p:spPr>
          <a:xfrm>
            <a:off x="4044526" y="4397211"/>
            <a:ext cx="144016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4039687" y="4805761"/>
            <a:ext cx="144016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915496" y="2127071"/>
            <a:ext cx="369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⚽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906725" y="1632451"/>
            <a:ext cx="369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⚽</a:t>
            </a:r>
            <a:endParaRPr lang="ru-RU" sz="16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910701" y="2842787"/>
            <a:ext cx="369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⚽</a:t>
            </a:r>
            <a:endParaRPr lang="ru-RU" sz="1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920344" y="3274198"/>
            <a:ext cx="369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⚽</a:t>
            </a:r>
            <a:endParaRPr lang="ru-RU" sz="16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927082" y="3723878"/>
            <a:ext cx="369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⚽</a:t>
            </a:r>
            <a:endParaRPr lang="ru-RU" sz="16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927082" y="3960860"/>
            <a:ext cx="369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⚽</a:t>
            </a:r>
            <a:endParaRPr lang="ru-RU" sz="16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927189" y="4708492"/>
            <a:ext cx="369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⚽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3932028" y="4289253"/>
            <a:ext cx="369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⚽</a:t>
            </a:r>
            <a:endParaRPr lang="ru-RU" sz="16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4355976" y="2067694"/>
            <a:ext cx="4176464" cy="457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204231" y="1971005"/>
            <a:ext cx="4323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Montserrat ExtraBold" panose="020B0604020202020204" charset="-52"/>
              </a:rPr>
              <a:t>Основную разметку на футбольной площадке, основные правила играв футбол, какие бывают нарушения к одежде и обуви для занятий по футболу;</a:t>
            </a:r>
            <a:endParaRPr lang="ru-RU" sz="1100" dirty="0"/>
          </a:p>
        </p:txBody>
      </p:sp>
      <p:sp>
        <p:nvSpPr>
          <p:cNvPr id="41" name="TextBox 40"/>
          <p:cNvSpPr txBox="1"/>
          <p:nvPr/>
        </p:nvSpPr>
        <p:spPr>
          <a:xfrm>
            <a:off x="4219509" y="2783933"/>
            <a:ext cx="42234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  <a:latin typeface="Arial Black" panose="020B0A04020102020204" pitchFamily="34" charset="0"/>
              </a:rPr>
              <a:t>Г</a:t>
            </a:r>
            <a:r>
              <a:rPr lang="ru-RU" sz="1100" dirty="0">
                <a:solidFill>
                  <a:schemeClr val="tx1"/>
                </a:solidFill>
                <a:latin typeface="Montserrat ExtraBold" panose="020B0604020202020204" charset="-52"/>
              </a:rPr>
              <a:t>игиенические требования к одежде и обуви для занятий по футболу</a:t>
            </a:r>
            <a:r>
              <a:rPr lang="ru-RU" sz="1100" dirty="0" smtClean="0">
                <a:solidFill>
                  <a:schemeClr val="tx1"/>
                </a:solidFill>
                <a:latin typeface="Montserrat ExtraBold" panose="020B0604020202020204" charset="-52"/>
              </a:rPr>
              <a:t>;</a:t>
            </a:r>
            <a:endParaRPr lang="ru-RU" sz="1100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30928" y="3143393"/>
            <a:ext cx="4406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Montserrat ExtraBold" panose="020B0604020202020204" charset="-52"/>
              </a:rPr>
              <a:t>Способы подсч</a:t>
            </a:r>
            <a:r>
              <a:rPr lang="ru-RU" sz="1100" dirty="0">
                <a:solidFill>
                  <a:schemeClr val="tx1"/>
                </a:solidFill>
                <a:latin typeface="Arial Black" panose="020B0A04020102020204" pitchFamily="34" charset="0"/>
              </a:rPr>
              <a:t>ё</a:t>
            </a:r>
            <a:r>
              <a:rPr lang="ru-RU" sz="1100" dirty="0">
                <a:solidFill>
                  <a:schemeClr val="tx1"/>
                </a:solidFill>
                <a:latin typeface="Montserrat ExtraBold" panose="020B0604020202020204" charset="-52"/>
              </a:rPr>
              <a:t>та пульса,  способы регулирования и контроля физических нагрузок во время занятий физическими упражнениями;</a:t>
            </a:r>
            <a:endParaRPr lang="ru-RU" sz="1100" dirty="0"/>
          </a:p>
        </p:txBody>
      </p:sp>
      <p:sp>
        <p:nvSpPr>
          <p:cNvPr id="53" name="TextBox 52"/>
          <p:cNvSpPr txBox="1"/>
          <p:nvPr/>
        </p:nvSpPr>
        <p:spPr>
          <a:xfrm>
            <a:off x="4224090" y="3723878"/>
            <a:ext cx="40324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r>
              <a:rPr lang="ru-RU" sz="1100" dirty="0">
                <a:solidFill>
                  <a:schemeClr val="tx1"/>
                </a:solidFill>
                <a:latin typeface="Montserrat ExtraBold" panose="020B0604020202020204" charset="-52"/>
              </a:rPr>
              <a:t>ехнику владения мячом;</a:t>
            </a:r>
          </a:p>
          <a:p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4227053" y="3970099"/>
            <a:ext cx="42577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r>
              <a:rPr lang="ru-RU" sz="1100" dirty="0">
                <a:solidFill>
                  <a:schemeClr val="tx1"/>
                </a:solidFill>
                <a:latin typeface="Montserrat ExtraBold" panose="020B0604020202020204" charset="-52"/>
              </a:rPr>
              <a:t>ехнику движений в футболе;</a:t>
            </a:r>
          </a:p>
          <a:p>
            <a:endParaRPr lang="ru-RU" dirty="0"/>
          </a:p>
        </p:txBody>
      </p:sp>
      <p:sp>
        <p:nvSpPr>
          <p:cNvPr id="55" name="TextBox 54"/>
          <p:cNvSpPr txBox="1"/>
          <p:nvPr/>
        </p:nvSpPr>
        <p:spPr>
          <a:xfrm>
            <a:off x="4228784" y="4231438"/>
            <a:ext cx="4248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r>
              <a:rPr lang="ru-RU" sz="1100" dirty="0">
                <a:solidFill>
                  <a:schemeClr val="tx1"/>
                </a:solidFill>
                <a:latin typeface="Montserrat ExtraBold" panose="020B0604020202020204" charset="-52"/>
              </a:rPr>
              <a:t>актику обороны, индивидуальная, опека, отбор мяча, групповая тактика;</a:t>
            </a:r>
          </a:p>
          <a:p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4228784" y="4642911"/>
            <a:ext cx="4289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r>
              <a:rPr lang="ru-RU" sz="1100" dirty="0">
                <a:solidFill>
                  <a:schemeClr val="tx1"/>
                </a:solidFill>
                <a:latin typeface="Montserrat ExtraBold" panose="020B0604020202020204" charset="-52"/>
              </a:rPr>
              <a:t>актику обороны, индивидуальная, опека, отбор мяча, групповая тактика;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55"/>
          <p:cNvSpPr txBox="1">
            <a:spLocks noGrp="1"/>
          </p:cNvSpPr>
          <p:nvPr>
            <p:ph type="title"/>
          </p:nvPr>
        </p:nvSpPr>
        <p:spPr>
          <a:xfrm>
            <a:off x="720000" y="1563638"/>
            <a:ext cx="7704000" cy="10801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Arial Black" panose="020B0A04020102020204" pitchFamily="34" charset="0"/>
              </a:rPr>
              <a:t>СПАСИБО ЗА ВНИМАНИЕ!</a:t>
            </a:r>
            <a:endParaRPr dirty="0">
              <a:latin typeface="Arial Black" panose="020B0A04020102020204" pitchFamily="34" charset="0"/>
            </a:endParaRPr>
          </a:p>
        </p:txBody>
      </p:sp>
      <p:pic>
        <p:nvPicPr>
          <p:cNvPr id="689" name="Google Shape;68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925" y="3085950"/>
            <a:ext cx="2140150" cy="152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964475" y="2939840"/>
            <a:ext cx="2539536" cy="1814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952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Программа </a:t>
            </a:r>
            <a:r>
              <a:rPr lang="ru-RU" dirty="0" err="1" smtClean="0"/>
              <a:t>Фиджитал</a:t>
            </a:r>
            <a:r>
              <a:rPr lang="ru-RU" dirty="0" smtClean="0"/>
              <a:t>-футбол</a:t>
            </a:r>
            <a:endParaRPr dirty="0"/>
          </a:p>
        </p:txBody>
      </p:sp>
      <p:sp>
        <p:nvSpPr>
          <p:cNvPr id="290" name="Google Shape;290;p30"/>
          <p:cNvSpPr txBox="1"/>
          <p:nvPr/>
        </p:nvSpPr>
        <p:spPr>
          <a:xfrm>
            <a:off x="611560" y="1050141"/>
            <a:ext cx="7704000" cy="1089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Разработана впервые для учащихся  7-12 лет, это уникальное сочетание физического и виртуального футбола, которое объединяет традиционные футбольные тренировки с использованием технологий виртуальной реальности и видеоигр. </a:t>
            </a:r>
            <a:r>
              <a:rPr lang="ru-RU" sz="1200" dirty="0" err="1" smtClean="0">
                <a:solidFill>
                  <a:schemeClr val="tx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Фиджитал</a:t>
            </a:r>
            <a:r>
              <a:rPr lang="ru-RU" sz="1200" dirty="0" smtClean="0">
                <a:solidFill>
                  <a:schemeClr val="tx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-футбол представляет собой гибридную форму футбола, где игроки участвуют как в реальных матчах, так и в виртуальных симуляциях.</a:t>
            </a:r>
            <a:endParaRPr lang="ru-RU" sz="1200" dirty="0" smtClean="0">
              <a:solidFill>
                <a:schemeClr val="tx1"/>
              </a:solidFill>
            </a:endParaRPr>
          </a:p>
          <a:p>
            <a:pPr lvl="0"/>
            <a:endParaRPr lang="ru-RU" sz="1200" dirty="0" smtClean="0">
              <a:solidFill>
                <a:schemeClr val="tx1"/>
              </a:solidFill>
            </a:endParaRPr>
          </a:p>
          <a:p>
            <a:pPr lvl="0" algn="ctr"/>
            <a:r>
              <a:rPr lang="ru-RU" sz="1200" dirty="0" smtClean="0">
                <a:solidFill>
                  <a:schemeClr val="tx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Срок реализации программы 1 год. Всего часов: 144</a:t>
            </a:r>
            <a:r>
              <a:rPr lang="ru-RU" sz="1200" dirty="0" smtClean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/>
            </a:r>
            <a:br>
              <a:rPr lang="ru-RU" sz="1200" dirty="0" smtClean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ru-RU" sz="1200" dirty="0" smtClean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200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15766"/>
            <a:ext cx="3312368" cy="2208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560" y="2715766"/>
            <a:ext cx="3763616" cy="2208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Актуальность программы </a:t>
            </a:r>
            <a:endParaRPr dirty="0"/>
          </a:p>
        </p:txBody>
      </p:sp>
      <p:sp>
        <p:nvSpPr>
          <p:cNvPr id="25" name="Google Shape;306;p31"/>
          <p:cNvSpPr txBox="1">
            <a:spLocks noGrp="1"/>
          </p:cNvSpPr>
          <p:nvPr>
            <p:ph type="subTitle" idx="1"/>
          </p:nvPr>
        </p:nvSpPr>
        <p:spPr>
          <a:xfrm>
            <a:off x="611560" y="1923678"/>
            <a:ext cx="7848872" cy="23037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Фиджитал-футбол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большим потенциалом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будущего  спортивной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Он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способен сделать её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инклюзивной, обеспечивая детям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разными физическими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 виртуальный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участия в ней. Кроме того, 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открывает перспективы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появления новых видов спорта,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основанных исключительно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VR-среде, что раздвигает границы возможного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соревновательной деятельности. Внедрение технологий искусственного интеллекта позволяет разрабатывать более продуктивные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которые требуют от пользователей всё более сложных движений для выполнения задач.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происходит в основном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интерактивности и увлекательности, которые повышают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мотивацию 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занятиям.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компьютерному спорту с самого раннего возраста помогает многим детям, в том числе и детям с поражением опорно-двигательного аппарата, не отставать в развитии от своих сверстников. Основой фиджитал-футбола являются развитие внимания, реакции, быстроты мышления, воли.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2"/>
          <p:cNvSpPr txBox="1">
            <a:spLocks noGrp="1"/>
          </p:cNvSpPr>
          <p:nvPr>
            <p:ph type="title"/>
          </p:nvPr>
        </p:nvSpPr>
        <p:spPr>
          <a:xfrm>
            <a:off x="827584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Новизна программы </a:t>
            </a:r>
            <a:endParaRPr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2"/>
          </p:nvPr>
        </p:nvSpPr>
        <p:spPr>
          <a:xfrm>
            <a:off x="539552" y="771550"/>
            <a:ext cx="8064896" cy="2952328"/>
          </a:xfrm>
        </p:spPr>
        <p:txBody>
          <a:bodyPr/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заключается в расширении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пространства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увеличении социализации детей; обучение умению выбирать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применять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адекватные коммуникативные стратегии и тактики во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занятий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фиджитал-футболом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1.Регулярные тренировки на поле помогают поддерживать высокий уровень физической подготовки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2.Виртуальные тренировки позволяют детально изучать различные тактические схемы и взаимодействия внутри команды.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3.Современные технологии предоставляют новые возможности для обучения и улучшения игры, такие как  анализ поведения игрока в игре.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4.В виртуальной среде можно отрабатывать сложные технические приемы без риска получить травму.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5.Увеличение интереса детей и подростков к новым способам наслаждаться футболом, сочетая классические методы тренировок с инновационными технологиями.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8"/>
          <a:stretch/>
        </p:blipFill>
        <p:spPr bwMode="auto">
          <a:xfrm>
            <a:off x="5724128" y="3292194"/>
            <a:ext cx="2833062" cy="144989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86" y="3292194"/>
            <a:ext cx="2695962" cy="150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22346"/>
            <a:ext cx="1008112" cy="521347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608" y="3651380"/>
            <a:ext cx="946200" cy="9488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4" name="Google Shape;324;p33"/>
          <p:cNvCxnSpPr/>
          <p:nvPr/>
        </p:nvCxnSpPr>
        <p:spPr>
          <a:xfrm rot="10800000">
            <a:off x="4537875" y="3659475"/>
            <a:ext cx="41226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123728" y="123478"/>
            <a:ext cx="5400600" cy="792088"/>
          </a:xfrm>
        </p:spPr>
        <p:txBody>
          <a:bodyPr/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Дополнительность  программы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611560" y="915566"/>
            <a:ext cx="7992888" cy="2520280"/>
          </a:xfrm>
        </p:spPr>
        <p:txBody>
          <a:bodyPr anchor="ctr"/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не заложен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общеобразовательной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 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вместе с тем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позволяет расширять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углублять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фиджитал-футболе, о технологии виртуальной реальности, которые продолжают развиваться, предлагая все более реалистичные и интерактивные среды для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тренировок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соревнований.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предоставляет детям уникальную возможность учиться играть в футбол, развивать свои физические навыки  и технологическое мышление.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ребёнок уникален, и данная программа учитывает это, создавая персонализированные тренировки и задания, где уделяется особое внимание безопасности и физическому развитию детей.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759816"/>
            <a:ext cx="1336837" cy="133683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lumMod val="75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4"/>
          <p:cNvSpPr txBox="1">
            <a:spLocks noGrp="1"/>
          </p:cNvSpPr>
          <p:nvPr>
            <p:ph type="title"/>
          </p:nvPr>
        </p:nvSpPr>
        <p:spPr>
          <a:xfrm>
            <a:off x="611560" y="854"/>
            <a:ext cx="6552728" cy="8005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/>
              <a:t>Цель программы </a:t>
            </a:r>
            <a:endParaRPr sz="3600" dirty="0"/>
          </a:p>
        </p:txBody>
      </p:sp>
      <p:sp>
        <p:nvSpPr>
          <p:cNvPr id="330" name="Google Shape;330;p34"/>
          <p:cNvSpPr txBox="1">
            <a:spLocks noGrp="1"/>
          </p:cNvSpPr>
          <p:nvPr>
            <p:ph type="subTitle" idx="1"/>
          </p:nvPr>
        </p:nvSpPr>
        <p:spPr>
          <a:xfrm>
            <a:off x="467544" y="1289876"/>
            <a:ext cx="7416824" cy="2045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развития нравственной и духовной среды личности посредством физической культуры и спорта с применением новых информационных и инновационных технологий.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2" name="Google Shape;332;p34"/>
          <p:cNvGrpSpPr/>
          <p:nvPr/>
        </p:nvGrpSpPr>
        <p:grpSpPr>
          <a:xfrm>
            <a:off x="7931714" y="398014"/>
            <a:ext cx="281947" cy="1094035"/>
            <a:chOff x="7256520" y="835200"/>
            <a:chExt cx="562320" cy="2181960"/>
          </a:xfrm>
        </p:grpSpPr>
        <p:sp>
          <p:nvSpPr>
            <p:cNvPr id="333" name="Google Shape;333;p34"/>
            <p:cNvSpPr/>
            <p:nvPr/>
          </p:nvSpPr>
          <p:spPr>
            <a:xfrm>
              <a:off x="7256520" y="2444400"/>
              <a:ext cx="562320" cy="572760"/>
            </a:xfrm>
            <a:custGeom>
              <a:avLst/>
              <a:gdLst/>
              <a:ahLst/>
              <a:cxnLst/>
              <a:rect l="l" t="t" r="r" b="b"/>
              <a:pathLst>
                <a:path w="1562" h="1591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1"/>
                  </a:lnTo>
                  <a:lnTo>
                    <a:pt x="781" y="1096"/>
                  </a:lnTo>
                  <a:lnTo>
                    <a:pt x="1267" y="1591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4"/>
            <p:cNvSpPr/>
            <p:nvPr/>
          </p:nvSpPr>
          <p:spPr>
            <a:xfrm>
              <a:off x="7256520" y="1639800"/>
              <a:ext cx="562320" cy="573120"/>
            </a:xfrm>
            <a:custGeom>
              <a:avLst/>
              <a:gdLst/>
              <a:ahLst/>
              <a:cxnLst/>
              <a:rect l="l" t="t" r="r" b="b"/>
              <a:pathLst>
                <a:path w="1562" h="1592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2"/>
                  </a:lnTo>
                  <a:lnTo>
                    <a:pt x="781" y="1097"/>
                  </a:lnTo>
                  <a:lnTo>
                    <a:pt x="1267" y="1592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4"/>
            <p:cNvSpPr/>
            <p:nvPr/>
          </p:nvSpPr>
          <p:spPr>
            <a:xfrm>
              <a:off x="7256520" y="835200"/>
              <a:ext cx="562320" cy="573120"/>
            </a:xfrm>
            <a:custGeom>
              <a:avLst/>
              <a:gdLst/>
              <a:ahLst/>
              <a:cxnLst/>
              <a:rect l="l" t="t" r="r" b="b"/>
              <a:pathLst>
                <a:path w="1562" h="1592" extrusionOk="0">
                  <a:moveTo>
                    <a:pt x="295" y="0"/>
                  </a:moveTo>
                  <a:lnTo>
                    <a:pt x="0" y="301"/>
                  </a:lnTo>
                  <a:lnTo>
                    <a:pt x="486" y="796"/>
                  </a:lnTo>
                  <a:lnTo>
                    <a:pt x="0" y="1291"/>
                  </a:lnTo>
                  <a:lnTo>
                    <a:pt x="295" y="1592"/>
                  </a:lnTo>
                  <a:lnTo>
                    <a:pt x="781" y="1097"/>
                  </a:lnTo>
                  <a:lnTo>
                    <a:pt x="1267" y="1592"/>
                  </a:lnTo>
                  <a:lnTo>
                    <a:pt x="1562" y="1291"/>
                  </a:lnTo>
                  <a:lnTo>
                    <a:pt x="1076" y="796"/>
                  </a:lnTo>
                  <a:lnTo>
                    <a:pt x="1562" y="301"/>
                  </a:lnTo>
                  <a:lnTo>
                    <a:pt x="1267" y="0"/>
                  </a:lnTo>
                  <a:lnTo>
                    <a:pt x="781" y="49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36" name="Google Shape;336;p34"/>
          <p:cNvCxnSpPr/>
          <p:nvPr/>
        </p:nvCxnSpPr>
        <p:spPr>
          <a:xfrm rot="10800000">
            <a:off x="2083725" y="3335625"/>
            <a:ext cx="65568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Picture backgroun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Picture backgroun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Picture backgroun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6" descr="Picture background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8" descr="Picture background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8086"/>
          <a:stretch/>
        </p:blipFill>
        <p:spPr bwMode="auto">
          <a:xfrm>
            <a:off x="335270" y="3432046"/>
            <a:ext cx="1860466" cy="15577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98688"/>
            <a:ext cx="2232248" cy="149994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83" y="3486487"/>
            <a:ext cx="2304255" cy="15369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/>
              <a:t>Задачи программы</a:t>
            </a:r>
            <a:endParaRPr dirty="0"/>
          </a:p>
        </p:txBody>
      </p:sp>
      <p:sp>
        <p:nvSpPr>
          <p:cNvPr id="342" name="Google Shape;342;p35"/>
          <p:cNvSpPr/>
          <p:nvPr/>
        </p:nvSpPr>
        <p:spPr>
          <a:xfrm>
            <a:off x="992457" y="1643170"/>
            <a:ext cx="2259300" cy="442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endParaRPr sz="2200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43" name="Google Shape;343;p35"/>
          <p:cNvSpPr/>
          <p:nvPr/>
        </p:nvSpPr>
        <p:spPr>
          <a:xfrm>
            <a:off x="992457" y="2606464"/>
            <a:ext cx="2040166" cy="35000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ru-RU" sz="1800" dirty="0" smtClean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Развивающие</a:t>
            </a:r>
            <a:endParaRPr sz="1800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44" name="Google Shape;344;p35"/>
          <p:cNvSpPr txBox="1"/>
          <p:nvPr/>
        </p:nvSpPr>
        <p:spPr>
          <a:xfrm>
            <a:off x="4233083" y="1020976"/>
            <a:ext cx="3789608" cy="75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lnSpc>
                <a:spcPct val="115000"/>
              </a:lnSpc>
            </a:pP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Mongolian Baiti" panose="03000500000000000000" pitchFamily="66" charset="0"/>
                <a:sym typeface="DM Sans"/>
              </a:rPr>
              <a:t>− </a:t>
            </a:r>
            <a:r>
              <a:rPr lang="ru-RU" sz="8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Mongolian Baiti" panose="03000500000000000000" pitchFamily="66" charset="0"/>
                <a:sym typeface="DM Sans"/>
              </a:rPr>
              <a:t>знакомство </a:t>
            </a: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Mongolian Baiti" panose="03000500000000000000" pitchFamily="66" charset="0"/>
                <a:sym typeface="DM Sans"/>
              </a:rPr>
              <a:t>с основами </a:t>
            </a:r>
            <a:r>
              <a:rPr lang="ru-RU" sz="800" dirty="0" err="1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Mongolian Baiti" panose="03000500000000000000" pitchFamily="66" charset="0"/>
                <a:sym typeface="DM Sans"/>
              </a:rPr>
              <a:t>киберспорта</a:t>
            </a: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Mongolian Baiti" panose="03000500000000000000" pitchFamily="66" charset="0"/>
                <a:sym typeface="DM Sans"/>
              </a:rPr>
              <a:t> и </a:t>
            </a:r>
            <a:r>
              <a:rPr lang="ru-RU" sz="8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Mongolian Baiti" panose="03000500000000000000" pitchFamily="66" charset="0"/>
                <a:sym typeface="DM Sans"/>
              </a:rPr>
              <a:t>              </a:t>
            </a:r>
            <a:r>
              <a:rPr lang="ru-RU" sz="800" dirty="0" err="1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Mongolian Baiti" panose="03000500000000000000" pitchFamily="66" charset="0"/>
                <a:sym typeface="DM Sans"/>
              </a:rPr>
              <a:t>фиджитал</a:t>
            </a:r>
            <a:r>
              <a:rPr lang="ru-RU" sz="8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Mongolian Baiti" panose="03000500000000000000" pitchFamily="66" charset="0"/>
                <a:sym typeface="DM Sans"/>
              </a:rPr>
              <a:t>-футбола</a:t>
            </a: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Mongolian Baiti" panose="03000500000000000000" pitchFamily="66" charset="0"/>
                <a:sym typeface="DM Sans"/>
              </a:rPr>
              <a:t>;</a:t>
            </a:r>
          </a:p>
          <a:p>
            <a:pPr lvl="0" algn="just">
              <a:lnSpc>
                <a:spcPct val="115000"/>
              </a:lnSpc>
            </a:pP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Mongolian Baiti" panose="03000500000000000000" pitchFamily="66" charset="0"/>
                <a:sym typeface="DM Sans"/>
              </a:rPr>
              <a:t>− </a:t>
            </a:r>
            <a:r>
              <a:rPr lang="ru-RU" sz="8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Mongolian Baiti" panose="03000500000000000000" pitchFamily="66" charset="0"/>
                <a:sym typeface="DM Sans"/>
              </a:rPr>
              <a:t>формирование </a:t>
            </a: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Mongolian Baiti" panose="03000500000000000000" pitchFamily="66" charset="0"/>
                <a:sym typeface="DM Sans"/>
              </a:rPr>
              <a:t>межличностных отношений;</a:t>
            </a:r>
          </a:p>
          <a:p>
            <a:pPr lvl="0" algn="just">
              <a:lnSpc>
                <a:spcPct val="115000"/>
              </a:lnSpc>
            </a:pP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Mongolian Baiti" panose="03000500000000000000" pitchFamily="66" charset="0"/>
                <a:sym typeface="DM Sans"/>
              </a:rPr>
              <a:t>− </a:t>
            </a:r>
            <a:r>
              <a:rPr lang="ru-RU" sz="8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Mongolian Baiti" panose="03000500000000000000" pitchFamily="66" charset="0"/>
                <a:sym typeface="DM Sans"/>
              </a:rPr>
              <a:t>формирование </a:t>
            </a: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Mongolian Baiti" panose="03000500000000000000" pitchFamily="66" charset="0"/>
                <a:sym typeface="DM Sans"/>
              </a:rPr>
              <a:t>умения работать в команде и договариваться</a:t>
            </a:r>
            <a:r>
              <a:rPr lang="ru-RU" sz="800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;</a:t>
            </a:r>
            <a:endParaRPr sz="800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5" name="Google Shape;345;p35"/>
          <p:cNvSpPr/>
          <p:nvPr/>
        </p:nvSpPr>
        <p:spPr>
          <a:xfrm>
            <a:off x="992457" y="3867894"/>
            <a:ext cx="2259300" cy="442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ru-RU" sz="1600" dirty="0" smtClean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Воспитательные</a:t>
            </a:r>
            <a:endParaRPr sz="1600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46" name="Google Shape;346;p35"/>
          <p:cNvSpPr txBox="1"/>
          <p:nvPr/>
        </p:nvSpPr>
        <p:spPr>
          <a:xfrm>
            <a:off x="4277373" y="1866298"/>
            <a:ext cx="3933702" cy="15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ru-RU" sz="8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Consolas" panose="020B0609020204030204" pitchFamily="49" charset="0"/>
                <a:sym typeface="DM Sans"/>
              </a:rPr>
              <a:t>− </a:t>
            </a: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Consolas" panose="020B0609020204030204" pitchFamily="49" charset="0"/>
                <a:sym typeface="DM Sans"/>
              </a:rPr>
              <a:t>развитие познавательных навыков области физической культуры </a:t>
            </a:r>
            <a:r>
              <a:rPr lang="ru-RU" sz="8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Consolas" panose="020B0609020204030204" pitchFamily="49" charset="0"/>
                <a:sym typeface="DM Sans"/>
              </a:rPr>
              <a:t>и спорта</a:t>
            </a: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Consolas" panose="020B0609020204030204" pitchFamily="49" charset="0"/>
                <a:sym typeface="DM Sans"/>
              </a:rPr>
              <a:t>;</a:t>
            </a:r>
          </a:p>
          <a:p>
            <a:pPr lvl="0">
              <a:lnSpc>
                <a:spcPct val="115000"/>
              </a:lnSpc>
            </a:pPr>
            <a:r>
              <a:rPr lang="ru-RU" sz="8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Consolas" panose="020B0609020204030204" pitchFamily="49" charset="0"/>
                <a:sym typeface="DM Sans"/>
              </a:rPr>
              <a:t>− </a:t>
            </a: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Consolas" panose="020B0609020204030204" pitchFamily="49" charset="0"/>
                <a:sym typeface="DM Sans"/>
              </a:rPr>
              <a:t>развитие мышления, памяти, внимания, воображения;</a:t>
            </a:r>
          </a:p>
          <a:p>
            <a:pPr lvl="0">
              <a:lnSpc>
                <a:spcPct val="115000"/>
              </a:lnSpc>
            </a:pP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Consolas" panose="020B0609020204030204" pitchFamily="49" charset="0"/>
                <a:sym typeface="DM Sans"/>
              </a:rPr>
              <a:t>− развитие мелкой моторики, реакции и стратегического мышления;</a:t>
            </a:r>
          </a:p>
          <a:p>
            <a:pPr lvl="0">
              <a:lnSpc>
                <a:spcPct val="115000"/>
              </a:lnSpc>
            </a:pP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Consolas" panose="020B0609020204030204" pitchFamily="49" charset="0"/>
                <a:sym typeface="DM Sans"/>
              </a:rPr>
              <a:t>− формирование мотивов к конструктивному взаимодействию </a:t>
            </a:r>
            <a:r>
              <a:rPr lang="ru-RU" sz="8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Consolas" panose="020B0609020204030204" pitchFamily="49" charset="0"/>
                <a:sym typeface="DM Sans"/>
              </a:rPr>
              <a:t>и сотрудничеству </a:t>
            </a: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Consolas" panose="020B0609020204030204" pitchFamily="49" charset="0"/>
                <a:sym typeface="DM Sans"/>
              </a:rPr>
              <a:t>со сверстниками и педагогом;</a:t>
            </a:r>
          </a:p>
          <a:p>
            <a:pPr lvl="0">
              <a:lnSpc>
                <a:spcPct val="115000"/>
              </a:lnSpc>
            </a:pP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Consolas" panose="020B0609020204030204" pitchFamily="49" charset="0"/>
                <a:sym typeface="DM Sans"/>
              </a:rPr>
              <a:t>− развитие умений эффективного решения проблемных ситуаций </a:t>
            </a:r>
            <a:r>
              <a:rPr lang="ru-RU" sz="8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Consolas" panose="020B0609020204030204" pitchFamily="49" charset="0"/>
                <a:sym typeface="DM Sans"/>
              </a:rPr>
              <a:t>и выхода </a:t>
            </a: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Consolas" panose="020B0609020204030204" pitchFamily="49" charset="0"/>
                <a:sym typeface="DM Sans"/>
              </a:rPr>
              <a:t>из непредвиденной ситуации</a:t>
            </a:r>
            <a:r>
              <a:rPr lang="ru-RU" sz="8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Consolas" panose="020B0609020204030204" pitchFamily="49" charset="0"/>
                <a:sym typeface="DM Sans"/>
              </a:rPr>
              <a:t>;</a:t>
            </a:r>
          </a:p>
          <a:p>
            <a:pPr lvl="0">
              <a:lnSpc>
                <a:spcPct val="115000"/>
              </a:lnSpc>
            </a:pPr>
            <a:r>
              <a:rPr lang="ru-RU" sz="8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Consolas" panose="020B0609020204030204" pitchFamily="49" charset="0"/>
                <a:sym typeface="DM Sans"/>
              </a:rPr>
              <a:t>-развитие коммуникативных навыков работы в команде, стремление добиваться положительного результата в деятельности, стремление к победе;</a:t>
            </a:r>
            <a:endParaRPr lang="ru-RU" sz="800" dirty="0">
              <a:solidFill>
                <a:schemeClr val="dk1"/>
              </a:solidFill>
              <a:latin typeface="Montserrat ExtraBold" panose="020B0604020202020204" charset="-52"/>
              <a:ea typeface="DM Sans"/>
              <a:cs typeface="Consolas" panose="020B0609020204030204" pitchFamily="49" charset="0"/>
              <a:sym typeface="DM Sans"/>
            </a:endParaRPr>
          </a:p>
          <a:p>
            <a:pPr lvl="0">
              <a:lnSpc>
                <a:spcPct val="115000"/>
              </a:lnSpc>
            </a:pPr>
            <a:endParaRPr lang="ru-RU" sz="1050" dirty="0">
              <a:solidFill>
                <a:schemeClr val="dk1"/>
              </a:solidFill>
              <a:latin typeface="Montserrat ExtraBold" panose="020B0604020202020204" charset="-52"/>
              <a:ea typeface="DM Sans"/>
              <a:cs typeface="Consolas" panose="020B0609020204030204" pitchFamily="49" charset="0"/>
              <a:sym typeface="DM Sans"/>
            </a:endParaRPr>
          </a:p>
        </p:txBody>
      </p:sp>
      <p:sp>
        <p:nvSpPr>
          <p:cNvPr id="347" name="Google Shape;347;p35"/>
          <p:cNvSpPr/>
          <p:nvPr/>
        </p:nvSpPr>
        <p:spPr>
          <a:xfrm>
            <a:off x="1523722" y="3238875"/>
            <a:ext cx="2259300" cy="442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48" name="Google Shape;348;p35"/>
          <p:cNvSpPr txBox="1"/>
          <p:nvPr/>
        </p:nvSpPr>
        <p:spPr>
          <a:xfrm>
            <a:off x="4246016" y="3652987"/>
            <a:ext cx="3823019" cy="106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50" name="Google Shape;350;p35"/>
          <p:cNvSpPr txBox="1"/>
          <p:nvPr/>
        </p:nvSpPr>
        <p:spPr>
          <a:xfrm>
            <a:off x="4277373" y="3695988"/>
            <a:ext cx="4077640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− воспитание волевых, смелых, дисциплинированных, </a:t>
            </a:r>
            <a:r>
              <a:rPr lang="ru-RU" sz="8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обладающих высоким </a:t>
            </a: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уровнем социальной активности и ответственности </a:t>
            </a:r>
            <a:r>
              <a:rPr lang="ru-RU" sz="8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юных </a:t>
            </a:r>
            <a:r>
              <a:rPr lang="ru-RU" sz="800" dirty="0" err="1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фиджитал</a:t>
            </a:r>
            <a:r>
              <a:rPr lang="ru-RU" sz="8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-спортсменов</a:t>
            </a: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;</a:t>
            </a:r>
          </a:p>
          <a:p>
            <a:pPr lvl="0">
              <a:lnSpc>
                <a:spcPct val="115000"/>
              </a:lnSpc>
            </a:pP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− выработка у учащихся командного духа и базового понимания </a:t>
            </a:r>
            <a:r>
              <a:rPr lang="ru-RU" sz="8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того, что </a:t>
            </a: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такое «стратегия»;</a:t>
            </a:r>
          </a:p>
          <a:p>
            <a:pPr lvl="0">
              <a:lnSpc>
                <a:spcPct val="115000"/>
              </a:lnSpc>
            </a:pP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− воспитание черт спортивного характера;</a:t>
            </a:r>
          </a:p>
          <a:p>
            <a:pPr lvl="0">
              <a:lnSpc>
                <a:spcPct val="115000"/>
              </a:lnSpc>
            </a:pP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− формирование потребности к ведению здорового образа жизни;</a:t>
            </a:r>
          </a:p>
          <a:p>
            <a:pPr lvl="0">
              <a:lnSpc>
                <a:spcPct val="115000"/>
              </a:lnSpc>
            </a:pP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− привитие способности к соблюдению требований и </a:t>
            </a:r>
            <a:r>
              <a:rPr lang="ru-RU" sz="8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следованию правилам </a:t>
            </a:r>
            <a:r>
              <a:rPr lang="ru-RU" sz="8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как спортивным, так и общепринятым социальным.</a:t>
            </a:r>
            <a:endParaRPr sz="800" dirty="0">
              <a:solidFill>
                <a:schemeClr val="dk1"/>
              </a:solidFill>
              <a:latin typeface="Montserrat ExtraBold" panose="020B0604020202020204" charset="-52"/>
              <a:ea typeface="DM Sans"/>
              <a:cs typeface="DM Sans"/>
              <a:sym typeface="DM Sans"/>
            </a:endParaRPr>
          </a:p>
        </p:txBody>
      </p:sp>
      <p:cxnSp>
        <p:nvCxnSpPr>
          <p:cNvPr id="352" name="Google Shape;352;p35"/>
          <p:cNvCxnSpPr>
            <a:endCxn id="343" idx="1"/>
          </p:cNvCxnSpPr>
          <p:nvPr/>
        </p:nvCxnSpPr>
        <p:spPr>
          <a:xfrm rot="16200000" flipH="1">
            <a:off x="95442" y="1884453"/>
            <a:ext cx="1289839" cy="504191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55" name="Google Shape;355;p35"/>
          <p:cNvCxnSpPr/>
          <p:nvPr/>
        </p:nvCxnSpPr>
        <p:spPr>
          <a:xfrm flipV="1">
            <a:off x="2642305" y="1559085"/>
            <a:ext cx="1560334" cy="196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56" name="Google Shape;356;p35"/>
          <p:cNvCxnSpPr/>
          <p:nvPr/>
        </p:nvCxnSpPr>
        <p:spPr>
          <a:xfrm>
            <a:off x="2915816" y="2781468"/>
            <a:ext cx="1286823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58" name="Google Shape;358;p35"/>
          <p:cNvCxnSpPr/>
          <p:nvPr/>
        </p:nvCxnSpPr>
        <p:spPr>
          <a:xfrm flipV="1">
            <a:off x="3019733" y="4089144"/>
            <a:ext cx="1182906" cy="159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2" name="Google Shape;343;p35"/>
          <p:cNvSpPr/>
          <p:nvPr/>
        </p:nvSpPr>
        <p:spPr>
          <a:xfrm>
            <a:off x="992457" y="1384081"/>
            <a:ext cx="2040166" cy="35000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ru-RU" sz="1800" dirty="0" smtClean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Обучающие </a:t>
            </a:r>
            <a:endParaRPr sz="1800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46" name="Google Shape;352;p35"/>
          <p:cNvCxnSpPr>
            <a:stCxn id="341" idx="1"/>
            <a:endCxn id="42" idx="1"/>
          </p:cNvCxnSpPr>
          <p:nvPr/>
        </p:nvCxnSpPr>
        <p:spPr>
          <a:xfrm rot="10800000" flipH="1" flipV="1">
            <a:off x="719999" y="731374"/>
            <a:ext cx="272457" cy="827711"/>
          </a:xfrm>
          <a:prstGeom prst="bentConnector3">
            <a:avLst>
              <a:gd name="adj1" fmla="val -83903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2" name="Google Shape;352;p35"/>
          <p:cNvCxnSpPr/>
          <p:nvPr/>
        </p:nvCxnSpPr>
        <p:spPr>
          <a:xfrm rot="16200000" flipH="1">
            <a:off x="-3647" y="3130272"/>
            <a:ext cx="1482679" cy="498855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" name="Прямая соединительная линия 5"/>
          <p:cNvCxnSpPr/>
          <p:nvPr/>
        </p:nvCxnSpPr>
        <p:spPr>
          <a:xfrm>
            <a:off x="4355976" y="1779662"/>
            <a:ext cx="4278544" cy="0"/>
          </a:xfrm>
          <a:prstGeom prst="line">
            <a:avLst/>
          </a:prstGeom>
          <a:ln w="19050" cap="sq" cmpd="sng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4355976" y="3693778"/>
            <a:ext cx="4214964" cy="2210"/>
          </a:xfrm>
          <a:prstGeom prst="line">
            <a:avLst/>
          </a:prstGeom>
          <a:ln w="19050" cap="sq" cmpd="sng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Разделы программы  </a:t>
            </a:r>
            <a:endParaRPr dirty="0"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4"/>
          </p:nvPr>
        </p:nvSpPr>
        <p:spPr>
          <a:xfrm>
            <a:off x="1835696" y="1203598"/>
            <a:ext cx="6912768" cy="4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/>
              <a:t>Первый год обучение:  144часа</a:t>
            </a:r>
            <a:endParaRPr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197997" y="1752944"/>
            <a:ext cx="2091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Montserrat ExtraBold" panose="020B0604020202020204" charset="-52"/>
              </a:rPr>
              <a:t>в</a:t>
            </a:r>
            <a:r>
              <a:rPr lang="ru-RU" sz="1600" dirty="0" smtClean="0">
                <a:solidFill>
                  <a:schemeClr val="tx1"/>
                </a:solidFill>
                <a:latin typeface="Montserrat ExtraBold" panose="020B0604020202020204" charset="-52"/>
              </a:rPr>
              <a:t>водное занятие</a:t>
            </a:r>
            <a:endParaRPr lang="ru-RU" sz="1600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275855" y="1922221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635896" y="1752944"/>
            <a:ext cx="848309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" dirty="0" smtClean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</a:t>
            </a:r>
            <a:r>
              <a:rPr lang="ru-RU" dirty="0" smtClean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часа </a:t>
            </a:r>
            <a:endParaRPr lang="en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4" name="Google Shape;518;p46"/>
          <p:cNvSpPr/>
          <p:nvPr/>
        </p:nvSpPr>
        <p:spPr>
          <a:xfrm>
            <a:off x="871389" y="2179591"/>
            <a:ext cx="246600" cy="2466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97997" y="2147623"/>
            <a:ext cx="7190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Montserrat ExtraBold" panose="020B0604020202020204" charset="-52"/>
              </a:rPr>
              <a:t>теоретическая подготовка </a:t>
            </a:r>
            <a:r>
              <a:rPr lang="ru-RU" sz="1600" dirty="0" err="1" smtClean="0">
                <a:solidFill>
                  <a:schemeClr val="tx1"/>
                </a:solidFill>
                <a:latin typeface="Montserrat ExtraBold" panose="020B0604020202020204" charset="-52"/>
              </a:rPr>
              <a:t>киберспортивный</a:t>
            </a:r>
            <a:r>
              <a:rPr lang="ru-RU" sz="1600" dirty="0" smtClean="0">
                <a:solidFill>
                  <a:schemeClr val="tx1"/>
                </a:solidFill>
                <a:latin typeface="Montserrat ExtraBold" panose="020B0604020202020204" charset="-52"/>
              </a:rPr>
              <a:t> дисциплины</a:t>
            </a:r>
            <a:endParaRPr lang="ru-RU" sz="1600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7956376" y="2332607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8263270" y="2147623"/>
            <a:ext cx="958917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6</a:t>
            </a:r>
            <a:r>
              <a:rPr lang="ru-RU" dirty="0" smtClean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часов </a:t>
            </a:r>
            <a:endParaRPr lang="en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9" name="Google Shape;518;p46"/>
          <p:cNvSpPr/>
          <p:nvPr/>
        </p:nvSpPr>
        <p:spPr>
          <a:xfrm>
            <a:off x="871389" y="2570419"/>
            <a:ext cx="246600" cy="2466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59632" y="2533457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Montserrat ExtraBold" panose="020B0604020202020204" charset="-52"/>
              </a:rPr>
              <a:t>о</a:t>
            </a:r>
            <a:r>
              <a:rPr lang="ru-RU" sz="1600" dirty="0" smtClean="0">
                <a:solidFill>
                  <a:schemeClr val="tx1"/>
                </a:solidFill>
                <a:latin typeface="Montserrat ExtraBold" panose="020B0604020202020204" charset="-52"/>
              </a:rPr>
              <a:t>бщая физическая подготовка </a:t>
            </a:r>
            <a:endParaRPr lang="ru-RU" sz="1600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4932040" y="2712385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5303173" y="2551123"/>
            <a:ext cx="970137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dirty="0" smtClean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12 часов</a:t>
            </a:r>
            <a:endParaRPr lang="en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5" name="Google Shape;518;p46"/>
          <p:cNvSpPr/>
          <p:nvPr/>
        </p:nvSpPr>
        <p:spPr>
          <a:xfrm>
            <a:off x="871389" y="2931790"/>
            <a:ext cx="246600" cy="2466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59632" y="2900587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Montserrat ExtraBold" panose="020B0604020202020204" charset="-52"/>
              </a:rPr>
              <a:t>п</a:t>
            </a:r>
            <a:r>
              <a:rPr lang="ru-RU" sz="1600" dirty="0" smtClean="0">
                <a:solidFill>
                  <a:schemeClr val="tx1"/>
                </a:solidFill>
                <a:latin typeface="Montserrat ExtraBold" panose="020B0604020202020204" charset="-52"/>
              </a:rPr>
              <a:t>равила игры в футболе </a:t>
            </a:r>
            <a:endParaRPr lang="ru-RU" sz="1600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4211960" y="3069864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4644008" y="2903656"/>
            <a:ext cx="830677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dirty="0" smtClean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 часа </a:t>
            </a:r>
            <a:endParaRPr lang="en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0" name="Google Shape;518;p46"/>
          <p:cNvSpPr/>
          <p:nvPr/>
        </p:nvSpPr>
        <p:spPr>
          <a:xfrm>
            <a:off x="871389" y="3330790"/>
            <a:ext cx="246600" cy="2466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3" name="Google Shape;518;p46"/>
          <p:cNvSpPr/>
          <p:nvPr/>
        </p:nvSpPr>
        <p:spPr>
          <a:xfrm>
            <a:off x="871389" y="1823284"/>
            <a:ext cx="246600" cy="2466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99004" y="3284813"/>
            <a:ext cx="5793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Montserrat ExtraBold" panose="020B0604020202020204" charset="-52"/>
              </a:rPr>
              <a:t>с</a:t>
            </a:r>
            <a:r>
              <a:rPr lang="ru-RU" sz="1600" dirty="0" smtClean="0">
                <a:solidFill>
                  <a:schemeClr val="tx1"/>
                </a:solidFill>
                <a:latin typeface="Montserrat ExtraBold" panose="020B0604020202020204" charset="-52"/>
              </a:rPr>
              <a:t>пециальная подготовка техника и тактика игры</a:t>
            </a:r>
            <a:endParaRPr lang="ru-RU" sz="1600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6948264" y="3454090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7302084" y="3282215"/>
            <a:ext cx="1072730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dirty="0" smtClean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96 часов </a:t>
            </a:r>
            <a:endParaRPr lang="en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0" name="Google Shape;518;p46"/>
          <p:cNvSpPr/>
          <p:nvPr/>
        </p:nvSpPr>
        <p:spPr>
          <a:xfrm>
            <a:off x="871389" y="3729790"/>
            <a:ext cx="246600" cy="2466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310875" y="3683813"/>
            <a:ext cx="4477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Montserrat ExtraBold" panose="020B0604020202020204" charset="-52"/>
              </a:rPr>
              <a:t>в</a:t>
            </a:r>
            <a:r>
              <a:rPr lang="ru-RU" sz="1600" dirty="0" smtClean="0">
                <a:solidFill>
                  <a:schemeClr val="tx1"/>
                </a:solidFill>
                <a:latin typeface="Montserrat ExtraBold" panose="020B0604020202020204" charset="-52"/>
              </a:rPr>
              <a:t>оспитательные мероприятия </a:t>
            </a:r>
            <a:endParaRPr lang="ru-RU" sz="1600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4943132" y="3853090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5314458" y="3682274"/>
            <a:ext cx="1021433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dirty="0" smtClean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12 часов </a:t>
            </a:r>
            <a:endParaRPr lang="en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5" name="Google Shape;518;p46"/>
          <p:cNvSpPr/>
          <p:nvPr/>
        </p:nvSpPr>
        <p:spPr>
          <a:xfrm>
            <a:off x="871389" y="4128790"/>
            <a:ext cx="246600" cy="2466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59632" y="4077796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Montserrat ExtraBold" panose="020B0604020202020204" charset="-52"/>
              </a:rPr>
              <a:t>в</a:t>
            </a:r>
            <a:r>
              <a:rPr lang="ru-RU" sz="1600" dirty="0" smtClean="0">
                <a:solidFill>
                  <a:schemeClr val="tx1"/>
                </a:solidFill>
                <a:latin typeface="Montserrat ExtraBold" panose="020B0604020202020204" charset="-52"/>
              </a:rPr>
              <a:t>нутригрупповой и городской чемпионаты  </a:t>
            </a:r>
            <a:endParaRPr lang="ru-RU" sz="1600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6335891" y="4267959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6750711" y="4090828"/>
            <a:ext cx="963725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8</a:t>
            </a:r>
            <a:r>
              <a:rPr lang="ru-RU" dirty="0" smtClean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часов </a:t>
            </a:r>
            <a:endParaRPr lang="en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0" name="Google Shape;518;p46"/>
          <p:cNvSpPr/>
          <p:nvPr/>
        </p:nvSpPr>
        <p:spPr>
          <a:xfrm>
            <a:off x="871389" y="4535893"/>
            <a:ext cx="246600" cy="2466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310875" y="4492330"/>
            <a:ext cx="2238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Montserrat ExtraBold" panose="020B0604020202020204" charset="-52"/>
              </a:rPr>
              <a:t>и</a:t>
            </a:r>
            <a:r>
              <a:rPr lang="ru-RU" sz="1600" dirty="0" smtClean="0">
                <a:solidFill>
                  <a:schemeClr val="tx1"/>
                </a:solidFill>
                <a:latin typeface="Montserrat ExtraBold" panose="020B0604020202020204" charset="-52"/>
              </a:rPr>
              <a:t>тоговые занятия </a:t>
            </a:r>
            <a:endParaRPr lang="ru-RU" sz="1600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3491880" y="4661607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4008260" y="4508360"/>
            <a:ext cx="848309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</a:t>
            </a:r>
            <a:r>
              <a:rPr lang="ru-RU" dirty="0" smtClean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часа </a:t>
            </a:r>
            <a:endParaRPr lang="en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8645" y="1684974"/>
            <a:ext cx="792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⚽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0449" y="2041281"/>
            <a:ext cx="508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⚽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40452" y="2432109"/>
            <a:ext cx="508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⚽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1159" y="2793480"/>
            <a:ext cx="508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⚽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47902" y="3192480"/>
            <a:ext cx="508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⚽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3992" y="3581403"/>
            <a:ext cx="508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⚽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51158" y="3999264"/>
            <a:ext cx="508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⚽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6825" y="4397583"/>
            <a:ext cx="508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⚽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7"/>
          <p:cNvSpPr txBox="1"/>
          <p:nvPr/>
        </p:nvSpPr>
        <p:spPr>
          <a:xfrm>
            <a:off x="7531575" y="2105213"/>
            <a:ext cx="6099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76" name="Google Shape;376;p37"/>
          <p:cNvSpPr txBox="1">
            <a:spLocks noGrp="1"/>
          </p:cNvSpPr>
          <p:nvPr>
            <p:ph type="title"/>
          </p:nvPr>
        </p:nvSpPr>
        <p:spPr>
          <a:xfrm>
            <a:off x="716150" y="12347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/>
              <a:t>Форма организации деятельности</a:t>
            </a:r>
            <a:endParaRPr dirty="0"/>
          </a:p>
        </p:txBody>
      </p:sp>
      <p:sp>
        <p:nvSpPr>
          <p:cNvPr id="383" name="Google Shape;383;p37"/>
          <p:cNvSpPr txBox="1"/>
          <p:nvPr/>
        </p:nvSpPr>
        <p:spPr>
          <a:xfrm>
            <a:off x="1403648" y="2919289"/>
            <a:ext cx="21387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84" name="Google Shape;384;p37"/>
          <p:cNvSpPr txBox="1"/>
          <p:nvPr/>
        </p:nvSpPr>
        <p:spPr>
          <a:xfrm>
            <a:off x="2040400" y="2527175"/>
            <a:ext cx="21387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85" name="Google Shape;385;p37"/>
          <p:cNvSpPr txBox="1"/>
          <p:nvPr/>
        </p:nvSpPr>
        <p:spPr>
          <a:xfrm>
            <a:off x="760073" y="3439194"/>
            <a:ext cx="792088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2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1. Описание</a:t>
            </a:r>
            <a:r>
              <a:rPr lang="ru-RU" sz="12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: Физические тренировки на поле, игра в </a:t>
            </a:r>
            <a:r>
              <a:rPr lang="ru-RU" sz="12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реальный футбол.</a:t>
            </a:r>
            <a:endParaRPr lang="ru-RU" sz="1200" dirty="0">
              <a:solidFill>
                <a:schemeClr val="dk1"/>
              </a:solidFill>
              <a:latin typeface="Montserrat ExtraBold" panose="020B0604020202020204" charset="-52"/>
              <a:ea typeface="DM Sans"/>
              <a:cs typeface="DM Sans"/>
              <a:sym typeface="DM Sans"/>
            </a:endParaRPr>
          </a:p>
          <a:p>
            <a:pPr lvl="0"/>
            <a:r>
              <a:rPr lang="ru-RU" sz="12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2. Действия: Дети выполняют футбольные упражнения, </a:t>
            </a:r>
            <a:r>
              <a:rPr lang="ru-RU" sz="12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учатся тактике </a:t>
            </a:r>
            <a:r>
              <a:rPr lang="ru-RU" sz="12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игры</a:t>
            </a:r>
            <a:r>
              <a:rPr lang="ru-RU" sz="12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.</a:t>
            </a:r>
            <a:endParaRPr lang="ru-RU" sz="1200" dirty="0">
              <a:solidFill>
                <a:schemeClr val="dk1"/>
              </a:solidFill>
              <a:latin typeface="Montserrat ExtraBold" panose="020B0604020202020204" charset="-52"/>
              <a:ea typeface="DM Sans"/>
              <a:cs typeface="DM Sans"/>
              <a:sym typeface="DM Sans"/>
            </a:endParaRPr>
          </a:p>
          <a:p>
            <a:pPr lvl="0"/>
            <a:r>
              <a:rPr lang="ru-RU" sz="12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3. Польза: Развитие физической активности.</a:t>
            </a:r>
            <a:endParaRPr sz="1200" dirty="0">
              <a:solidFill>
                <a:schemeClr val="dk1"/>
              </a:solidFill>
              <a:latin typeface="Montserrat ExtraBold" panose="020B0604020202020204" charset="-52"/>
              <a:ea typeface="DM Sans"/>
              <a:cs typeface="DM Sans"/>
              <a:sym typeface="DM Sans"/>
            </a:endParaRPr>
          </a:p>
        </p:txBody>
      </p:sp>
      <p:sp>
        <p:nvSpPr>
          <p:cNvPr id="386" name="Google Shape;386;p37"/>
          <p:cNvSpPr txBox="1"/>
          <p:nvPr/>
        </p:nvSpPr>
        <p:spPr>
          <a:xfrm>
            <a:off x="2040400" y="4104425"/>
            <a:ext cx="21387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91" name="Google Shape;391;p37"/>
          <p:cNvSpPr txBox="1"/>
          <p:nvPr/>
        </p:nvSpPr>
        <p:spPr>
          <a:xfrm>
            <a:off x="2915816" y="1320753"/>
            <a:ext cx="34578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92" name="Google Shape;392;p37"/>
          <p:cNvSpPr txBox="1"/>
          <p:nvPr/>
        </p:nvSpPr>
        <p:spPr>
          <a:xfrm>
            <a:off x="683568" y="1876679"/>
            <a:ext cx="8280920" cy="930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1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1</a:t>
            </a:r>
            <a:r>
              <a:rPr lang="ru-RU" sz="11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. Описание: Создание интерактивной среды для игры </a:t>
            </a:r>
            <a:r>
              <a:rPr lang="ru-RU" sz="11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в </a:t>
            </a:r>
            <a:r>
              <a:rPr lang="ru-RU" sz="1100" dirty="0" err="1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киберфутбол</a:t>
            </a:r>
            <a:r>
              <a:rPr lang="ru-RU" sz="11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на игровых приставках.</a:t>
            </a:r>
          </a:p>
          <a:p>
            <a:pPr lvl="0" algn="just">
              <a:lnSpc>
                <a:spcPct val="115000"/>
              </a:lnSpc>
            </a:pPr>
            <a:r>
              <a:rPr lang="ru-RU" sz="11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2</a:t>
            </a:r>
            <a:r>
              <a:rPr lang="ru-RU" sz="11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. Действия: Дети учатся играть в футбольный </a:t>
            </a:r>
            <a:r>
              <a:rPr lang="ru-RU" sz="11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симулятор, тренируются </a:t>
            </a:r>
            <a:r>
              <a:rPr lang="ru-RU" sz="11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и соревнуются в цифровой среде</a:t>
            </a:r>
            <a:r>
              <a:rPr lang="ru-RU" sz="11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.</a:t>
            </a:r>
            <a:endParaRPr lang="ru-RU" sz="1100" dirty="0">
              <a:solidFill>
                <a:schemeClr val="dk1"/>
              </a:solidFill>
              <a:latin typeface="Montserrat ExtraBold" panose="020B0604020202020204" charset="-52"/>
              <a:ea typeface="DM Sans"/>
              <a:cs typeface="DM Sans"/>
              <a:sym typeface="DM Sans"/>
            </a:endParaRPr>
          </a:p>
          <a:p>
            <a:pPr lvl="0" algn="just">
              <a:lnSpc>
                <a:spcPct val="115000"/>
              </a:lnSpc>
            </a:pPr>
            <a:r>
              <a:rPr lang="ru-RU" sz="11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3</a:t>
            </a:r>
            <a:r>
              <a:rPr lang="ru-RU" sz="11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. Польза: Улучшение стратегического мышления, </a:t>
            </a:r>
            <a:r>
              <a:rPr lang="ru-RU" sz="1100" dirty="0" smtClean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развитие внимания </a:t>
            </a:r>
            <a:r>
              <a:rPr lang="ru-RU" sz="1100" dirty="0">
                <a:solidFill>
                  <a:schemeClr val="dk1"/>
                </a:solidFill>
                <a:latin typeface="Montserrat ExtraBold" panose="020B0604020202020204" charset="-52"/>
                <a:ea typeface="DM Sans"/>
                <a:cs typeface="DM Sans"/>
                <a:sym typeface="DM Sans"/>
              </a:rPr>
              <a:t>и логики.</a:t>
            </a:r>
            <a:endParaRPr sz="1100" dirty="0">
              <a:solidFill>
                <a:schemeClr val="dk1"/>
              </a:solidFill>
              <a:latin typeface="Montserrat ExtraBold" panose="020B0604020202020204" charset="-52"/>
              <a:ea typeface="DM Sans"/>
              <a:cs typeface="DM Sans"/>
              <a:sym typeface="DM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5241" y="1551454"/>
            <a:ext cx="2847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Montserrat ExtraBold" panose="020B0604020202020204" charset="-52"/>
              </a:rPr>
              <a:t> цифровая площадка </a:t>
            </a:r>
            <a:endParaRPr lang="ru-RU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sp>
        <p:nvSpPr>
          <p:cNvPr id="50" name="Google Shape;8532;p67"/>
          <p:cNvSpPr/>
          <p:nvPr/>
        </p:nvSpPr>
        <p:spPr>
          <a:xfrm>
            <a:off x="891930" y="1551454"/>
            <a:ext cx="340186" cy="318922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6794"/>
                </a:moveTo>
                <a:cubicBezTo>
                  <a:pt x="17939" y="6794"/>
                  <a:pt x="18193" y="7048"/>
                  <a:pt x="18193" y="7362"/>
                </a:cubicBezTo>
                <a:lnTo>
                  <a:pt x="18193" y="7927"/>
                </a:lnTo>
                <a:lnTo>
                  <a:pt x="12532" y="7927"/>
                </a:lnTo>
                <a:lnTo>
                  <a:pt x="12532" y="7362"/>
                </a:lnTo>
                <a:cubicBezTo>
                  <a:pt x="12532" y="7048"/>
                  <a:pt x="12785" y="6794"/>
                  <a:pt x="13099" y="6794"/>
                </a:cubicBezTo>
                <a:close/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5759"/>
                </a:lnTo>
                <a:cubicBezTo>
                  <a:pt x="18012" y="5695"/>
                  <a:pt x="17819" y="5662"/>
                  <a:pt x="17628" y="5662"/>
                </a:cubicBezTo>
                <a:lnTo>
                  <a:pt x="13099" y="5662"/>
                </a:lnTo>
                <a:cubicBezTo>
                  <a:pt x="12160" y="5662"/>
                  <a:pt x="11399" y="6423"/>
                  <a:pt x="11399" y="7362"/>
                </a:cubicBezTo>
                <a:lnTo>
                  <a:pt x="11399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1399" y="12456"/>
                </a:moveTo>
                <a:lnTo>
                  <a:pt x="11399" y="13588"/>
                </a:ln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8193" y="9059"/>
                </a:moveTo>
                <a:lnTo>
                  <a:pt x="18193" y="14720"/>
                </a:lnTo>
                <a:lnTo>
                  <a:pt x="12532" y="14720"/>
                </a:lnTo>
                <a:lnTo>
                  <a:pt x="12532" y="9059"/>
                </a:lnTo>
                <a:close/>
                <a:moveTo>
                  <a:pt x="11399" y="14720"/>
                </a:moveTo>
                <a:lnTo>
                  <a:pt x="11399" y="16420"/>
                </a:lnTo>
                <a:cubicBezTo>
                  <a:pt x="11399" y="16611"/>
                  <a:pt x="11432" y="16804"/>
                  <a:pt x="11496" y="16985"/>
                </a:cubicBezTo>
                <a:lnTo>
                  <a:pt x="7051" y="16985"/>
                </a:lnTo>
                <a:lnTo>
                  <a:pt x="7806" y="14720"/>
                </a:lnTo>
                <a:close/>
                <a:moveTo>
                  <a:pt x="18193" y="15853"/>
                </a:moveTo>
                <a:lnTo>
                  <a:pt x="18193" y="16420"/>
                </a:lnTo>
                <a:cubicBezTo>
                  <a:pt x="18193" y="16731"/>
                  <a:pt x="17939" y="16985"/>
                  <a:pt x="17628" y="16985"/>
                </a:cubicBezTo>
                <a:lnTo>
                  <a:pt x="13099" y="16985"/>
                </a:lnTo>
                <a:cubicBezTo>
                  <a:pt x="12785" y="16985"/>
                  <a:pt x="12532" y="16731"/>
                  <a:pt x="12532" y="16420"/>
                </a:cubicBezTo>
                <a:lnTo>
                  <a:pt x="12532" y="15853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3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7628" y="18117"/>
                </a:lnTo>
                <a:cubicBezTo>
                  <a:pt x="18564" y="18117"/>
                  <a:pt x="19325" y="17356"/>
                  <a:pt x="19325" y="16420"/>
                </a:cubicBezTo>
                <a:lnTo>
                  <a:pt x="19325" y="1701"/>
                </a:lnTo>
                <a:cubicBezTo>
                  <a:pt x="19325" y="762"/>
                  <a:pt x="18564" y="1"/>
                  <a:pt x="17628" y="1"/>
                </a:cubicBez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52" name="Google Shape;10009;p71"/>
          <p:cNvSpPr/>
          <p:nvPr/>
        </p:nvSpPr>
        <p:spPr>
          <a:xfrm>
            <a:off x="847126" y="2928548"/>
            <a:ext cx="327116" cy="341748"/>
          </a:xfrm>
          <a:custGeom>
            <a:avLst/>
            <a:gdLst/>
            <a:ahLst/>
            <a:cxnLst/>
            <a:rect l="l" t="t" r="r" b="b"/>
            <a:pathLst>
              <a:path w="13548" h="14154" extrusionOk="0">
                <a:moveTo>
                  <a:pt x="6774" y="914"/>
                </a:moveTo>
                <a:cubicBezTo>
                  <a:pt x="7215" y="914"/>
                  <a:pt x="7593" y="1324"/>
                  <a:pt x="7593" y="1797"/>
                </a:cubicBezTo>
                <a:cubicBezTo>
                  <a:pt x="7593" y="2238"/>
                  <a:pt x="7247" y="2616"/>
                  <a:pt x="6774" y="2616"/>
                </a:cubicBezTo>
                <a:cubicBezTo>
                  <a:pt x="6301" y="2616"/>
                  <a:pt x="5955" y="2238"/>
                  <a:pt x="5955" y="1797"/>
                </a:cubicBezTo>
                <a:cubicBezTo>
                  <a:pt x="5955" y="1324"/>
                  <a:pt x="6333" y="914"/>
                  <a:pt x="6774" y="914"/>
                </a:cubicBezTo>
                <a:close/>
                <a:moveTo>
                  <a:pt x="1400" y="2610"/>
                </a:moveTo>
                <a:cubicBezTo>
                  <a:pt x="1427" y="2610"/>
                  <a:pt x="1454" y="2612"/>
                  <a:pt x="1481" y="2616"/>
                </a:cubicBezTo>
                <a:lnTo>
                  <a:pt x="4222" y="3151"/>
                </a:lnTo>
                <a:lnTo>
                  <a:pt x="3151" y="3781"/>
                </a:lnTo>
                <a:cubicBezTo>
                  <a:pt x="3119" y="3750"/>
                  <a:pt x="3245" y="3781"/>
                  <a:pt x="1324" y="3403"/>
                </a:cubicBezTo>
                <a:cubicBezTo>
                  <a:pt x="1072" y="3372"/>
                  <a:pt x="946" y="3120"/>
                  <a:pt x="1009" y="2931"/>
                </a:cubicBezTo>
                <a:cubicBezTo>
                  <a:pt x="1036" y="2710"/>
                  <a:pt x="1209" y="2610"/>
                  <a:pt x="1400" y="2610"/>
                </a:cubicBezTo>
                <a:close/>
                <a:moveTo>
                  <a:pt x="5502" y="3443"/>
                </a:moveTo>
                <a:cubicBezTo>
                  <a:pt x="5553" y="3443"/>
                  <a:pt x="5608" y="3451"/>
                  <a:pt x="5671" y="3466"/>
                </a:cubicBezTo>
                <a:cubicBezTo>
                  <a:pt x="5860" y="3561"/>
                  <a:pt x="5923" y="3624"/>
                  <a:pt x="5955" y="3907"/>
                </a:cubicBezTo>
                <a:cubicBezTo>
                  <a:pt x="5986" y="4254"/>
                  <a:pt x="5923" y="5766"/>
                  <a:pt x="7089" y="7278"/>
                </a:cubicBezTo>
                <a:cubicBezTo>
                  <a:pt x="7175" y="7385"/>
                  <a:pt x="7304" y="7449"/>
                  <a:pt x="7427" y="7449"/>
                </a:cubicBezTo>
                <a:cubicBezTo>
                  <a:pt x="7486" y="7449"/>
                  <a:pt x="7543" y="7435"/>
                  <a:pt x="7593" y="7404"/>
                </a:cubicBezTo>
                <a:lnTo>
                  <a:pt x="11972" y="5168"/>
                </a:lnTo>
                <a:cubicBezTo>
                  <a:pt x="12030" y="5129"/>
                  <a:pt x="12094" y="5111"/>
                  <a:pt x="12158" y="5111"/>
                </a:cubicBezTo>
                <a:cubicBezTo>
                  <a:pt x="12304" y="5111"/>
                  <a:pt x="12452" y="5204"/>
                  <a:pt x="12539" y="5357"/>
                </a:cubicBezTo>
                <a:cubicBezTo>
                  <a:pt x="12634" y="5577"/>
                  <a:pt x="12571" y="5798"/>
                  <a:pt x="12319" y="5924"/>
                </a:cubicBezTo>
                <a:lnTo>
                  <a:pt x="7499" y="8444"/>
                </a:lnTo>
                <a:cubicBezTo>
                  <a:pt x="7404" y="8476"/>
                  <a:pt x="7562" y="8350"/>
                  <a:pt x="5388" y="10366"/>
                </a:cubicBezTo>
                <a:cubicBezTo>
                  <a:pt x="5293" y="10492"/>
                  <a:pt x="5230" y="10712"/>
                  <a:pt x="5325" y="10870"/>
                </a:cubicBezTo>
                <a:lnTo>
                  <a:pt x="6396" y="12823"/>
                </a:lnTo>
                <a:cubicBezTo>
                  <a:pt x="6490" y="13012"/>
                  <a:pt x="6427" y="13233"/>
                  <a:pt x="6238" y="13359"/>
                </a:cubicBezTo>
                <a:cubicBezTo>
                  <a:pt x="6169" y="13398"/>
                  <a:pt x="6100" y="13416"/>
                  <a:pt x="6034" y="13416"/>
                </a:cubicBezTo>
                <a:cubicBezTo>
                  <a:pt x="5889" y="13416"/>
                  <a:pt x="5758" y="13331"/>
                  <a:pt x="5671" y="13201"/>
                </a:cubicBezTo>
                <a:lnTo>
                  <a:pt x="4285" y="10681"/>
                </a:lnTo>
                <a:cubicBezTo>
                  <a:pt x="4222" y="10523"/>
                  <a:pt x="4222" y="10334"/>
                  <a:pt x="4380" y="10177"/>
                </a:cubicBezTo>
                <a:lnTo>
                  <a:pt x="6333" y="8318"/>
                </a:lnTo>
                <a:cubicBezTo>
                  <a:pt x="6490" y="8161"/>
                  <a:pt x="6490" y="7940"/>
                  <a:pt x="6396" y="7783"/>
                </a:cubicBezTo>
                <a:cubicBezTo>
                  <a:pt x="5797" y="6995"/>
                  <a:pt x="5388" y="6050"/>
                  <a:pt x="5199" y="5042"/>
                </a:cubicBezTo>
                <a:cubicBezTo>
                  <a:pt x="5176" y="4859"/>
                  <a:pt x="4988" y="4727"/>
                  <a:pt x="4791" y="4727"/>
                </a:cubicBezTo>
                <a:cubicBezTo>
                  <a:pt x="4715" y="4727"/>
                  <a:pt x="4638" y="4746"/>
                  <a:pt x="4569" y="4790"/>
                </a:cubicBezTo>
                <a:cubicBezTo>
                  <a:pt x="4128" y="5042"/>
                  <a:pt x="4600" y="4727"/>
                  <a:pt x="1544" y="6743"/>
                </a:cubicBezTo>
                <a:cubicBezTo>
                  <a:pt x="1493" y="6768"/>
                  <a:pt x="1438" y="6780"/>
                  <a:pt x="1382" y="6780"/>
                </a:cubicBezTo>
                <a:cubicBezTo>
                  <a:pt x="1229" y="6780"/>
                  <a:pt x="1069" y="6692"/>
                  <a:pt x="977" y="6554"/>
                </a:cubicBezTo>
                <a:cubicBezTo>
                  <a:pt x="946" y="6270"/>
                  <a:pt x="1040" y="6050"/>
                  <a:pt x="1229" y="5955"/>
                </a:cubicBezTo>
                <a:cubicBezTo>
                  <a:pt x="1261" y="5955"/>
                  <a:pt x="5356" y="3466"/>
                  <a:pt x="5356" y="3466"/>
                </a:cubicBezTo>
                <a:cubicBezTo>
                  <a:pt x="5403" y="3451"/>
                  <a:pt x="5451" y="3443"/>
                  <a:pt x="5502" y="3443"/>
                </a:cubicBezTo>
                <a:close/>
                <a:moveTo>
                  <a:pt x="6774" y="1"/>
                </a:moveTo>
                <a:cubicBezTo>
                  <a:pt x="5892" y="1"/>
                  <a:pt x="5136" y="788"/>
                  <a:pt x="5136" y="1702"/>
                </a:cubicBezTo>
                <a:cubicBezTo>
                  <a:pt x="5136" y="1986"/>
                  <a:pt x="5199" y="2206"/>
                  <a:pt x="5325" y="2458"/>
                </a:cubicBezTo>
                <a:lnTo>
                  <a:pt x="1670" y="1702"/>
                </a:lnTo>
                <a:cubicBezTo>
                  <a:pt x="1594" y="1688"/>
                  <a:pt x="1517" y="1681"/>
                  <a:pt x="1441" y="1681"/>
                </a:cubicBezTo>
                <a:cubicBezTo>
                  <a:pt x="857" y="1681"/>
                  <a:pt x="305" y="2093"/>
                  <a:pt x="221" y="2679"/>
                </a:cubicBezTo>
                <a:cubicBezTo>
                  <a:pt x="95" y="3372"/>
                  <a:pt x="536" y="4033"/>
                  <a:pt x="1198" y="4159"/>
                </a:cubicBezTo>
                <a:lnTo>
                  <a:pt x="2174" y="4349"/>
                </a:lnTo>
                <a:lnTo>
                  <a:pt x="883" y="5136"/>
                </a:lnTo>
                <a:cubicBezTo>
                  <a:pt x="252" y="5514"/>
                  <a:pt x="0" y="6239"/>
                  <a:pt x="284" y="6869"/>
                </a:cubicBezTo>
                <a:cubicBezTo>
                  <a:pt x="512" y="7326"/>
                  <a:pt x="974" y="7536"/>
                  <a:pt x="1397" y="7536"/>
                </a:cubicBezTo>
                <a:cubicBezTo>
                  <a:pt x="1616" y="7536"/>
                  <a:pt x="1824" y="7480"/>
                  <a:pt x="1985" y="7373"/>
                </a:cubicBezTo>
                <a:lnTo>
                  <a:pt x="4506" y="5735"/>
                </a:lnTo>
                <a:cubicBezTo>
                  <a:pt x="4695" y="6522"/>
                  <a:pt x="5041" y="7215"/>
                  <a:pt x="5482" y="7877"/>
                </a:cubicBezTo>
                <a:lnTo>
                  <a:pt x="3781" y="9515"/>
                </a:lnTo>
                <a:cubicBezTo>
                  <a:pt x="3403" y="9893"/>
                  <a:pt x="3277" y="10523"/>
                  <a:pt x="3560" y="10996"/>
                </a:cubicBezTo>
                <a:lnTo>
                  <a:pt x="4947" y="13516"/>
                </a:lnTo>
                <a:cubicBezTo>
                  <a:pt x="5181" y="13922"/>
                  <a:pt x="5604" y="14154"/>
                  <a:pt x="6028" y="14154"/>
                </a:cubicBezTo>
                <a:cubicBezTo>
                  <a:pt x="6230" y="14154"/>
                  <a:pt x="6433" y="14101"/>
                  <a:pt x="6616" y="13989"/>
                </a:cubicBezTo>
                <a:cubicBezTo>
                  <a:pt x="7215" y="13642"/>
                  <a:pt x="7467" y="12886"/>
                  <a:pt x="7089" y="12288"/>
                </a:cubicBezTo>
                <a:lnTo>
                  <a:pt x="6207" y="10649"/>
                </a:lnTo>
                <a:lnTo>
                  <a:pt x="7877" y="9043"/>
                </a:lnTo>
                <a:lnTo>
                  <a:pt x="12697" y="6554"/>
                </a:lnTo>
                <a:cubicBezTo>
                  <a:pt x="13295" y="6239"/>
                  <a:pt x="13548" y="5483"/>
                  <a:pt x="13232" y="4884"/>
                </a:cubicBezTo>
                <a:cubicBezTo>
                  <a:pt x="13014" y="4446"/>
                  <a:pt x="12597" y="4206"/>
                  <a:pt x="12162" y="4206"/>
                </a:cubicBezTo>
                <a:cubicBezTo>
                  <a:pt x="11971" y="4206"/>
                  <a:pt x="11777" y="4252"/>
                  <a:pt x="11594" y="4349"/>
                </a:cubicBezTo>
                <a:lnTo>
                  <a:pt x="7530" y="6428"/>
                </a:lnTo>
                <a:cubicBezTo>
                  <a:pt x="6679" y="5136"/>
                  <a:pt x="6837" y="3907"/>
                  <a:pt x="6774" y="3750"/>
                </a:cubicBezTo>
                <a:cubicBezTo>
                  <a:pt x="6774" y="3687"/>
                  <a:pt x="6774" y="3529"/>
                  <a:pt x="6711" y="3372"/>
                </a:cubicBezTo>
                <a:lnTo>
                  <a:pt x="6774" y="3372"/>
                </a:lnTo>
                <a:cubicBezTo>
                  <a:pt x="7688" y="3372"/>
                  <a:pt x="8444" y="2616"/>
                  <a:pt x="8444" y="1702"/>
                </a:cubicBezTo>
                <a:cubicBezTo>
                  <a:pt x="8444" y="788"/>
                  <a:pt x="7688" y="1"/>
                  <a:pt x="6774" y="1"/>
                </a:cubicBez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322046" y="2958612"/>
            <a:ext cx="4042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Montserrat ExtraBold" panose="020B0604020202020204" charset="-52"/>
              </a:rPr>
              <a:t>тренировочная площадка</a:t>
            </a:r>
            <a:endParaRPr lang="ru-RU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24483" y="2928548"/>
            <a:ext cx="2750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⚽</a:t>
            </a:r>
            <a:endParaRPr lang="ru-RU" sz="1100" dirty="0">
              <a:solidFill>
                <a:schemeClr val="tx1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352832" y="1859231"/>
            <a:ext cx="228660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352832" y="3266389"/>
            <a:ext cx="27206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door Soccer Club by Slidesgo">
  <a:themeElements>
    <a:clrScheme name="Simple Light">
      <a:dk1>
        <a:srgbClr val="FFFFFF"/>
      </a:dk1>
      <a:lt1>
        <a:srgbClr val="007637"/>
      </a:lt1>
      <a:dk2>
        <a:srgbClr val="00B056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802</Words>
  <Application>Microsoft Office PowerPoint</Application>
  <PresentationFormat>Экран (16:9)</PresentationFormat>
  <Paragraphs>116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Times New Roman</vt:lpstr>
      <vt:lpstr>Montserrat</vt:lpstr>
      <vt:lpstr>Consolas</vt:lpstr>
      <vt:lpstr>Mongolian Baiti</vt:lpstr>
      <vt:lpstr>Lato</vt:lpstr>
      <vt:lpstr>Montserrat ExtraBold</vt:lpstr>
      <vt:lpstr>DM Sans</vt:lpstr>
      <vt:lpstr>Arial Black</vt:lpstr>
      <vt:lpstr>Indoor Soccer Club by Slidesgo</vt:lpstr>
      <vt:lpstr> Фиджитал- Футбол</vt:lpstr>
      <vt:lpstr>Программа Фиджитал-футбол</vt:lpstr>
      <vt:lpstr>Актуальность программы </vt:lpstr>
      <vt:lpstr>Новизна программы </vt:lpstr>
      <vt:lpstr>Данный предмет не заложен в общеобразовательной программе , но вместе с тем, позволяет расширять и углублять  знания о фиджитал-футболе, о технологии виртуальной реальности, которые продолжают развиваться, предлагая все более реалистичные и интерактивные среды для тренировок  соревнований. Программа предоставляет детям уникальную возможность учиться играть в футбол, развивать свои физические навыки  и технологическое мышление. Каждый ребёнок уникален, и данная программа учитывает это, создавая персонализированные тренировки и задания, где уделяется особое внимание безопасности и физическому развитию детей.</vt:lpstr>
      <vt:lpstr>Цель программы </vt:lpstr>
      <vt:lpstr>Задачи программы</vt:lpstr>
      <vt:lpstr>Разделы программы  </vt:lpstr>
      <vt:lpstr>Форма организации деятельности</vt:lpstr>
      <vt:lpstr>Планируемые результаты освоения программы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Фиджитал- Футбол</dc:title>
  <dc:creator>user</dc:creator>
  <cp:lastModifiedBy>user</cp:lastModifiedBy>
  <cp:revision>61</cp:revision>
  <dcterms:modified xsi:type="dcterms:W3CDTF">2024-10-17T09:56:35Z</dcterms:modified>
</cp:coreProperties>
</file>