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4" r:id="rId22"/>
    <p:sldId id="295" r:id="rId23"/>
    <p:sldId id="296" r:id="rId24"/>
    <p:sldId id="290" r:id="rId25"/>
    <p:sldId id="291" r:id="rId26"/>
    <p:sldId id="292" r:id="rId27"/>
    <p:sldId id="293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98A2-860E-4108-BA05-45EE9F37297A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6807-B9B5-4CE3-AFC9-73DC444C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6807-B9B5-4CE3-AFC9-73DC444CBE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0%BE%D0%B1%D0%BE_%D0%BE%D1%85%D1%80%D0%B0%D0%BD%D1%8F%D0%B5%D0%BC%D1%8B%D0%B5_%D0%BF%D1%80%D0%B8%D1%80%D0%BE%D0%B4%D0%BD%D1%8B%D0%B5_%D1%82%D0%B5%D1%80%D1%80%D0%B8%D1%82%D0%BE%D1%80%D0%B8%D0%B8_%D0%A3%D0%BB%D1%8C%D1%8F%D0%BD%D0%BE%D0%B2%D1%81%D0%BA%D0%BE%D0%B9_%D0%BE%D0%B1%D0%BB%D0%B0%D1%81%D1%82%D0%B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ru.wikipedia.org/wiki/%D0%A1%D0%B5%D0%BD%D0%B3%D0%B8%D0%BB%D0%B5%D0%B5%D0%B2%D1%81%D0%BA%D0%B8%D0%B5_%D0%B3%D0%BE%D1%80%D1%8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F%D1%80%D0%B8%D0%B2%D0%BE%D0%BB%D0%B6%D1%81%D0%BA%D0%B0%D1%8F_%D0%BB%D0%B5%D1%81%D0%BE%D1%81%D1%82%D0%B5%D0%BF%D1%8C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ru.wikipedia.org/wiki/%D0%A3%D0%BD%D0%B4%D0%BE%D1%80%D0%BE%D0%B2%D1%81%D0%BA%D0%B8%D0%B9_%D0%BC%D0%B8%D0%BD%D0%B5%D1%80%D0%B0%D0%BB%D1%8C%D0%BD%D1%8B%D0%B9_%D0%B8%D1%81%D1%82%D0%BE%D1%87%D0%BD%D0%B8%D0%BA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5%D1%81%D0%BE%D0%BF%D0%BE%D0%BB%D0%BE%D1%81%D0%B0_%D0%93%D0%B5%D0%BD%D0%BA%D0%BE" TargetMode="External"/><Relationship Id="rId5" Type="http://schemas.openxmlformats.org/officeDocument/2006/relationships/hyperlink" Target="http://ru.wikipedia.org/wiki/%D0%9E%D1%81%D1%82%D1%80%D0%BE%D0%B2_%C2%AB%D0%91%D0%BE%D1%80%D0%BE%D0%BA%C2%BB" TargetMode="External"/><Relationship Id="rId4" Type="http://schemas.openxmlformats.org/officeDocument/2006/relationships/hyperlink" Target="http://ru.wikipedia.org/wiki/%D0%A0%D0%B5%D0%BB%D0%B8%D0%BA%D1%82%D0%BE%D0%B2%D1%8B%D0%B5_%D0%BB%D0%B5%D1%81%D0%B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B%D1%8C%D1%8F%D0%BD%D0%BE%D0%B2%D1%81%D0%BA-%D0%A6%D0%B5%D0%BD%D1%82%D1%80%D0%B0%D0%BB%D1%8C%D0%BD%D1%8B%D0%B9_(%D0%B0%D1%8D%D1%80%D0%BE%D0%BF%D0%BE%D1%80%D1%82)" TargetMode="External"/><Relationship Id="rId3" Type="http://schemas.openxmlformats.org/officeDocument/2006/relationships/hyperlink" Target="http://ru.wikipedia.org/wiki/%D0%92%D0%B5%D0%BB%D0%B8%D0%BA%D0%B0%D1%8F_%D0%BE%D1%82%D0%B5%D1%87%D0%B5%D1%81%D1%82%D0%B2%D0%B5%D0%BD%D0%BD%D0%B0%D1%8F_%D0%B2%D0%BE%D0%B9%D0%BD%D0%B0" TargetMode="External"/><Relationship Id="rId7" Type="http://schemas.openxmlformats.org/officeDocument/2006/relationships/hyperlink" Target="http://ru.wikipedia.org/w/index.php?title=%D0%94%D0%B8%D0%BC%D0%B8%D1%82%D1%80%D0%BE%D0%B2%D0%B3%D1%80%D0%B0%D0%B4%D1%81%D0%BA%D0%B8%D0%B9_%D0%BD%D0%B0%D1%83%D1%87%D0%BD%D0%BE-%D0%B8%D1%81%D1%81%D0%BB%D0%B5%D0%B4%D0%BE%D0%B2%D0%B0%D1%82%D0%B5%D0%BB%D1%8C%D1%81%D0%BA%D0%B8%D0%B9_%D0%B8%D0%BD%D1%81%D1%82%D0%B8%D1%82%D1%83%D1%82_%D0%B0%D1%82%D0%BE%D0%BC%D0%BD%D1%8B%D1%85_%D1%80%D0%B5%D0%B0%D0%BA%D1%82%D0%BE%D1%80%D0%BE%D0%B2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0%D0%BD%D0%BA%D1%82-%D0%9F%D0%B5%D1%82%D0%B5%D1%80%D0%B1%D1%83%D1%80%D0%B3" TargetMode="External"/><Relationship Id="rId5" Type="http://schemas.openxmlformats.org/officeDocument/2006/relationships/hyperlink" Target="http://ru.wikipedia.org/wiki/%D0%9C%D0%BE%D1%81%D0%BA%D0%B2%D0%B0" TargetMode="External"/><Relationship Id="rId4" Type="http://schemas.openxmlformats.org/officeDocument/2006/relationships/hyperlink" Target="http://ru.wikipedia.org/wiki/%D0%A3%D0%BB%D1%8C%D1%8F%D0%BD%D0%BE%D0%B2%D1%81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42;&#1072;&#1083;&#1077;&#1085;&#1090;&#1080;&#1085;&#1072;%20&#1058;&#1086;&#1083;&#1082;&#1091;&#1085;&#1086;&#1074;&#1072;%20-%20&#1055;&#1077;&#1089;&#1085;&#1103;%20&#1086;%20&#1088;&#1086;&#1076;&#1085;&#1086;&#1084;%20&#1082;&#1088;&#1072;&#1077;%20(www.hotplayer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lianovsk.ru/wiki/%D0%93%D0%B5%D1%80%D0%BE%D0%B9_%D0%A1%D0%BE%D0%B2%D0%B5%D1%82%D1%81%D0%BA%D0%BE%D0%B3%D0%BE_%D0%A1%D0%BE%D1%8E%D0%B7%D0%B0" TargetMode="External"/><Relationship Id="rId13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8" Type="http://schemas.openxmlformats.org/officeDocument/2006/relationships/image" Target="../media/image35.jpeg"/><Relationship Id="rId3" Type="http://schemas.openxmlformats.org/officeDocument/2006/relationships/hyperlink" Target="http://ulianovsk.ru/wiki/6_%D0%B4%D0%B5%D0%BA%D0%B0%D0%B1%D1%80%D1%8F" TargetMode="External"/><Relationship Id="rId7" Type="http://schemas.openxmlformats.org/officeDocument/2006/relationships/hyperlink" Target="http://ulianovsk.ru/wiki/1960" TargetMode="External"/><Relationship Id="rId12" Type="http://schemas.openxmlformats.org/officeDocument/2006/relationships/hyperlink" Target="http://ru.wikipedia.org/wiki/1945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2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lianovsk.ru/wiki/29_%D0%B8%D1%8E%D0%BD%D1%8F" TargetMode="External"/><Relationship Id="rId11" Type="http://schemas.openxmlformats.org/officeDocument/2006/relationships/hyperlink" Target="http://ru.wikipedia.org/wiki/11_%D1%84%D0%B5%D0%B2%D1%80%D0%B0%D0%BB%D1%8F" TargetMode="External"/><Relationship Id="rId5" Type="http://schemas.openxmlformats.org/officeDocument/2006/relationships/hyperlink" Target="http://ulianovsk.ru/wiki/%D0%A1%D0%B8%D0%BC%D0%B1%D0%B8%D1%80%D1%81%D0%BA" TargetMode="External"/><Relationship Id="rId15" Type="http://schemas.openxmlformats.org/officeDocument/2006/relationships/hyperlink" Target="http://ru.wikipedia.org/wiki/%D0%91%D1%80%D0%B5%D1%81%D0%BB%D0%B0%D1%83" TargetMode="External"/><Relationship Id="rId10" Type="http://schemas.openxmlformats.org/officeDocument/2006/relationships/hyperlink" Target="http://ru.wikipedia.org/wiki/1905" TargetMode="External"/><Relationship Id="rId4" Type="http://schemas.openxmlformats.org/officeDocument/2006/relationships/hyperlink" Target="http://ulianovsk.ru/wiki/1911" TargetMode="External"/><Relationship Id="rId9" Type="http://schemas.openxmlformats.org/officeDocument/2006/relationships/hyperlink" Target="http://ru.wikipedia.org/wiki/27_%D1%8F%D0%BD%D0%B2%D0%B0%D1%80%D1%8F" TargetMode="External"/><Relationship Id="rId14" Type="http://schemas.openxmlformats.org/officeDocument/2006/relationships/hyperlink" Target="http://ru.wikipedia.org/wiki/1942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B%D1%8C%D1%8F%D0%BD%D0%BE%D0%B2%D1%81%D0%BA%D0%B0%D1%8F_%D0%BE%D0%B1%D0%BB%D0%B0%D1%81%D1%82%D1%8C" TargetMode="External"/><Relationship Id="rId13" Type="http://schemas.openxmlformats.org/officeDocument/2006/relationships/hyperlink" Target="http://ru.wikipedia.org/wiki/1947" TargetMode="External"/><Relationship Id="rId3" Type="http://schemas.openxmlformats.org/officeDocument/2006/relationships/hyperlink" Target="http://ru.wikipedia.org/wiki/1_%D0%B0%D0%B2%D0%B3%D1%83%D1%81%D1%82%D0%B0" TargetMode="External"/><Relationship Id="rId7" Type="http://schemas.openxmlformats.org/officeDocument/2006/relationships/hyperlink" Target="http://ru.wikipedia.org/wiki/2007" TargetMode="External"/><Relationship Id="rId12" Type="http://schemas.openxmlformats.org/officeDocument/2006/relationships/hyperlink" Target="http://ru.wikipedia.org/wiki/%D0%A1%D0%B8%D0%BC%D0%B1%D0%B8%D1%80%D1%81%D0%BA%D0%B0%D1%8F_%D0%B3%D1%83%D0%B1%D0%B5%D1%80%D0%BD%D0%B8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20_%D0%BC%D0%B0%D1%8F" TargetMode="External"/><Relationship Id="rId11" Type="http://schemas.openxmlformats.org/officeDocument/2006/relationships/hyperlink" Target="http://ru.wikipedia.org/w/index.php?title=%D0%9F%D1%80%D0%B8%D1%81%D0%BB%D0%BE%D0%BD%D0%B8%D1%85%D0%B0&amp;action=edit&amp;redlink=1" TargetMode="External"/><Relationship Id="rId5" Type="http://schemas.openxmlformats.org/officeDocument/2006/relationships/hyperlink" Target="http://ru.wikipedia.org/wiki/%D0%9F%D0%B5%D1%82%D1%80%D0%BE%D0%B3%D1%80%D0%B0%D0%B4" TargetMode="External"/><Relationship Id="rId15" Type="http://schemas.openxmlformats.org/officeDocument/2006/relationships/image" Target="../media/image37.jpeg"/><Relationship Id="rId10" Type="http://schemas.openxmlformats.org/officeDocument/2006/relationships/hyperlink" Target="http://ru.wikipedia.org/wiki/%D0%9D%D0%B0%D1%80%D0%BE%D0%B4%D0%BD%D1%8B%D0%B9_%D0%B0%D1%80%D1%82%D0%B8%D1%81%D1%82_%D0%A1%D0%A1%D0%A1%D0%A0" TargetMode="External"/><Relationship Id="rId4" Type="http://schemas.openxmlformats.org/officeDocument/2006/relationships/hyperlink" Target="http://ru.wikipedia.org/wiki/1923" TargetMode="External"/><Relationship Id="rId9" Type="http://schemas.openxmlformats.org/officeDocument/2006/relationships/hyperlink" Target="http://ru.wikipedia.org/wiki/%D0%A1%D0%A1%D0%A1%D0%A0" TargetMode="External"/><Relationship Id="rId1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8fe/0000dfd5-4c054a8d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УМК «Начальная школа 21 века»</a:t>
            </a:r>
            <a:br>
              <a:rPr lang="ru-RU" dirty="0" smtClean="0"/>
            </a:br>
            <a:r>
              <a:rPr lang="ru-RU" dirty="0" smtClean="0"/>
              <a:t>Урок окружающего мира во 2 классе </a:t>
            </a:r>
            <a:br>
              <a:rPr lang="ru-RU" dirty="0" smtClean="0"/>
            </a:br>
            <a:r>
              <a:rPr lang="ru-RU" dirty="0" smtClean="0"/>
              <a:t>Тема: «Родной край – частица Родины»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43504" y="714356"/>
            <a:ext cx="3660775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Monotype Corsiva" pitchFamily="66" charset="0"/>
              </a:rPr>
              <a:t>Площадь территории Ульяновской области составляет 37,3 тысячи кв. км.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Monotype Corsiva" pitchFamily="66" charset="0"/>
              </a:rPr>
              <a:t>В </a:t>
            </a:r>
            <a:r>
              <a:rPr lang="ru-RU" sz="2000" b="1" i="1" dirty="0">
                <a:latin typeface="Monotype Corsiva" pitchFamily="66" charset="0"/>
              </a:rPr>
              <a:t>Ульяновской области </a:t>
            </a:r>
            <a:r>
              <a:rPr lang="ru-RU" sz="2000" b="1" i="1" dirty="0">
                <a:solidFill>
                  <a:srgbClr val="FF99FF"/>
                </a:solidFill>
                <a:latin typeface="Monotype Corsiva" pitchFamily="66" charset="0"/>
              </a:rPr>
              <a:t>21 сельский район, 6 городов</a:t>
            </a:r>
            <a:r>
              <a:rPr lang="ru-RU" sz="2000" b="1" i="1" dirty="0">
                <a:latin typeface="Monotype Corsiva" pitchFamily="66" charset="0"/>
              </a:rPr>
              <a:t> (из них 3 - самостоятельные муниципальные образования),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Monotype Corsiva" pitchFamily="66" charset="0"/>
              </a:rPr>
              <a:t>33 поселка городского типа,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Monotype Corsiva" pitchFamily="66" charset="0"/>
              </a:rPr>
              <a:t>322 </a:t>
            </a:r>
            <a:r>
              <a:rPr lang="ru-RU" sz="2000" b="1" i="1" dirty="0">
                <a:latin typeface="Monotype Corsiva" pitchFamily="66" charset="0"/>
              </a:rPr>
              <a:t>сельских и поселковых администрации. 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latin typeface="Monotype Corsiva" pitchFamily="66" charset="0"/>
              </a:rPr>
              <a:t>Наиболее крупные города региона: областной центр </a:t>
            </a:r>
            <a:r>
              <a:rPr lang="ru-RU" sz="2000" b="1" i="1" dirty="0">
                <a:solidFill>
                  <a:srgbClr val="FFFF00"/>
                </a:solidFill>
                <a:latin typeface="Monotype Corsiva" pitchFamily="66" charset="0"/>
              </a:rPr>
              <a:t>Ульяновск - </a:t>
            </a:r>
            <a:r>
              <a:rPr lang="ru-RU" sz="2000" b="1" dirty="0" smtClean="0"/>
              <a:t>627 705 чел. (2020 г.)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Димитровград </a:t>
            </a:r>
            <a:r>
              <a:rPr lang="ru-RU" sz="2000" b="1" i="1" dirty="0">
                <a:solidFill>
                  <a:schemeClr val="tx2"/>
                </a:solidFill>
                <a:latin typeface="Monotype Corsiva" pitchFamily="66" charset="0"/>
              </a:rPr>
              <a:t>- </a:t>
            </a:r>
            <a:r>
              <a:rPr lang="ru-RU" sz="2000" b="1" dirty="0" smtClean="0"/>
              <a:t>113 472 чел. (2020 г.)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FF00"/>
                </a:solidFill>
                <a:latin typeface="Monotype Corsiva" pitchFamily="66" charset="0"/>
              </a:rPr>
              <a:t>Инза </a:t>
            </a:r>
            <a:r>
              <a:rPr lang="ru-RU" sz="2000" b="1" i="1" dirty="0">
                <a:solidFill>
                  <a:srgbClr val="FFFF00"/>
                </a:solidFill>
                <a:latin typeface="Monotype Corsiva" pitchFamily="66" charset="0"/>
              </a:rPr>
              <a:t>- </a:t>
            </a:r>
            <a:r>
              <a:rPr lang="ru-RU" sz="2000" b="1" dirty="0" smtClean="0"/>
              <a:t>17 245 чел. (2020 г.)</a:t>
            </a:r>
            <a:endParaRPr lang="ru-RU" sz="2000" b="1" i="1" dirty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chemeClr val="tx2"/>
                </a:solidFill>
                <a:latin typeface="Monotype Corsiva" pitchFamily="66" charset="0"/>
              </a:rPr>
              <a:t>Барыш - </a:t>
            </a:r>
            <a:r>
              <a:rPr lang="ru-RU" sz="2000" b="1" dirty="0" smtClean="0"/>
              <a:t>15 541 чел. (2020 г.) </a:t>
            </a:r>
            <a:r>
              <a:rPr lang="ru-RU" sz="2000" b="1" i="1" dirty="0" smtClean="0">
                <a:latin typeface="Monotype Corsiva" pitchFamily="66" charset="0"/>
              </a:rPr>
              <a:t>жителей</a:t>
            </a:r>
            <a:r>
              <a:rPr lang="ru-RU" sz="2000" b="1" i="1" dirty="0"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latin typeface="Monotype Corsiva" pitchFamily="66" charset="0"/>
              </a:rPr>
              <a:t>Общая численность населения области составляет </a:t>
            </a:r>
            <a:r>
              <a:rPr lang="ru-RU" sz="2000" b="1" i="1" dirty="0" smtClean="0">
                <a:latin typeface="Monotype Corsiva" pitchFamily="66" charset="0"/>
              </a:rPr>
              <a:t> </a:t>
            </a:r>
            <a:r>
              <a:rPr lang="ru-RU" sz="2000" b="1" dirty="0" smtClean="0"/>
              <a:t>1 229 824 чел. (2020 г.) 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pic>
        <p:nvPicPr>
          <p:cNvPr id="9220" name="Picture 4" descr="ulianovsk-obl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4724400" cy="632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6937375" cy="381000"/>
          </a:xfrm>
        </p:spPr>
        <p:txBody>
          <a:bodyPr>
            <a:normAutofit fontScale="90000"/>
          </a:bodyPr>
          <a:lstStyle/>
          <a:p>
            <a:r>
              <a:rPr lang="ru-RU" sz="4000">
                <a:latin typeface="Monotype Corsiva" pitchFamily="66" charset="0"/>
              </a:rPr>
              <a:t>Символы Ульяновской области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14400"/>
            <a:ext cx="4194175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>
                <a:latin typeface="Comic Sans MS" pitchFamily="66" charset="0"/>
              </a:rPr>
              <a:t>Герб</a:t>
            </a:r>
            <a:r>
              <a:rPr lang="ru-RU"/>
              <a:t> </a:t>
            </a:r>
          </a:p>
        </p:txBody>
      </p:sp>
      <p:pic>
        <p:nvPicPr>
          <p:cNvPr id="48132" name="Picture 4" descr="pic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14400"/>
            <a:ext cx="7086600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85800"/>
            <a:ext cx="1374775" cy="868363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latin typeface="Comic Sans MS" pitchFamily="66" charset="0"/>
              </a:rPr>
              <a:t>Флаг</a:t>
            </a:r>
          </a:p>
        </p:txBody>
      </p:sp>
      <p:pic>
        <p:nvPicPr>
          <p:cNvPr id="50180" name="Picture 4" descr="uljanfla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609600"/>
            <a:ext cx="7239000" cy="5943600"/>
          </a:xfrm>
          <a:noFill/>
          <a:ln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762000"/>
          </a:xfrm>
        </p:spPr>
        <p:txBody>
          <a:bodyPr/>
          <a:lstStyle/>
          <a:p>
            <a:r>
              <a:rPr lang="ru-RU" b="1" i="1">
                <a:latin typeface="Castellar" pitchFamily="18" charset="0"/>
              </a:rPr>
              <a:t>Из истории</a:t>
            </a:r>
            <a:r>
              <a:rPr lang="ru-RU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latin typeface="Monotype Corsiva" pitchFamily="66" charset="0"/>
              </a:rPr>
              <a:t>до 1920 года существовала Симбирская губерния в составе восьми уездов - Алатырского, Ардатовского, Буинского, Карсунского, Курмышского, Сенгилеевского, Симбирского и Сызранского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Monotype Corsiva" pitchFamily="66" charset="0"/>
              </a:rPr>
              <a:t>В 1920 году части территории Симбирской губернии отошли к образованным в мае - Татарской АССР и, в июне - Чувашской автономной области. Затем последовал еще ряд территориальных преобразований, в результате которых в губернии к 1924 г. осталось 5 уездов - Алатырский, Ардатовский, Карсунский, Симбирский и Сызранский.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Monotype Corsiva" pitchFamily="66" charset="0"/>
              </a:rPr>
              <a:t>В 1928 году Ульяновская губерния, вместе с Пензенской, Самарской и Оренбургской вошли в состав новообразованной Средневолжской области (с 1929 года - Средневолжский край; в 1935 г. -Куйбышевский край; 1936 г. - Куйбышевская область).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r>
              <a:rPr lang="ru-RU">
                <a:latin typeface="Monotype Corsiva" pitchFamily="66" charset="0"/>
              </a:rPr>
              <a:t>В составе области был создан Ульяновский округ из частей бывших Ульяновской губернии трех уездов - Ульяновского, Карсунского, Ардатовского и большей части Мелекесского уезда Самарской губернии </a:t>
            </a:r>
          </a:p>
          <a:p>
            <a:r>
              <a:rPr lang="ru-RU">
                <a:latin typeface="Monotype Corsiva" pitchFamily="66" charset="0"/>
              </a:rPr>
              <a:t>С ликвидацией окружного деления г. Ульяновск стал городом окружного подчинения и центром Ульяновского района. </a:t>
            </a:r>
          </a:p>
          <a:p>
            <a:r>
              <a:rPr lang="ru-RU">
                <a:latin typeface="Monotype Corsiva" pitchFamily="66" charset="0"/>
              </a:rPr>
              <a:t>Существующая ныне Ульяновская область создана </a:t>
            </a:r>
            <a:r>
              <a:rPr lang="ru-RU" b="1">
                <a:solidFill>
                  <a:srgbClr val="FF3300"/>
                </a:solidFill>
                <a:latin typeface="Monotype Corsiva" pitchFamily="66" charset="0"/>
              </a:rPr>
              <a:t>19 января 1943 года.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381000"/>
            <a:ext cx="3962400" cy="2667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Ульяновская область расположена в зонах лесостепи и широколиственных лесов.</a:t>
            </a:r>
          </a:p>
        </p:txBody>
      </p:sp>
      <p:sp>
        <p:nvSpPr>
          <p:cNvPr id="1638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365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55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Природа</a:t>
            </a:r>
          </a:p>
        </p:txBody>
      </p:sp>
      <p:pic>
        <p:nvPicPr>
          <p:cNvPr id="16389" name="Picture 5" descr="birch-grove"/>
          <p:cNvPicPr>
            <a:picLocks noChangeAspect="1" noChangeArrowheads="1"/>
          </p:cNvPicPr>
          <p:nvPr/>
        </p:nvPicPr>
        <p:blipFill>
          <a:blip r:embed="rId4"/>
          <a:srcRect l="6000" t="2759" r="10001" b="6207"/>
          <a:stretch>
            <a:fillRect/>
          </a:stretch>
        </p:blipFill>
        <p:spPr bwMode="auto">
          <a:xfrm>
            <a:off x="152400" y="1676400"/>
            <a:ext cx="3962400" cy="4038600"/>
          </a:xfrm>
          <a:prstGeom prst="rect">
            <a:avLst/>
          </a:prstGeom>
          <a:noFill/>
        </p:spPr>
      </p:pic>
      <p:pic>
        <p:nvPicPr>
          <p:cNvPr id="16390" name="Picture 6" descr="116100569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95600"/>
            <a:ext cx="4572000" cy="396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8486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latin typeface="Monotype Corsiva" pitchFamily="66" charset="0"/>
              </a:rPr>
              <a:t>На территории области находятся </a:t>
            </a:r>
            <a:r>
              <a:rPr lang="ru-RU" sz="2800">
                <a:latin typeface="Monotype Corsiva" pitchFamily="66" charset="0"/>
                <a:hlinkClick r:id="rId3" tooltip="Особо охраняемые природные территории Ульяновской области"/>
              </a:rPr>
              <a:t>Особо охраняемые природные территории</a:t>
            </a:r>
            <a:r>
              <a:rPr lang="ru-RU" sz="2800">
                <a:latin typeface="Monotype Corsiva" pitchFamily="66" charset="0"/>
              </a:rPr>
              <a:t>: национальный парк «</a:t>
            </a:r>
            <a:r>
              <a:rPr lang="ru-RU" sz="2800">
                <a:latin typeface="Monotype Corsiva" pitchFamily="66" charset="0"/>
                <a:hlinkClick r:id="rId4" tooltip="Сенгилеевские горы"/>
              </a:rPr>
              <a:t>Сенгилеевские горы</a:t>
            </a:r>
            <a:r>
              <a:rPr lang="ru-RU" sz="2800">
                <a:latin typeface="Monotype Corsiva" pitchFamily="66" charset="0"/>
              </a:rPr>
              <a:t>»</a:t>
            </a:r>
            <a:r>
              <a:rPr lang="ru-RU" sz="2800"/>
              <a:t> </a:t>
            </a:r>
          </a:p>
        </p:txBody>
      </p:sp>
      <p:pic>
        <p:nvPicPr>
          <p:cNvPr id="19460" name="Picture 4" descr="сенги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6629400" cy="1371600"/>
          </a:xfrm>
        </p:spPr>
        <p:txBody>
          <a:bodyPr/>
          <a:lstStyle/>
          <a:p>
            <a:r>
              <a:rPr lang="ru-RU" sz="2800">
                <a:latin typeface="Monotype Corsiva" pitchFamily="66" charset="0"/>
              </a:rPr>
              <a:t>Охранная зона государственного заповедника «</a:t>
            </a:r>
            <a:r>
              <a:rPr lang="ru-RU" sz="2800">
                <a:latin typeface="Monotype Corsiva" pitchFamily="66" charset="0"/>
                <a:hlinkClick r:id="rId3" tooltip="Приволжская лесостепь (страница отсутствует)"/>
              </a:rPr>
              <a:t>Приволжская лесостепь</a:t>
            </a:r>
            <a:r>
              <a:rPr lang="ru-RU" sz="2800">
                <a:latin typeface="Monotype Corsiva" pitchFamily="66" charset="0"/>
              </a:rPr>
              <a:t>»</a:t>
            </a:r>
          </a:p>
        </p:txBody>
      </p:sp>
      <p:pic>
        <p:nvPicPr>
          <p:cNvPr id="21508" name="Picture 4" descr="Приволжская лесостеп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latin typeface="Monotype Corsiva" pitchFamily="66" charset="0"/>
              </a:rPr>
              <a:t>памятники природы «</a:t>
            </a:r>
            <a:r>
              <a:rPr lang="ru-RU">
                <a:latin typeface="Monotype Corsiva" pitchFamily="66" charset="0"/>
                <a:hlinkClick r:id="rId3" tooltip="Ундоровский минеральный источник"/>
              </a:rPr>
              <a:t>Ундоровский минеральный источник</a:t>
            </a:r>
            <a:r>
              <a:rPr lang="ru-RU">
                <a:latin typeface="Monotype Corsiva" pitchFamily="66" charset="0"/>
              </a:rPr>
              <a:t>», «</a:t>
            </a:r>
            <a:r>
              <a:rPr lang="ru-RU">
                <a:latin typeface="Monotype Corsiva" pitchFamily="66" charset="0"/>
                <a:hlinkClick r:id="rId4" tooltip="Реликтовые леса"/>
              </a:rPr>
              <a:t>Реликтовые леса</a:t>
            </a:r>
            <a:r>
              <a:rPr lang="ru-RU">
                <a:latin typeface="Monotype Corsiva" pitchFamily="66" charset="0"/>
              </a:rPr>
              <a:t>», </a:t>
            </a:r>
            <a:r>
              <a:rPr lang="ru-RU">
                <a:latin typeface="Monotype Corsiva" pitchFamily="66" charset="0"/>
                <a:hlinkClick r:id="rId5" tooltip="Остров «Борок»"/>
              </a:rPr>
              <a:t>остров «Борок»</a:t>
            </a:r>
            <a:r>
              <a:rPr lang="ru-RU">
                <a:latin typeface="Monotype Corsiva" pitchFamily="66" charset="0"/>
              </a:rPr>
              <a:t>, </a:t>
            </a:r>
            <a:r>
              <a:rPr lang="ru-RU">
                <a:latin typeface="Monotype Corsiva" pitchFamily="66" charset="0"/>
                <a:hlinkClick r:id="rId6" tooltip="Лесополоса Генко"/>
              </a:rPr>
              <a:t>лесополоса Генко</a:t>
            </a:r>
            <a:r>
              <a:rPr lang="ru-RU">
                <a:latin typeface="Monotype Corsiva" pitchFamily="66" charset="0"/>
              </a:rPr>
              <a:t> и многие др.</a:t>
            </a:r>
          </a:p>
        </p:txBody>
      </p:sp>
      <p:pic>
        <p:nvPicPr>
          <p:cNvPr id="22532" name="Picture 4" descr="ундор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905000"/>
            <a:ext cx="4419600" cy="3733800"/>
          </a:xfrm>
          <a:prstGeom prst="rect">
            <a:avLst/>
          </a:prstGeom>
          <a:noFill/>
        </p:spPr>
      </p:pic>
      <p:pic>
        <p:nvPicPr>
          <p:cNvPr id="22533" name="Picture 5" descr="лесополоса генк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971800"/>
            <a:ext cx="419100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mic Sans MS" pitchFamily="66" charset="0"/>
              </a:rPr>
              <a:t>Ульяновская  область</a:t>
            </a:r>
            <a:r>
              <a:rPr lang="ru-RU" sz="3200" dirty="0">
                <a:latin typeface="Comic Sans MS" pitchFamily="66" charset="0"/>
              </a:rPr>
              <a:t> 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в середине 20 века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latin typeface="Monotype Corsiva" pitchFamily="66" charset="0"/>
              </a:rPr>
              <a:t>С началом </a:t>
            </a:r>
            <a:r>
              <a:rPr lang="ru-RU" sz="2800" dirty="0">
                <a:latin typeface="Monotype Corsiva" pitchFamily="66" charset="0"/>
                <a:hlinkClick r:id="rId3" tooltip="Великая отечественная война"/>
              </a:rPr>
              <a:t>Великой Отечественной войны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  <a:hlinkClick r:id="rId4" tooltip="Ульяновск"/>
              </a:rPr>
              <a:t>Ульяновск</a:t>
            </a:r>
            <a:r>
              <a:rPr lang="ru-RU" sz="2800" dirty="0">
                <a:latin typeface="Monotype Corsiva" pitchFamily="66" charset="0"/>
              </a:rPr>
              <a:t> становится местом, куда эвакуируются различные предприятия, организации и учреждения из западных районов страны, </a:t>
            </a:r>
            <a:r>
              <a:rPr lang="ru-RU" sz="2800" dirty="0">
                <a:latin typeface="Monotype Corsiva" pitchFamily="66" charset="0"/>
                <a:hlinkClick r:id="rId5" tooltip="Москва"/>
              </a:rPr>
              <a:t>Москвы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>
                <a:latin typeface="Monotype Corsiva" pitchFamily="66" charset="0"/>
                <a:hlinkClick r:id="rId6" tooltip="Санкт-Петербург"/>
              </a:rPr>
              <a:t>Ленинграда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r>
              <a:rPr lang="ru-RU" sz="2800" dirty="0">
                <a:latin typeface="Monotype Corsiva" pitchFamily="66" charset="0"/>
              </a:rPr>
              <a:t>В 50-60-х гг. в области были созданы новые промышленные предприятия (завод тяжелых и уникальных станков, механический завод, </a:t>
            </a:r>
            <a:r>
              <a:rPr lang="ru-RU" sz="2800" dirty="0" err="1">
                <a:latin typeface="Monotype Corsiva" pitchFamily="66" charset="0"/>
                <a:hlinkClick r:id="rId7" tooltip="Димитровградский научно-исследовательский институт атомных реакторов (страница отсутствует)"/>
              </a:rPr>
              <a:t>Димитровградский</a:t>
            </a:r>
            <a:r>
              <a:rPr lang="ru-RU" sz="2800" dirty="0">
                <a:latin typeface="Monotype Corsiva" pitchFamily="66" charset="0"/>
                <a:hlinkClick r:id="rId7" tooltip="Димитровградский научно-исследовательский институт атомных реакторов (страница отсутствует)"/>
              </a:rPr>
              <a:t> научно-исследовательский институт атомных реакторов</a:t>
            </a:r>
            <a:r>
              <a:rPr lang="ru-RU" sz="2800" dirty="0">
                <a:latin typeface="Monotype Corsiva" pitchFamily="66" charset="0"/>
              </a:rPr>
              <a:t> и др.), автомобильный мост через Волгу и </a:t>
            </a:r>
            <a:r>
              <a:rPr lang="ru-RU" sz="2800" dirty="0">
                <a:latin typeface="Monotype Corsiva" pitchFamily="66" charset="0"/>
                <a:hlinkClick r:id="rId8" tooltip="Ульяновск-Центральный (аэропорт)"/>
              </a:rPr>
              <a:t>аэропорт</a:t>
            </a:r>
            <a:r>
              <a:rPr lang="ru-RU" sz="2800" dirty="0">
                <a:latin typeface="Monotype Corsiva" pitchFamily="66" charset="0"/>
              </a:rPr>
              <a:t> в </a:t>
            </a:r>
            <a:r>
              <a:rPr lang="ru-RU" sz="2800" dirty="0">
                <a:latin typeface="Monotype Corsiva" pitchFamily="66" charset="0"/>
                <a:hlinkClick r:id="rId4" tooltip="Ульяновск"/>
              </a:rPr>
              <a:t>Ульяновске</a:t>
            </a:r>
            <a:r>
              <a:rPr lang="ru-RU" sz="2800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чём поется в песне?</a:t>
            </a:r>
          </a:p>
          <a:p>
            <a:r>
              <a:rPr lang="ru-RU" dirty="0" smtClean="0"/>
              <a:t>Как называется наша страна?</a:t>
            </a:r>
          </a:p>
          <a:p>
            <a:r>
              <a:rPr lang="ru-RU" dirty="0" smtClean="0"/>
              <a:t>Что такое родной край?</a:t>
            </a:r>
            <a:endParaRPr lang="ru-RU" dirty="0"/>
          </a:p>
        </p:txBody>
      </p:sp>
      <p:pic>
        <p:nvPicPr>
          <p:cNvPr id="8194" name="Picture 2" descr="http://www.nicefotos.ru/img/picture/May/31/9a8928716d33095858bc7a6a502b8483/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356992"/>
            <a:ext cx="4487466" cy="33664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6150114"/>
            <a:ext cx="6861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Родной край – часть Родины.</a:t>
            </a:r>
            <a:endParaRPr lang="ru-RU" sz="4000" b="1" i="1" dirty="0"/>
          </a:p>
        </p:txBody>
      </p:sp>
      <p:pic>
        <p:nvPicPr>
          <p:cNvPr id="7" name="Валентина Толкунова - Песня о родном крае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85723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868362"/>
          </a:xfrm>
        </p:spPr>
        <p:txBody>
          <a:bodyPr/>
          <a:lstStyle/>
          <a:p>
            <a:r>
              <a:rPr lang="ru-RU" sz="4800" dirty="0" smtClean="0">
                <a:latin typeface="Monotype Corsiva" pitchFamily="66" charset="0"/>
              </a:rPr>
              <a:t>Мосты </a:t>
            </a:r>
            <a:r>
              <a:rPr lang="ru-RU" sz="4800" dirty="0">
                <a:latin typeface="Monotype Corsiva" pitchFamily="66" charset="0"/>
              </a:rPr>
              <a:t>через Волгу</a:t>
            </a:r>
          </a:p>
        </p:txBody>
      </p:sp>
      <p:pic>
        <p:nvPicPr>
          <p:cNvPr id="28677" name="Picture 5" descr="volga_ulyanov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071546"/>
            <a:ext cx="6538086" cy="4071966"/>
          </a:xfrm>
          <a:prstGeom prst="rect">
            <a:avLst/>
          </a:prstGeom>
          <a:noFill/>
        </p:spPr>
      </p:pic>
      <p:pic>
        <p:nvPicPr>
          <p:cNvPr id="6148" name="Picture 4" descr="http://i.mycdn.me/i?r=AzEPZsRbOZEKgBhR0XGMT1RkbtjF-Xrt581Tpx8nu_uDGqaKTM5SRkZCeTgDn6uOy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1170" y="3143248"/>
            <a:ext cx="5581429" cy="3714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im0-tub-ru.yandex.net/i?id=143f718d02da4e63a71bdd53686b9a5b-l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04"/>
            <a:ext cx="867584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misanec.ru/wp-content/uploads/2018/07/aeropor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42918"/>
            <a:ext cx="8251125" cy="55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uldelo.ru/image/index?style=node&amp;fid=7378&amp;force=&amp;water=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8146805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Дмитровг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286500"/>
          </a:xfrm>
          <a:prstGeom prst="rect">
            <a:avLst/>
          </a:prstGeom>
          <a:noFill/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28600" y="-152400"/>
            <a:ext cx="7315200" cy="3200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Monotype Corsiva"/>
              </a:rPr>
              <a:t>Димитровградский научно-исследовательский интитут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Monotype Corsiva"/>
              </a:rPr>
              <a:t>атомных   реакторов</a:t>
            </a:r>
          </a:p>
        </p:txBody>
      </p:sp>
    </p:spTree>
  </p:cSld>
  <p:clrMapOvr>
    <a:masterClrMapping/>
  </p:clrMapOvr>
  <p:transition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Ими можно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гордиться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38600"/>
            <a:ext cx="28956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latin typeface="Shruti" pitchFamily="2"/>
              </a:rPr>
              <a:t>Николай Семёнович Герасимов</a:t>
            </a:r>
            <a:r>
              <a:rPr lang="ru-RU" sz="1800">
                <a:latin typeface="Shruti" pitchFamily="2"/>
              </a:rPr>
              <a:t> (</a:t>
            </a:r>
            <a:r>
              <a:rPr lang="ru-RU" sz="1800">
                <a:latin typeface="Shruti" pitchFamily="2"/>
                <a:hlinkClick r:id="rId3" tooltip="6 декабря"/>
              </a:rPr>
              <a:t>6 декабря</a:t>
            </a:r>
            <a:r>
              <a:rPr lang="ru-RU" sz="1800">
                <a:latin typeface="Shruti" pitchFamily="2"/>
              </a:rPr>
              <a:t> </a:t>
            </a:r>
            <a:r>
              <a:rPr lang="ru-RU" sz="1800">
                <a:latin typeface="Shruti" pitchFamily="2"/>
                <a:hlinkClick r:id="rId4" tooltip="1911"/>
              </a:rPr>
              <a:t>1911</a:t>
            </a:r>
            <a:r>
              <a:rPr lang="ru-RU" sz="1800">
                <a:latin typeface="Shruti" pitchFamily="2"/>
              </a:rPr>
              <a:t>, </a:t>
            </a:r>
            <a:r>
              <a:rPr lang="ru-RU" sz="1800">
                <a:latin typeface="Shruti" pitchFamily="2"/>
                <a:hlinkClick r:id="rId5" tooltip="Симбирск"/>
              </a:rPr>
              <a:t>Симбирск</a:t>
            </a:r>
            <a:r>
              <a:rPr lang="ru-RU" sz="1800">
                <a:latin typeface="Shruti" pitchFamily="2"/>
              </a:rPr>
              <a:t> — </a:t>
            </a:r>
            <a:r>
              <a:rPr lang="ru-RU" sz="1800">
                <a:latin typeface="Shruti" pitchFamily="2"/>
                <a:hlinkClick r:id="rId6" tooltip="29 июня"/>
              </a:rPr>
              <a:t>29 июня</a:t>
            </a:r>
            <a:r>
              <a:rPr lang="ru-RU" sz="1800">
                <a:latin typeface="Shruti" pitchFamily="2"/>
              </a:rPr>
              <a:t> </a:t>
            </a:r>
            <a:r>
              <a:rPr lang="ru-RU" sz="1800">
                <a:latin typeface="Shruti" pitchFamily="2"/>
                <a:hlinkClick r:id="rId7" tooltip="1960"/>
              </a:rPr>
              <a:t>1960</a:t>
            </a:r>
            <a:r>
              <a:rPr lang="ru-RU" sz="1800">
                <a:latin typeface="Shruti" pitchFamily="2"/>
              </a:rPr>
              <a:t>) — старший лейтенант, командир авиазвена, </a:t>
            </a:r>
            <a:r>
              <a:rPr lang="ru-RU" sz="1800">
                <a:latin typeface="Shruti" pitchFamily="2"/>
                <a:hlinkClick r:id="rId8" tooltip="Герой Советского Союза"/>
              </a:rPr>
              <a:t>Герой Советского Союза</a:t>
            </a:r>
            <a:r>
              <a:rPr lang="ru-RU" sz="1800">
                <a:latin typeface="Shruti" pitchFamily="2"/>
              </a:rPr>
              <a:t>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4724400"/>
            <a:ext cx="48006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latin typeface="Shruti" pitchFamily="2"/>
              </a:rPr>
              <a:t>Иван Семёнович Полбин</a:t>
            </a:r>
            <a:r>
              <a:rPr lang="ru-RU" sz="1600">
                <a:latin typeface="Shruti" pitchFamily="2"/>
              </a:rPr>
              <a:t> (</a:t>
            </a:r>
            <a:r>
              <a:rPr lang="ru-RU" sz="1600">
                <a:latin typeface="Shruti" pitchFamily="2"/>
                <a:hlinkClick r:id="rId9" tooltip="27 января"/>
              </a:rPr>
              <a:t>27 января</a:t>
            </a:r>
            <a:r>
              <a:rPr lang="ru-RU" sz="1600">
                <a:latin typeface="Shruti" pitchFamily="2"/>
              </a:rPr>
              <a:t> </a:t>
            </a:r>
            <a:r>
              <a:rPr lang="ru-RU" sz="1600">
                <a:latin typeface="Shruti" pitchFamily="2"/>
                <a:hlinkClick r:id="rId10" tooltip="1905"/>
              </a:rPr>
              <a:t>1905</a:t>
            </a:r>
            <a:r>
              <a:rPr lang="ru-RU" sz="1600">
                <a:latin typeface="Shruti" pitchFamily="2"/>
              </a:rPr>
              <a:t> года, - </a:t>
            </a:r>
            <a:r>
              <a:rPr lang="ru-RU" sz="1600">
                <a:latin typeface="Shruti" pitchFamily="2"/>
                <a:hlinkClick r:id="rId11" tooltip="11 февраля"/>
              </a:rPr>
              <a:t>11 февраля</a:t>
            </a:r>
            <a:r>
              <a:rPr lang="ru-RU" sz="1600">
                <a:latin typeface="Shruti" pitchFamily="2"/>
              </a:rPr>
              <a:t> </a:t>
            </a:r>
            <a:r>
              <a:rPr lang="ru-RU" sz="1600">
                <a:latin typeface="Shruti" pitchFamily="2"/>
                <a:hlinkClick r:id="rId12" tooltip="1945"/>
              </a:rPr>
              <a:t>1945</a:t>
            </a:r>
            <a:r>
              <a:rPr lang="ru-RU" sz="1600">
                <a:latin typeface="Shruti" pitchFamily="2"/>
              </a:rPr>
              <a:t> года) —Дважды </a:t>
            </a:r>
            <a:r>
              <a:rPr lang="ru-RU" sz="1600">
                <a:latin typeface="Shruti" pitchFamily="2"/>
                <a:hlinkClick r:id="rId13" tooltip="Герой Советского Союза"/>
              </a:rPr>
              <a:t>Герой Советского Союза</a:t>
            </a:r>
            <a:r>
              <a:rPr lang="ru-RU" sz="1600">
                <a:latin typeface="Shruti" pitchFamily="2"/>
              </a:rPr>
              <a:t> (</a:t>
            </a:r>
            <a:r>
              <a:rPr lang="ru-RU" sz="1600">
                <a:latin typeface="Shruti" pitchFamily="2"/>
                <a:hlinkClick r:id="rId14" tooltip="1942"/>
              </a:rPr>
              <a:t>1942</a:t>
            </a:r>
            <a:r>
              <a:rPr lang="ru-RU" sz="1600">
                <a:latin typeface="Shruti" pitchFamily="2"/>
              </a:rPr>
              <a:t>, </a:t>
            </a:r>
            <a:r>
              <a:rPr lang="ru-RU" sz="1600">
                <a:latin typeface="Shruti" pitchFamily="2"/>
                <a:hlinkClick r:id="rId12" tooltip="1945"/>
              </a:rPr>
              <a:t>1945</a:t>
            </a:r>
            <a:r>
              <a:rPr lang="ru-RU" sz="1600">
                <a:latin typeface="Shruti" pitchFamily="2"/>
              </a:rPr>
              <a:t> посмертно), погиб </a:t>
            </a:r>
            <a:r>
              <a:rPr lang="ru-RU" sz="1600">
                <a:latin typeface="Shruti" pitchFamily="2"/>
                <a:hlinkClick r:id="rId11" tooltip="11 февраля"/>
              </a:rPr>
              <a:t>11 февраля</a:t>
            </a:r>
            <a:r>
              <a:rPr lang="ru-RU" sz="1600">
                <a:latin typeface="Shruti" pitchFamily="2"/>
              </a:rPr>
              <a:t> </a:t>
            </a:r>
            <a:r>
              <a:rPr lang="ru-RU" sz="1600">
                <a:latin typeface="Shruti" pitchFamily="2"/>
                <a:hlinkClick r:id="rId12" tooltip="1945"/>
              </a:rPr>
              <a:t>1945</a:t>
            </a:r>
            <a:r>
              <a:rPr lang="ru-RU" sz="1600">
                <a:latin typeface="Shruti" pitchFamily="2"/>
              </a:rPr>
              <a:t> года в воздушном бою под </a:t>
            </a:r>
            <a:r>
              <a:rPr lang="ru-RU" sz="1600">
                <a:latin typeface="Shruti" pitchFamily="2"/>
                <a:hlinkClick r:id="rId15" tooltip="Бреслау"/>
              </a:rPr>
              <a:t>Бреслау</a:t>
            </a:r>
            <a:r>
              <a:rPr lang="ru-RU" sz="1600">
                <a:latin typeface="Shruti" pitchFamily="2"/>
              </a:rPr>
              <a:t>, совершая свой последний 157-й боевой вылет.</a:t>
            </a:r>
          </a:p>
        </p:txBody>
      </p:sp>
      <p:pic>
        <p:nvPicPr>
          <p:cNvPr id="38917" name="Picture 5" descr="Gerasimov_Nikolay_Semenovic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1143000"/>
            <a:ext cx="2087563" cy="2895600"/>
          </a:xfrm>
          <a:prstGeom prst="rect">
            <a:avLst/>
          </a:prstGeom>
          <a:noFill/>
        </p:spPr>
      </p:pic>
      <p:pic>
        <p:nvPicPr>
          <p:cNvPr id="38918" name="Picture 6" descr="полбин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86200" y="1295400"/>
            <a:ext cx="2330450" cy="3352800"/>
          </a:xfrm>
          <a:prstGeom prst="rect">
            <a:avLst/>
          </a:prstGeom>
          <a:noFill/>
        </p:spPr>
      </p:pic>
      <p:pic>
        <p:nvPicPr>
          <p:cNvPr id="38919" name="Picture 7" descr="300px-%D0%98%D0%B2%D0%B0%D0%BD_%D0%A1%D0%B5%D0%BC%D0%B5%D0%BD%D0%BE%D0%B2%D0%B8%D1%87_%D0%9F%D0%BE%D0%BB%D0%B1%D0%B8%D0%B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24600" y="1447800"/>
            <a:ext cx="2819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4953000"/>
            <a:ext cx="37338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latin typeface="Shruti" pitchFamily="2"/>
              </a:rPr>
              <a:t>Валенти́на Миха́йловна Лео́нтьева</a:t>
            </a:r>
            <a:r>
              <a:rPr lang="ru-RU" sz="1800">
                <a:latin typeface="Shruti" pitchFamily="2"/>
              </a:rPr>
              <a:t> (</a:t>
            </a:r>
            <a:r>
              <a:rPr lang="ru-RU" sz="1800">
                <a:latin typeface="Shruti" pitchFamily="2"/>
                <a:hlinkClick r:id="rId3" tooltip="1 августа"/>
              </a:rPr>
              <a:t>1 августа</a:t>
            </a:r>
            <a:r>
              <a:rPr lang="ru-RU" sz="1800">
                <a:latin typeface="Shruti" pitchFamily="2"/>
              </a:rPr>
              <a:t> </a:t>
            </a:r>
            <a:r>
              <a:rPr lang="ru-RU" sz="1800">
                <a:latin typeface="Shruti" pitchFamily="2"/>
                <a:hlinkClick r:id="rId4" tooltip="1923"/>
              </a:rPr>
              <a:t>1923</a:t>
            </a:r>
            <a:r>
              <a:rPr lang="ru-RU" sz="1800">
                <a:latin typeface="Shruti" pitchFamily="2"/>
              </a:rPr>
              <a:t>, </a:t>
            </a:r>
            <a:r>
              <a:rPr lang="ru-RU" sz="1800">
                <a:latin typeface="Shruti" pitchFamily="2"/>
                <a:hlinkClick r:id="rId5" tooltip="Петроград"/>
              </a:rPr>
              <a:t>Петроград</a:t>
            </a:r>
            <a:r>
              <a:rPr lang="ru-RU" sz="1800">
                <a:latin typeface="Shruti" pitchFamily="2"/>
              </a:rPr>
              <a:t> — </a:t>
            </a:r>
            <a:r>
              <a:rPr lang="ru-RU" sz="1800">
                <a:latin typeface="Shruti" pitchFamily="2"/>
                <a:hlinkClick r:id="rId6" tooltip="20 мая"/>
              </a:rPr>
              <a:t>20 мая</a:t>
            </a:r>
            <a:r>
              <a:rPr lang="ru-RU" sz="1800">
                <a:latin typeface="Shruti" pitchFamily="2"/>
              </a:rPr>
              <a:t> </a:t>
            </a:r>
            <a:r>
              <a:rPr lang="ru-RU" sz="1800">
                <a:latin typeface="Shruti" pitchFamily="2"/>
                <a:hlinkClick r:id="rId7" tooltip="2007"/>
              </a:rPr>
              <a:t>2007</a:t>
            </a:r>
            <a:r>
              <a:rPr lang="ru-RU" sz="1800">
                <a:latin typeface="Shruti" pitchFamily="2"/>
              </a:rPr>
              <a:t>, село Новосёлки, </a:t>
            </a:r>
            <a:r>
              <a:rPr lang="ru-RU" sz="1800">
                <a:latin typeface="Shruti" pitchFamily="2"/>
                <a:hlinkClick r:id="rId8" tooltip="Ульяновская область"/>
              </a:rPr>
              <a:t>Ульяновская область</a:t>
            </a:r>
            <a:r>
              <a:rPr lang="ru-RU" sz="1800">
                <a:latin typeface="Shruti" pitchFamily="2"/>
              </a:rPr>
              <a:t>) — популярная </a:t>
            </a:r>
            <a:r>
              <a:rPr lang="ru-RU" sz="1800">
                <a:latin typeface="Shruti" pitchFamily="2"/>
                <a:hlinkClick r:id="rId9" tooltip="СССР"/>
              </a:rPr>
              <a:t>советская</a:t>
            </a:r>
            <a:r>
              <a:rPr lang="ru-RU" sz="1800">
                <a:latin typeface="Shruti" pitchFamily="2"/>
              </a:rPr>
              <a:t> телеведущая, </a:t>
            </a:r>
            <a:r>
              <a:rPr lang="ru-RU" sz="1800">
                <a:latin typeface="Shruti" pitchFamily="2"/>
                <a:hlinkClick r:id="rId10" tooltip="Народный артист СССР"/>
              </a:rPr>
              <a:t>народная артистка СССР</a:t>
            </a:r>
            <a:r>
              <a:rPr lang="ru-RU" sz="1800">
                <a:latin typeface="Shruti" pitchFamily="2"/>
              </a:rPr>
              <a:t>.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876800"/>
            <a:ext cx="38100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latin typeface="Shruti" pitchFamily="2"/>
              </a:rPr>
              <a:t>Пластов Аркадий Александрович</a:t>
            </a:r>
            <a:r>
              <a:rPr lang="ru-RU" sz="1600">
                <a:latin typeface="Shruti" pitchFamily="2"/>
              </a:rPr>
              <a:t> родился в 1893 году, в селе</a:t>
            </a:r>
            <a:r>
              <a:rPr lang="ru-RU" sz="1600">
                <a:latin typeface="Shruti" pitchFamily="2"/>
                <a:hlinkClick r:id="rId11" tooltip="Прислониха (страница отсутствует)"/>
              </a:rPr>
              <a:t>Прислониха</a:t>
            </a:r>
            <a:r>
              <a:rPr lang="ru-RU" sz="1600">
                <a:latin typeface="Shruti" pitchFamily="2"/>
              </a:rPr>
              <a:t> </a:t>
            </a:r>
            <a:r>
              <a:rPr lang="ru-RU" sz="1600">
                <a:latin typeface="Shruti" pitchFamily="2"/>
                <a:hlinkClick r:id="rId12" tooltip="Симбирская губерния"/>
              </a:rPr>
              <a:t>Симбирской губернии</a:t>
            </a:r>
            <a:r>
              <a:rPr lang="ru-RU" sz="1600">
                <a:latin typeface="Shruti" pitchFamily="2"/>
              </a:rPr>
              <a:t>, а умер в 1972. Советский живописец. Заслуженный деятель искусств РСФСР, действительный член Академии художеств СССР (с </a:t>
            </a:r>
            <a:r>
              <a:rPr lang="ru-RU" sz="1600">
                <a:latin typeface="Shruti" pitchFamily="2"/>
                <a:hlinkClick r:id="rId13" tooltip="1947"/>
              </a:rPr>
              <a:t>1947</a:t>
            </a:r>
            <a:r>
              <a:rPr lang="ru-RU" sz="1600">
                <a:latin typeface="Shruti" pitchFamily="2"/>
              </a:rPr>
              <a:t>).</a:t>
            </a:r>
          </a:p>
        </p:txBody>
      </p:sp>
      <p:pic>
        <p:nvPicPr>
          <p:cNvPr id="44038" name="Picture 6" descr="leontiev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81600" y="228600"/>
            <a:ext cx="3429000" cy="4572000"/>
          </a:xfrm>
          <a:prstGeom prst="rect">
            <a:avLst/>
          </a:prstGeom>
          <a:noFill/>
        </p:spPr>
      </p:pic>
      <p:pic>
        <p:nvPicPr>
          <p:cNvPr id="44039" name="Picture 7" descr="аркадий пластов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" y="381000"/>
            <a:ext cx="3886200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4343400" cy="617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Твой образ нам с рожденья дан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В полотнах </a:t>
            </a:r>
            <a:r>
              <a:rPr lang="ru-RU" sz="2400" b="1" dirty="0" err="1">
                <a:latin typeface="Monotype Corsiva" pitchFamily="66" charset="0"/>
              </a:rPr>
              <a:t>пластовских</a:t>
            </a:r>
            <a:r>
              <a:rPr lang="ru-RU" sz="2400" b="1" dirty="0">
                <a:latin typeface="Monotype Corsiva" pitchFamily="66" charset="0"/>
              </a:rPr>
              <a:t> просторов,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В них - честь и слава россиян, Сура, </a:t>
            </a:r>
            <a:r>
              <a:rPr lang="ru-RU" sz="2400" b="1" dirty="0" err="1">
                <a:latin typeface="Monotype Corsiva" pitchFamily="66" charset="0"/>
              </a:rPr>
              <a:t>Свияга</a:t>
            </a:r>
            <a:r>
              <a:rPr lang="ru-RU" sz="2400" b="1" dirty="0">
                <a:latin typeface="Monotype Corsiva" pitchFamily="66" charset="0"/>
              </a:rPr>
              <a:t>, Черемшан,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Добро сердец и мирный труд волжан,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Дары полей и гул моторов!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/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Горит над Родиной восход,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Наш край привольный озаряя.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К победам вновь страна зовет,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И надо нам идти вперед.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Храни себя и процветай народ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Monotype Corsiva" pitchFamily="66" charset="0"/>
              </a:rPr>
              <a:t>Творец Ульяновского края!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5300" name="Picture 4" descr="ne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2438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132 – 134</a:t>
            </a:r>
          </a:p>
          <a:p>
            <a:r>
              <a:rPr lang="ru-RU" dirty="0" smtClean="0"/>
              <a:t>На стр. 134 задание «портфель»</a:t>
            </a:r>
          </a:p>
          <a:p>
            <a:r>
              <a:rPr lang="ru-RU" dirty="0" smtClean="0"/>
              <a:t>По желанию нарисовать самое красивое место города.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Родной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каждого человека есть свой родной край.</a:t>
            </a:r>
          </a:p>
          <a:p>
            <a:pPr>
              <a:buNone/>
            </a:pPr>
            <a:r>
              <a:rPr lang="ru-RU" dirty="0" smtClean="0"/>
              <a:t>То место, где он живёт,</a:t>
            </a:r>
          </a:p>
          <a:p>
            <a:pPr>
              <a:buNone/>
            </a:pPr>
            <a:r>
              <a:rPr lang="ru-RU" dirty="0" smtClean="0"/>
              <a:t>работает,</a:t>
            </a:r>
          </a:p>
          <a:p>
            <a:pPr>
              <a:buNone/>
            </a:pPr>
            <a:r>
              <a:rPr lang="ru-RU" dirty="0" smtClean="0"/>
              <a:t>учится,</a:t>
            </a:r>
          </a:p>
          <a:p>
            <a:pPr>
              <a:buNone/>
            </a:pPr>
            <a:r>
              <a:rPr lang="ru-RU" dirty="0" smtClean="0"/>
              <a:t>встречается с родными</a:t>
            </a:r>
          </a:p>
          <a:p>
            <a:pPr>
              <a:buNone/>
            </a:pPr>
            <a:r>
              <a:rPr lang="ru-RU" dirty="0" smtClean="0"/>
              <a:t>и друзьями.</a:t>
            </a:r>
            <a:endParaRPr lang="ru-RU" dirty="0"/>
          </a:p>
        </p:txBody>
      </p:sp>
      <p:pic>
        <p:nvPicPr>
          <p:cNvPr id="7170" name="Picture 2" descr="http://okarkase.ru/wp-content/uploads/2015/11/z39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5040010"/>
            <a:ext cx="2422087" cy="1817990"/>
          </a:xfrm>
          <a:prstGeom prst="rect">
            <a:avLst/>
          </a:prstGeom>
          <a:noFill/>
        </p:spPr>
      </p:pic>
      <p:pic>
        <p:nvPicPr>
          <p:cNvPr id="7172" name="Picture 4" descr="http://www.autopeople.ru/images/gallery/15/10215/3_tsex_svark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5057800"/>
            <a:ext cx="2698981" cy="1800200"/>
          </a:xfrm>
          <a:prstGeom prst="rect">
            <a:avLst/>
          </a:prstGeom>
          <a:noFill/>
        </p:spPr>
      </p:pic>
      <p:pic>
        <p:nvPicPr>
          <p:cNvPr id="7174" name="Picture 6" descr="https://solncesvet.ru/uploads/2017/11/872af9d5d076203cc4eae0ebe1e2204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5085184"/>
            <a:ext cx="2659223" cy="1772816"/>
          </a:xfrm>
          <a:prstGeom prst="rect">
            <a:avLst/>
          </a:prstGeom>
          <a:noFill/>
        </p:spPr>
      </p:pic>
      <p:pic>
        <p:nvPicPr>
          <p:cNvPr id="7176" name="Picture 8" descr="https://rostovmama.ru/upload/023/u2353/027/bd258b8c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69546" y="3356992"/>
            <a:ext cx="2574454" cy="1713183"/>
          </a:xfrm>
          <a:prstGeom prst="rect">
            <a:avLst/>
          </a:prstGeom>
          <a:noFill/>
        </p:spPr>
      </p:pic>
      <p:pic>
        <p:nvPicPr>
          <p:cNvPr id="7178" name="Picture 10" descr="http://i68.beon.ru/99/0/1670099/36/102605836/364363_wwwGdeFonru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8024" y="2132856"/>
            <a:ext cx="230425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край чем-то знаменит. В одном находится крупный автомобильный завод.</a:t>
            </a:r>
          </a:p>
          <a:p>
            <a:endParaRPr lang="ru-RU" dirty="0"/>
          </a:p>
        </p:txBody>
      </p:sp>
      <p:pic>
        <p:nvPicPr>
          <p:cNvPr id="6145" name="Picture 1" descr="C:\Users\Николай\Desktop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780928"/>
            <a:ext cx="3384376" cy="370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Другой край славится здравницами на берегу моря.</a:t>
            </a:r>
            <a:endParaRPr lang="ru-RU" dirty="0"/>
          </a:p>
        </p:txBody>
      </p:sp>
      <p:pic>
        <p:nvPicPr>
          <p:cNvPr id="23554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screen"/>
          <a:srcRect l="-3124"/>
          <a:stretch>
            <a:fillRect/>
          </a:stretch>
        </p:blipFill>
        <p:spPr bwMode="auto">
          <a:xfrm>
            <a:off x="1763687" y="2708920"/>
            <a:ext cx="699677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высоком холме расположились белокаменные стены Казанского кремля. Многие века трудились русские и татарские зодчие, чтобы создать настоящее чудо.</a:t>
            </a:r>
            <a:endParaRPr lang="ru-RU" dirty="0"/>
          </a:p>
        </p:txBody>
      </p:sp>
      <p:pic>
        <p:nvPicPr>
          <p:cNvPr id="24578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3645024"/>
            <a:ext cx="2808312" cy="3075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Памятник в Волгограде – память о героях, которые смело сражались с фашистами и не позволяли им захватить нашу страну.</a:t>
            </a:r>
            <a:endParaRPr lang="ru-RU" dirty="0"/>
          </a:p>
        </p:txBody>
      </p:sp>
      <p:pic>
        <p:nvPicPr>
          <p:cNvPr id="25602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5" y="3212976"/>
            <a:ext cx="673085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края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Туле с древних времен жили славные мастера – оружейники. Славится этот город своими самоварами, вкусными тульскими пряниками.</a:t>
            </a:r>
            <a:endParaRPr lang="ru-RU" dirty="0"/>
          </a:p>
        </p:txBody>
      </p:sp>
      <p:pic>
        <p:nvPicPr>
          <p:cNvPr id="26626" name="Picture 2" descr="C:\Users\Николай\Desktop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3645024"/>
            <a:ext cx="4995863" cy="284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dsovet.su/_ld/475/9302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r>
              <a:rPr lang="ru-RU" dirty="0" smtClean="0"/>
              <a:t>Как называется наш родной край? Наша область?</a:t>
            </a:r>
          </a:p>
        </p:txBody>
      </p:sp>
      <p:pic>
        <p:nvPicPr>
          <p:cNvPr id="6" name="Picture 4" descr="6-7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14488"/>
            <a:ext cx="4343400" cy="48387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884057"/>
            <a:ext cx="4143404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Monotype Corsiva" pitchFamily="66" charset="0"/>
              </a:rPr>
              <a:t>Ульяновская область расположена в самом центре Среднего Поволжья, по обе стороны Волги, в центральной части европейской России.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Monotype Corsiva" pitchFamily="66" charset="0"/>
              </a:rPr>
              <a:t>На западе область граничит с Пензенской областью и Республикой Мордовия, на севере - с Чувашией и Татарстаном, на востоке - с Самарской и на юге - с Саратовской областями.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Monotype Corsiva" pitchFamily="66" charset="0"/>
              </a:rPr>
              <a:t>Площадь территории Ульяновской области составляет 37,2 тысячи кв. км.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834</Words>
  <Application>Microsoft Office PowerPoint</Application>
  <PresentationFormat>Экран (4:3)</PresentationFormat>
  <Paragraphs>75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УМК «Начальная школа 21 века» Урок окружающего мира во 2 классе  Тема: «Родной край – частица Родины»</vt:lpstr>
      <vt:lpstr>Беседа</vt:lpstr>
      <vt:lpstr>Родной край</vt:lpstr>
      <vt:lpstr>Достопримечательности края</vt:lpstr>
      <vt:lpstr>Достопримечательности края</vt:lpstr>
      <vt:lpstr>Достопримечательности края</vt:lpstr>
      <vt:lpstr>Достопримечательности края</vt:lpstr>
      <vt:lpstr>Достопримечательности края</vt:lpstr>
      <vt:lpstr>Слайд 9</vt:lpstr>
      <vt:lpstr>Слайд 10</vt:lpstr>
      <vt:lpstr>Символы Ульяновской области</vt:lpstr>
      <vt:lpstr>Флаг</vt:lpstr>
      <vt:lpstr>Из истории </vt:lpstr>
      <vt:lpstr>Слайд 14</vt:lpstr>
      <vt:lpstr>Слайд 15</vt:lpstr>
      <vt:lpstr>Слайд 16</vt:lpstr>
      <vt:lpstr>Слайд 17</vt:lpstr>
      <vt:lpstr>Слайд 18</vt:lpstr>
      <vt:lpstr>Ульяновская  область  в середине 20 века</vt:lpstr>
      <vt:lpstr>Мосты через Волгу</vt:lpstr>
      <vt:lpstr>Слайд 21</vt:lpstr>
      <vt:lpstr>Слайд 22</vt:lpstr>
      <vt:lpstr>Слайд 23</vt:lpstr>
      <vt:lpstr>Слайд 24</vt:lpstr>
      <vt:lpstr>Ими можно гордиться</vt:lpstr>
      <vt:lpstr>Слайд 26</vt:lpstr>
      <vt:lpstr>Слайд 27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окружающего мира во 2 классе №  Тема: «Родной край – частица Родины»</dc:title>
  <dc:creator>Николай Туран</dc:creator>
  <cp:lastModifiedBy>Админ</cp:lastModifiedBy>
  <cp:revision>29</cp:revision>
  <dcterms:created xsi:type="dcterms:W3CDTF">2017-12-01T13:03:52Z</dcterms:created>
  <dcterms:modified xsi:type="dcterms:W3CDTF">2021-01-10T13:16:08Z</dcterms:modified>
</cp:coreProperties>
</file>