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72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6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44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9075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32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96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875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2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5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30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76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5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0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9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84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01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8F18252-5F18-4691-909A-51473419B8AF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E9D5891-0540-4F25-8F9B-76F18E3B1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72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F1301A-3A33-4AC9-82CA-8A03419BD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168399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Основы обеспечения информационной безопасности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8A3C1B5A-F926-482E-8AD5-10702282B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710" y="3429000"/>
            <a:ext cx="3780000" cy="2520000"/>
          </a:xfrm>
          <a:prstGeom prst="roundRect">
            <a:avLst>
              <a:gd name="adj" fmla="val 421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5970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FCC615-BBDF-4691-B78A-E056E9096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89467"/>
            <a:ext cx="11074399" cy="5994400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ru-RU" dirty="0"/>
              <a:t>Примеры использования систем защиты информации</a:t>
            </a:r>
          </a:p>
          <a:p>
            <a:r>
              <a:rPr lang="ru-RU" dirty="0"/>
              <a:t>Межсетевые экраны (Firewall):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Используются для фильтрации сетевого трафика и контроля доступа к ресурсам.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Применяются в корпоративных сетях для защиты от внешних угроз.</a:t>
            </a:r>
          </a:p>
          <a:p>
            <a:r>
              <a:rPr lang="ru-RU" dirty="0"/>
              <a:t>Антивирусное ПО: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Устанавливается на компьютеры и серверы для обнаружения и удаления вредоносного ПО.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Регулярное обновление антивирусных баз помогает защититься от новых угроз.</a:t>
            </a:r>
          </a:p>
          <a:p>
            <a:r>
              <a:rPr lang="ru-RU" dirty="0"/>
              <a:t>Системы обнаружения и предотвращения вторжений (IDS/IPS):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Используются для мониторинга сетевого трафика и выявления аномалий.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Помогают предотвратить несанкционированный доступ и атаки типа </a:t>
            </a:r>
            <a:r>
              <a:rPr lang="ru-RU" dirty="0" err="1"/>
              <a:t>DDoS</a:t>
            </a:r>
            <a:r>
              <a:rPr lang="ru-RU" dirty="0"/>
              <a:t>.</a:t>
            </a:r>
          </a:p>
          <a:p>
            <a:r>
              <a:rPr lang="ru-RU" dirty="0"/>
              <a:t>Системы управления доступом (IAM):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Применяются для управления учетными записями и правами пользователей.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Позволяют контролировать доступ к ресурсам на основе ролей и прав.</a:t>
            </a:r>
          </a:p>
        </p:txBody>
      </p:sp>
    </p:spTree>
    <p:extLst>
      <p:ext uri="{BB962C8B-B14F-4D97-AF65-F5344CB8AC3E}">
        <p14:creationId xmlns:p14="http://schemas.microsoft.com/office/powerpoint/2010/main" val="230454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C09FA2-EAC5-448E-9D10-F8EDD4B76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11201"/>
            <a:ext cx="10353762" cy="5774266"/>
          </a:xfrm>
        </p:spPr>
        <p:txBody>
          <a:bodyPr>
            <a:normAutofit/>
          </a:bodyPr>
          <a:lstStyle/>
          <a:p>
            <a:r>
              <a:rPr lang="ru-RU" sz="1700" dirty="0"/>
              <a:t>Криптографические системы: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/>
              <a:t>Используются для шифрования данных, обеспечивая конфиденциальность информации.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/>
              <a:t>Применяются в электронной коммерции и других сферах, где важна защита данных.</a:t>
            </a:r>
          </a:p>
          <a:p>
            <a:r>
              <a:rPr lang="ru-RU" sz="1700" dirty="0"/>
              <a:t>Системы защиты от утечек данных (DLP):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/>
              <a:t>Применяются для мониторинга и контроля передачи конфиденциальной информации.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/>
              <a:t>Помогают предотвратить утечки данных через электронную почту и мессенджеры.</a:t>
            </a:r>
          </a:p>
          <a:p>
            <a:r>
              <a:rPr lang="ru-RU" sz="1700" dirty="0"/>
              <a:t>Системы управления событиями безопасности (SIEM):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/>
              <a:t>Используются для анализа логов и событий безопасности.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/>
              <a:t>Позволяют выявлять сложные атаки и оперативно реагировать на инциденты.</a:t>
            </a:r>
          </a:p>
          <a:p>
            <a:r>
              <a:rPr lang="ru-RU" sz="1700" dirty="0"/>
              <a:t>Системы доверенной загрузки (СДЗ):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/>
              <a:t>Применяются для контроля целостности системы и предотвращения подмены ОС.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/>
              <a:t>Используются в критически важных системах для обеспечения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2909250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D712BC-93A5-47CD-A9F6-9B9A92646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467" y="1744133"/>
            <a:ext cx="6087532" cy="4605867"/>
          </a:xfrm>
        </p:spPr>
        <p:txBody>
          <a:bodyPr>
            <a:normAutofit/>
          </a:bodyPr>
          <a:lstStyle/>
          <a:p>
            <a:r>
              <a:rPr lang="ru-RU" sz="1700" b="1" i="0" dirty="0">
                <a:effectLst/>
              </a:rPr>
              <a:t>Рекомендации по выбору систем защиты информации</a:t>
            </a:r>
          </a:p>
          <a:p>
            <a:pPr algn="l">
              <a:buFont typeface="+mj-lt"/>
              <a:buAutoNum type="arabicPeriod"/>
            </a:pPr>
            <a:r>
              <a:rPr lang="ru-RU" sz="1700" b="1" i="0" dirty="0">
                <a:effectLst/>
              </a:rPr>
              <a:t>Определите цели и задачи: Понимание, какие именно угрозы вы хотите предотвратить.</a:t>
            </a:r>
          </a:p>
          <a:p>
            <a:pPr algn="l">
              <a:buFont typeface="+mj-lt"/>
              <a:buAutoNum type="arabicPeriod"/>
            </a:pPr>
            <a:r>
              <a:rPr lang="ru-RU" sz="1700" b="1" i="0" dirty="0">
                <a:effectLst/>
              </a:rPr>
              <a:t>Оцените бюджет: Определите, сколько вы готовы потратить на системы защиты.</a:t>
            </a:r>
          </a:p>
          <a:p>
            <a:pPr algn="l">
              <a:buFont typeface="+mj-lt"/>
              <a:buAutoNum type="arabicPeriod"/>
            </a:pPr>
            <a:r>
              <a:rPr lang="ru-RU" sz="1700" b="1" i="0" dirty="0">
                <a:effectLst/>
              </a:rPr>
              <a:t>Проведите тестирование: Протестируйте системы на совместимость и эффективность.</a:t>
            </a:r>
          </a:p>
          <a:p>
            <a:pPr algn="l">
              <a:buFont typeface="+mj-lt"/>
              <a:buAutoNum type="arabicPeriod"/>
            </a:pPr>
            <a:r>
              <a:rPr lang="ru-RU" sz="1700" b="1" i="0" dirty="0">
                <a:effectLst/>
              </a:rPr>
              <a:t>Обучите персонал: Проведите обучение сотрудников по использованию систем защиты.</a:t>
            </a:r>
          </a:p>
          <a:p>
            <a:pPr algn="l">
              <a:buFont typeface="+mj-lt"/>
              <a:buAutoNum type="arabicPeriod"/>
            </a:pPr>
            <a:r>
              <a:rPr lang="ru-RU" sz="1700" b="1" i="0" dirty="0">
                <a:effectLst/>
              </a:rPr>
              <a:t>Регулярно обновляйте: Поддерживайте системы в актуальном состоянии, обновляя ПО и базы данных.</a:t>
            </a:r>
            <a:endParaRPr lang="ru-RU" sz="1700" dirty="0"/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xmlns="" id="{5258D1AC-6B02-47F0-94CE-C6A32195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0" y="2116667"/>
            <a:ext cx="4756678" cy="288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394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D64153-8929-4457-9386-EDDDC556B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8" y="1117599"/>
            <a:ext cx="11760200" cy="5740401"/>
          </a:xfrm>
        </p:spPr>
        <p:txBody>
          <a:bodyPr>
            <a:normAutofit fontScale="85000" lnSpcReduction="20000"/>
          </a:bodyPr>
          <a:lstStyle/>
          <a:p>
            <a:pPr marL="36900" indent="0" algn="just">
              <a:buNone/>
            </a:pPr>
            <a:r>
              <a:rPr lang="ru-RU" dirty="0"/>
              <a:t>Защита информации — это комплекс мер, направленных на обеспечение конфиденциальности, целостности и доступности данных. Рассмотрим основные способы защиты информации.</a:t>
            </a:r>
          </a:p>
          <a:p>
            <a:pPr marL="36900" indent="0" algn="just">
              <a:buNone/>
            </a:pPr>
            <a:r>
              <a:rPr lang="ru-RU" dirty="0"/>
              <a:t>1. Физические средства защиты</a:t>
            </a:r>
          </a:p>
          <a:p>
            <a:pPr marL="36900" indent="0" algn="just">
              <a:buNone/>
            </a:pPr>
            <a:r>
              <a:rPr lang="ru-RU" dirty="0"/>
              <a:t>Сейфы и шкафы: Используются для хранения носителей информации, которые не используются, но должны быть защищены.</a:t>
            </a:r>
          </a:p>
          <a:p>
            <a:pPr marL="36900" indent="0" algn="just">
              <a:buNone/>
            </a:pPr>
            <a:r>
              <a:rPr lang="ru-RU" dirty="0"/>
              <a:t>Специальные сейфы для жёстких дисков: Применяются для защиты магнитных носителей от размагничивания.</a:t>
            </a:r>
          </a:p>
          <a:p>
            <a:pPr marL="36900" indent="0" algn="just">
              <a:buNone/>
            </a:pPr>
            <a:r>
              <a:rPr lang="ru-RU" dirty="0"/>
              <a:t>2. Аппаратные средства защиты</a:t>
            </a:r>
          </a:p>
          <a:p>
            <a:pPr marL="36900" indent="0" algn="just">
              <a:buNone/>
            </a:pPr>
            <a:r>
              <a:rPr lang="ru-RU" dirty="0"/>
              <a:t>Токены: Используются для доступа в интернет-банки и другие защищённые системы.</a:t>
            </a:r>
          </a:p>
          <a:p>
            <a:pPr marL="36900" indent="0" algn="just">
              <a:buNone/>
            </a:pPr>
            <a:r>
              <a:rPr lang="ru-RU" dirty="0"/>
              <a:t>Системы контроля доступа: Применяются для ограничения доступа к физическим устройствам и помещениям.</a:t>
            </a:r>
          </a:p>
          <a:p>
            <a:pPr marL="36900" indent="0" algn="just">
              <a:buNone/>
            </a:pPr>
            <a:r>
              <a:rPr lang="ru-RU" dirty="0"/>
              <a:t>3. Программные средства защиты</a:t>
            </a:r>
          </a:p>
          <a:p>
            <a:pPr marL="36900" indent="0" algn="just">
              <a:buNone/>
            </a:pPr>
            <a:r>
              <a:rPr lang="ru-RU" dirty="0"/>
              <a:t>Антивирусы: Устанавливаются на большинство компьютеров для обнаружения и удаления вредоносного ПО.</a:t>
            </a:r>
          </a:p>
          <a:p>
            <a:pPr marL="36900" indent="0" algn="just">
              <a:buNone/>
            </a:pPr>
            <a:r>
              <a:rPr lang="ru-RU" dirty="0"/>
              <a:t>DLP-системы (Data </a:t>
            </a:r>
            <a:r>
              <a:rPr lang="ru-RU" dirty="0" err="1"/>
              <a:t>Leak</a:t>
            </a:r>
            <a:r>
              <a:rPr lang="ru-RU" dirty="0"/>
              <a:t> </a:t>
            </a:r>
            <a:r>
              <a:rPr lang="ru-RU" dirty="0" err="1"/>
              <a:t>Prevention</a:t>
            </a:r>
            <a:r>
              <a:rPr lang="ru-RU" dirty="0"/>
              <a:t>): Блокируют передачу конфиденциальной информации и уведомляют о попытках утечки.</a:t>
            </a:r>
          </a:p>
          <a:p>
            <a:pPr marL="36900" indent="0" algn="just">
              <a:buNone/>
            </a:pPr>
            <a:r>
              <a:rPr lang="ru-RU" dirty="0"/>
              <a:t>SIEM-системы (Security Information </a:t>
            </a:r>
            <a:r>
              <a:rPr lang="ru-RU" dirty="0" err="1"/>
              <a:t>and</a:t>
            </a:r>
            <a:r>
              <a:rPr lang="ru-RU" dirty="0"/>
              <a:t> Event Management): Анализируют циркулирующую информацию и выявляют угрозы безопасности.</a:t>
            </a:r>
          </a:p>
          <a:p>
            <a:pPr marL="36900" indent="0" algn="just">
              <a:buNone/>
            </a:pPr>
            <a:r>
              <a:rPr lang="ru-RU" dirty="0"/>
              <a:t>4. Криптографические средства</a:t>
            </a:r>
          </a:p>
          <a:p>
            <a:pPr marL="36900" indent="0" algn="just">
              <a:buNone/>
            </a:pPr>
            <a:r>
              <a:rPr lang="ru-RU" dirty="0"/>
              <a:t>Шифрование: Включает кодирование и шифрование данных, что делает их недоступными для неавторизованных пользователей.</a:t>
            </a:r>
          </a:p>
          <a:p>
            <a:pPr marL="36900" indent="0" algn="just">
              <a:buNone/>
            </a:pPr>
            <a:r>
              <a:rPr lang="ru-RU" dirty="0"/>
              <a:t>Электронная подпись: Используется для подтверждения подлинности и целостности данных.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91311C8-2199-4ED1-87A8-919B601790CB}"/>
              </a:ext>
            </a:extLst>
          </p:cNvPr>
          <p:cNvSpPr txBox="1"/>
          <p:nvPr/>
        </p:nvSpPr>
        <p:spPr>
          <a:xfrm>
            <a:off x="2806701" y="321732"/>
            <a:ext cx="6824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+mj-lt"/>
              </a:rPr>
              <a:t>Способы защиты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616598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DEEBC5-225E-4AFC-8399-9F03B2FF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Антивирусная защита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F413CD-7E3D-4735-A270-4B7977EC3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362200"/>
            <a:ext cx="5182205" cy="342900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sz="1700" dirty="0"/>
              <a:t>Антивирусная защита — это комплекс профилактических и диагностических мер, применяемых для защиты информационных систем от заражения вирусами. Вирусы — это вредоносные программы, которые распространяются через каналы связи, чтобы внедриться в код другого программного обеспечения, блокировав его или нарушив работу программно-аппаратных комплексов. Рассмотрим основные методы и средства антивирусной защиты.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B3241C93-F9D6-4709-9FF2-24174A92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99" y="2362200"/>
            <a:ext cx="5473699" cy="3302069"/>
          </a:xfrm>
          <a:prstGeom prst="roundRect">
            <a:avLst>
              <a:gd name="adj" fmla="val 2410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02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5754F4-5940-444D-A19E-A37C9AD9A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Компьютерные вирусы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3F6030-6D31-4871-8C0B-89966BBC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7866" y="2189650"/>
            <a:ext cx="5096933" cy="405875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sz="1700" dirty="0"/>
              <a:t>Компьютерные вирусы — это программы, созданные специально для нанесения ущерба пользователям персональных компьютеров. Они могут размножаться и скрыто внедрять свои копии в файлы, загрузочные сектора дисков и документы. Активизация вируса может вызвать уничтожение программ и данных.</a:t>
            </a:r>
          </a:p>
          <a:p>
            <a:pPr marL="36900" indent="0">
              <a:buNone/>
            </a:pPr>
            <a:r>
              <a:rPr lang="ru-RU" sz="1700" dirty="0"/>
              <a:t>История:</a:t>
            </a:r>
          </a:p>
          <a:p>
            <a:pPr marL="36900" indent="0">
              <a:buNone/>
            </a:pPr>
            <a:r>
              <a:rPr lang="ru-RU" sz="1700" dirty="0"/>
              <a:t>Первая эпидемия компьютерного вируса произошла в 1986 году. Вирус «</a:t>
            </a:r>
            <a:r>
              <a:rPr lang="ru-RU" sz="1700" dirty="0" err="1"/>
              <a:t>Brain</a:t>
            </a:r>
            <a:r>
              <a:rPr lang="ru-RU" sz="1700" dirty="0"/>
              <a:t>» (англ. «мозг») заражал компьютеры с операционной системой MS-DOS. С тех пор вирусы стали одной из главных угроз информационной безопасности.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145F4870-480E-4D46-BC5F-732DD2482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47" y="2842608"/>
            <a:ext cx="4743529" cy="27528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3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7EAF38-B5E5-439C-B5EE-A1C89CB68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Признаки заражения компьютера вирусом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03760C-8F87-4CC1-A061-CC951C7F9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0049"/>
            <a:ext cx="10829472" cy="5159417"/>
          </a:xfrm>
        </p:spPr>
        <p:txBody>
          <a:bodyPr>
            <a:noAutofit/>
          </a:bodyPr>
          <a:lstStyle/>
          <a:p>
            <a:pPr marL="36900" indent="0" algn="just">
              <a:buNone/>
            </a:pPr>
            <a:r>
              <a:rPr lang="ru-RU" sz="1700" dirty="0"/>
              <a:t>Заражение компьютера вирусом может проявляться различными способами, которые могут указывать на наличие вредоносной программы. Вот основные признаки, которые могут свидетельствовать о заражении: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Увеличение исходящего интернет-трафика: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Появление неожиданных сообщений или изображений: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Неожиданные звуки: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Самостоятельный запуск программ: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Сообщения, отправленные от вашего имени: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Частые зависания и медленная работа программ: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Системные сообщения об ошибках: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Проблемы при загрузке операционной системы: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Пропажа или изменение файлов и папок: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Неадекватное поведение браузера:</a:t>
            </a:r>
          </a:p>
          <a:p>
            <a:pPr marL="36900" indent="0" algn="just">
              <a:buNone/>
            </a:pPr>
            <a:r>
              <a:rPr lang="ru-RU" sz="1700" dirty="0"/>
              <a:t>Ваш браузер ведет себя странно, например, не удается закрыть вкладку.</a:t>
            </a:r>
          </a:p>
        </p:txBody>
      </p:sp>
    </p:spTree>
    <p:extLst>
      <p:ext uri="{BB962C8B-B14F-4D97-AF65-F5344CB8AC3E}">
        <p14:creationId xmlns:p14="http://schemas.microsoft.com/office/powerpoint/2010/main" val="1448315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EE9B5F-F391-4A8C-938F-6A415E0A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Типы вирусов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9AE51F-A48C-49F3-A85C-2A46F1753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837938" cy="5125551"/>
          </a:xfrm>
        </p:spPr>
        <p:txBody>
          <a:bodyPr>
            <a:noAutofit/>
          </a:bodyPr>
          <a:lstStyle/>
          <a:p>
            <a:pPr marL="36900" indent="0" algn="l">
              <a:buNone/>
            </a:pPr>
            <a:r>
              <a:rPr lang="ru-RU" sz="1600" b="0" i="0" dirty="0">
                <a:effectLst/>
              </a:rPr>
              <a:t>Вирусы можно классифицировать по различным признакам, таким как среда обитания, способ размножения и воздействие на систему. Рассмотрим основные типы вирусов: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b="1" i="0" dirty="0">
                <a:effectLst/>
              </a:rPr>
              <a:t>По среде обитания</a:t>
            </a:r>
            <a:r>
              <a:rPr lang="ru-RU" sz="1600" b="0" i="0" dirty="0">
                <a:effectLst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b="1" i="0" dirty="0">
                <a:effectLst/>
              </a:rPr>
              <a:t>Файловые вирусы</a:t>
            </a:r>
            <a:r>
              <a:rPr lang="ru-RU" sz="1600" b="0" i="0" dirty="0">
                <a:effectLst/>
              </a:rPr>
              <a:t>: Внедряются в исполняемые файлы (.EXE, .COM, .SYS и др.) и активизируются при запуске зараженного файла.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b="1" i="0" dirty="0">
                <a:effectLst/>
              </a:rPr>
              <a:t>Загрузочные вирусы</a:t>
            </a:r>
            <a:r>
              <a:rPr lang="ru-RU" sz="1600" b="0" i="0" dirty="0">
                <a:effectLst/>
              </a:rPr>
              <a:t>: Заражают загрузочные секторы дисков и загружаются при старте операционной системы.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600" b="1" i="0" dirty="0">
                <a:effectLst/>
              </a:rPr>
              <a:t>Макровирусы</a:t>
            </a:r>
            <a:r>
              <a:rPr lang="ru-RU" sz="1600" b="0" i="0" dirty="0">
                <a:effectLst/>
              </a:rPr>
              <a:t>: Заражают документы, созданные в приложениях, таких как Microsoft Word и Excel, используя макросы.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1600" b="1" i="0" dirty="0">
                <a:effectLst/>
              </a:rPr>
              <a:t>По способу размножения</a:t>
            </a:r>
            <a:r>
              <a:rPr lang="ru-RU" sz="1600" b="0" i="0" dirty="0">
                <a:effectLst/>
              </a:rPr>
              <a:t>: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ru-RU" sz="1600" b="1" i="0" dirty="0" err="1">
                <a:effectLst/>
              </a:rPr>
              <a:t>Репликативные</a:t>
            </a:r>
            <a:r>
              <a:rPr lang="ru-RU" sz="1600" b="1" i="0" dirty="0">
                <a:effectLst/>
              </a:rPr>
              <a:t> вирусы</a:t>
            </a:r>
            <a:r>
              <a:rPr lang="ru-RU" sz="1600" b="0" i="0" dirty="0">
                <a:effectLst/>
              </a:rPr>
              <a:t>: Самостоятельно копируют себя в другие файлы или секторы дисков.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ru-RU" sz="1600" b="1" i="0" dirty="0">
                <a:effectLst/>
              </a:rPr>
              <a:t>Вирусы-черви</a:t>
            </a:r>
            <a:r>
              <a:rPr lang="ru-RU" sz="1600" b="0" i="0" dirty="0">
                <a:effectLst/>
              </a:rPr>
              <a:t>: Распространяются через сети, используя уязвимости в системах безопасности.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ru-RU" sz="1600" b="1" i="0" dirty="0">
                <a:effectLst/>
              </a:rPr>
              <a:t>Вирусы-спутники</a:t>
            </a:r>
            <a:r>
              <a:rPr lang="ru-RU" sz="1600" b="0" i="0" dirty="0">
                <a:effectLst/>
              </a:rPr>
              <a:t>: Создают копии зараженных файлов с измененными именами, чтобы избежать обнаружения.</a:t>
            </a:r>
          </a:p>
          <a:p>
            <a:pPr marL="3690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9724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C06AB7-4010-48FE-9F92-0D028BEEE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728133"/>
            <a:ext cx="10353762" cy="506306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b="1" i="0" dirty="0">
                <a:effectLst/>
                <a:latin typeface="YS Text"/>
              </a:rPr>
              <a:t>По воздействию на систему</a:t>
            </a:r>
            <a:r>
              <a:rPr lang="ru-RU" b="0" i="0" dirty="0">
                <a:effectLst/>
                <a:latin typeface="YS Text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b="1" i="0" dirty="0">
                <a:effectLst/>
                <a:latin typeface="YS Text"/>
              </a:rPr>
              <a:t>Безвредные вирусы</a:t>
            </a:r>
            <a:r>
              <a:rPr lang="ru-RU" b="0" i="0" dirty="0">
                <a:effectLst/>
                <a:latin typeface="YS Text"/>
              </a:rPr>
              <a:t>: Не наносят вреда системе, но могут замедлять её работу.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b="1" i="0" dirty="0">
                <a:effectLst/>
                <a:latin typeface="YS Text"/>
              </a:rPr>
              <a:t>Неопасные вирусы</a:t>
            </a:r>
            <a:r>
              <a:rPr lang="ru-RU" b="0" i="0" dirty="0">
                <a:effectLst/>
                <a:latin typeface="YS Text"/>
              </a:rPr>
              <a:t>: Вызывают графические или звуковые эффекты, но не повреждают данные.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b="1" i="0" dirty="0">
                <a:effectLst/>
                <a:latin typeface="YS Text"/>
              </a:rPr>
              <a:t>Опасные вирусы</a:t>
            </a:r>
            <a:r>
              <a:rPr lang="ru-RU" b="0" i="0" dirty="0">
                <a:effectLst/>
                <a:latin typeface="YS Text"/>
              </a:rPr>
              <a:t>: Могут привести к сбоям в работе системы, потере данных или форматированию дисков.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b="1" i="0" dirty="0">
                <a:effectLst/>
                <a:latin typeface="YS Text"/>
              </a:rPr>
              <a:t>Очень опасные вирусы</a:t>
            </a:r>
            <a:r>
              <a:rPr lang="ru-RU" b="0" i="0" dirty="0">
                <a:effectLst/>
                <a:latin typeface="YS Text"/>
              </a:rPr>
              <a:t>: Уничтожают данные, изменяют системные файлы и могут привести к полной неработоспособности системы.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b="1" i="0" dirty="0">
                <a:effectLst/>
                <a:latin typeface="YS Text"/>
              </a:rPr>
              <a:t>По типу действия</a:t>
            </a:r>
            <a:r>
              <a:rPr lang="ru-RU" b="0" i="0" dirty="0">
                <a:effectLst/>
                <a:latin typeface="YS Text"/>
              </a:rPr>
              <a:t>:</a:t>
            </a:r>
          </a:p>
          <a:p>
            <a:pPr marL="857250" lvl="1" indent="-400050" algn="l">
              <a:buFont typeface="Wingdings" panose="05000000000000000000" pitchFamily="2" charset="2"/>
              <a:buChar char="§"/>
            </a:pPr>
            <a:r>
              <a:rPr lang="ru-RU" b="1" i="0" dirty="0">
                <a:effectLst/>
                <a:latin typeface="YS Text"/>
              </a:rPr>
              <a:t>Полиморфные вирусы</a:t>
            </a:r>
            <a:r>
              <a:rPr lang="ru-RU" b="0" i="0" dirty="0">
                <a:effectLst/>
                <a:latin typeface="YS Text"/>
              </a:rPr>
              <a:t>: Постоянно изменяют свою структуру, чтобы избежать обнаружения антивирусными программами.</a:t>
            </a:r>
          </a:p>
          <a:p>
            <a:pPr marL="857250" lvl="1" indent="-400050" algn="l">
              <a:buFont typeface="Wingdings" panose="05000000000000000000" pitchFamily="2" charset="2"/>
              <a:buChar char="§"/>
            </a:pPr>
            <a:r>
              <a:rPr lang="ru-RU" b="1" i="0" dirty="0" err="1">
                <a:effectLst/>
                <a:latin typeface="YS Text"/>
              </a:rPr>
              <a:t>Метаморфные</a:t>
            </a:r>
            <a:r>
              <a:rPr lang="ru-RU" b="1" i="0" dirty="0">
                <a:effectLst/>
                <a:latin typeface="YS Text"/>
              </a:rPr>
              <a:t> вирусы</a:t>
            </a:r>
            <a:r>
              <a:rPr lang="ru-RU" b="0" i="0" dirty="0">
                <a:effectLst/>
                <a:latin typeface="YS Text"/>
              </a:rPr>
              <a:t>: Могут изменять свой код при каждом заражении, что делает их еще более сложными для обнаружения.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b="1" i="0" dirty="0">
                <a:effectLst/>
                <a:latin typeface="YS Text"/>
              </a:rPr>
              <a:t>По способу заражения</a:t>
            </a:r>
            <a:r>
              <a:rPr lang="ru-RU" b="0" i="0" dirty="0">
                <a:effectLst/>
                <a:latin typeface="YS Text"/>
              </a:rPr>
              <a:t>: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ru-RU" b="1" i="0" dirty="0">
                <a:effectLst/>
                <a:latin typeface="YS Text"/>
              </a:rPr>
              <a:t>Сетевые вирусы</a:t>
            </a:r>
            <a:r>
              <a:rPr lang="ru-RU" b="0" i="0" dirty="0">
                <a:effectLst/>
                <a:latin typeface="YS Text"/>
              </a:rPr>
              <a:t>: Распространяются через сети, такие как интернет или локальные сети.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ru-RU" b="1" i="0" dirty="0">
                <a:effectLst/>
                <a:latin typeface="YS Text"/>
              </a:rPr>
              <a:t>Почтовые вирусы</a:t>
            </a:r>
            <a:r>
              <a:rPr lang="ru-RU" b="0" i="0" dirty="0">
                <a:effectLst/>
                <a:latin typeface="YS Text"/>
              </a:rPr>
              <a:t>: Распространяются через вложения в электронных письмах.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ru-RU" b="1" i="0" dirty="0">
                <a:effectLst/>
                <a:latin typeface="YS Text"/>
              </a:rPr>
              <a:t>Веб-скрипты</a:t>
            </a:r>
            <a:r>
              <a:rPr lang="ru-RU" b="0" i="0" dirty="0">
                <a:effectLst/>
                <a:latin typeface="YS Text"/>
              </a:rPr>
              <a:t>: Используют уязвимости веб-браузеров для заражения.</a:t>
            </a:r>
          </a:p>
          <a:p>
            <a:pPr marL="369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7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A20C2EB6-C078-4910-A09F-6951CF796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3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FBAA6F-731A-4542-8916-A879E47B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2" cy="635000"/>
          </a:xfrm>
        </p:spPr>
        <p:txBody>
          <a:bodyPr>
            <a:noAutofit/>
          </a:bodyPr>
          <a:lstStyle/>
          <a:p>
            <a:r>
              <a:rPr lang="ru-RU" sz="3200" dirty="0"/>
              <a:t>Угрозы потери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0C17A90-9BE8-408A-8C29-57AE13A71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439333"/>
            <a:ext cx="10835757" cy="5342467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ru-RU" sz="1700" dirty="0"/>
              <a:t>Потеря информации может привести к серьёзным последствиям для организаций и частных лиц. Рассмотрим основные угрозы и меры по их предотвращению.</a:t>
            </a:r>
          </a:p>
          <a:p>
            <a:pPr marL="36900" indent="0">
              <a:buNone/>
            </a:pPr>
            <a:r>
              <a:rPr lang="ru-RU" sz="1700" dirty="0"/>
              <a:t>Классификация угроз потери информации</a:t>
            </a:r>
          </a:p>
          <a:p>
            <a:pPr marL="494100" indent="-457200">
              <a:buFont typeface="+mj-lt"/>
              <a:buAutoNum type="arabicPeriod"/>
            </a:pPr>
            <a:r>
              <a:rPr lang="ru-RU" sz="1700" dirty="0"/>
              <a:t>Человеческий фактор: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700" dirty="0"/>
              <a:t>Преднамеренные действия: Сотрудники могут намеренно передать конфиденциальную информацию третьим лицам или использовать её в личных целях.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700" dirty="0"/>
              <a:t>Непреднамеренные действия: Сотрудники могут случайно отправить конфиденциальную информацию не тому адресату или загрузить её на незащищённое устройство.</a:t>
            </a:r>
          </a:p>
          <a:p>
            <a:pPr marL="494100" indent="-457200">
              <a:buFont typeface="+mj-lt"/>
              <a:buAutoNum type="arabicPeriod"/>
            </a:pPr>
            <a:r>
              <a:rPr lang="ru-RU" sz="1700" dirty="0"/>
              <a:t>Недостаточная обученность сотрудников: Сотрудники, не прошедшие необходимое обучение по безопасности данных, могут неосознанно нарушить правила безопасности.</a:t>
            </a:r>
          </a:p>
          <a:p>
            <a:pPr marL="494100" indent="-457200">
              <a:buFont typeface="+mj-lt"/>
              <a:buAutoNum type="arabicPeriod"/>
            </a:pPr>
            <a:r>
              <a:rPr lang="ru-RU" sz="1700" dirty="0"/>
              <a:t>Отсутствие строгих политик безопасности: Если в организации нет чётких правил и политик безопасности, сотрудники могут не понимать, какие действия допустимы, а какие нет.</a:t>
            </a:r>
          </a:p>
          <a:p>
            <a:pPr marL="494100" indent="-457200">
              <a:buFont typeface="+mj-lt"/>
              <a:buAutoNum type="arabicPeriod"/>
            </a:pPr>
            <a:r>
              <a:rPr lang="ru-RU" sz="1700" dirty="0"/>
              <a:t>Недостаточный контроль и мониторинг: Отсутствие системы контроля и мониторинга данных может привести к утечкам.</a:t>
            </a:r>
          </a:p>
          <a:p>
            <a:pPr marL="494100" indent="-457200">
              <a:buFont typeface="+mj-lt"/>
              <a:buAutoNum type="arabicPeriod"/>
            </a:pPr>
            <a:r>
              <a:rPr lang="ru-RU" sz="1700" dirty="0"/>
              <a:t>Уязвимая инфраструктура и ненадёжные системы хранения данных: Неверно настроенная или неисправная инфраструктура может способствовать раскрытию данных.</a:t>
            </a:r>
          </a:p>
        </p:txBody>
      </p:sp>
    </p:spTree>
    <p:extLst>
      <p:ext uri="{BB962C8B-B14F-4D97-AF65-F5344CB8AC3E}">
        <p14:creationId xmlns:p14="http://schemas.microsoft.com/office/powerpoint/2010/main" val="56734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76F8A22-8D18-452B-B4A6-D4D8A8F76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6400"/>
            <a:ext cx="10811933" cy="4665133"/>
          </a:xfrm>
        </p:spPr>
        <p:txBody>
          <a:bodyPr>
            <a:noAutofit/>
          </a:bodyPr>
          <a:lstStyle/>
          <a:p>
            <a:pPr marL="36900" indent="0" algn="just">
              <a:buNone/>
            </a:pPr>
            <a:r>
              <a:rPr lang="ru-RU" sz="1700" dirty="0"/>
              <a:t>Примеры угроз потери информации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Отправка конфиденциальной информации на личную почту: Сотрудник может переслать важные данные на свой личный адрес электронной почты.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Утечка данных через социальные сети: Сотрудник может опубликовать конфиденциальную информацию на своей странице в социальных сетях.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Кража данных: Сотрудник может похитить данные, скопировав их на внешний носитель или переслав через интернет.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Утечка данных через облачные сервисы: Сотрудник может загрузить конфиденциальную информацию на облачный сервис.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Утечка данных через персональные устройства: Сотрудник может загрузить конфиденциальную информацию на своё персональное устройство.</a:t>
            </a:r>
          </a:p>
        </p:txBody>
      </p:sp>
    </p:spTree>
    <p:extLst>
      <p:ext uri="{BB962C8B-B14F-4D97-AF65-F5344CB8AC3E}">
        <p14:creationId xmlns:p14="http://schemas.microsoft.com/office/powerpoint/2010/main" val="3728939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4FFDCB-D1F6-4A7D-BC33-2DDAE574D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61" y="428583"/>
            <a:ext cx="10795605" cy="5210217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ru-RU" sz="1700" dirty="0"/>
              <a:t>Меры по предотвращению угроз потери информации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Четкое представление о том, какую информацию можно считать конфиденциальной: Определение и маркировка конфиденциальной информации.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Режим коммерческой тайны: Введение строгих правил и ограничений доступа к конфиденциальной информации.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Обучение сотрудников: Регулярное обучение по вопросам обработки конфиденциальной информации и предотвращения утечки данных.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Контроль доступа к данным и их перемещение: Ограничение доступа сотрудников к конфиденциальным данным и контроль за их перемещением.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Использование DLP-систем: Внедрение систем защиты данных, таких как </a:t>
            </a:r>
            <a:r>
              <a:rPr lang="ru-RU" sz="1700" dirty="0" err="1"/>
              <a:t>Solar</a:t>
            </a:r>
            <a:r>
              <a:rPr lang="ru-RU" sz="1700" dirty="0"/>
              <a:t> </a:t>
            </a:r>
            <a:r>
              <a:rPr lang="ru-RU" sz="1700" dirty="0" err="1"/>
              <a:t>Dozor</a:t>
            </a:r>
            <a:r>
              <a:rPr lang="ru-RU" sz="1700" dirty="0"/>
              <a:t>, для автоматического блокирования передачи конфиденциальной информации.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Регулярное тестирование систем на уязвимости: Проведение аудита безопасности для выявления и устранения уязвимостей.</a:t>
            </a:r>
          </a:p>
          <a:p>
            <a:pPr marL="36900" indent="0" algn="just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81862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156C8A-4546-4B20-A2AE-86D3948DD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53533"/>
          </a:xfrm>
        </p:spPr>
        <p:txBody>
          <a:bodyPr>
            <a:normAutofit/>
          </a:bodyPr>
          <a:lstStyle/>
          <a:p>
            <a:r>
              <a:rPr lang="ru-RU" sz="3200" dirty="0"/>
              <a:t>Защита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D030FA-C8A4-4C77-8809-F1AC1F366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448472" cy="4896951"/>
          </a:xfrm>
        </p:spPr>
        <p:txBody>
          <a:bodyPr>
            <a:noAutofit/>
          </a:bodyPr>
          <a:lstStyle/>
          <a:p>
            <a:pPr marL="36900" indent="0" algn="just">
              <a:buNone/>
            </a:pPr>
            <a:r>
              <a:rPr lang="ru-RU" sz="1700" dirty="0"/>
              <a:t>Защита информации — это комплекс мер, направленных на обеспечение конфиденциальности, целостности и доступности данных. Рассмотрим основные принципы и методы защиты информации.</a:t>
            </a:r>
          </a:p>
          <a:p>
            <a:pPr marL="36900" indent="0" algn="just">
              <a:buNone/>
            </a:pPr>
            <a:r>
              <a:rPr lang="ru-RU" sz="1700" dirty="0"/>
              <a:t>Принципы защиты информации</a:t>
            </a:r>
          </a:p>
          <a:p>
            <a:pPr algn="just"/>
            <a:r>
              <a:rPr lang="ru-RU" sz="1700" dirty="0"/>
              <a:t>Конфиденциальность: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1700" dirty="0"/>
              <a:t>Цель: Защита информации от несанкционированного доступа.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700" dirty="0"/>
              <a:t>Меры: Использование паролей, шифрование данных, ограничение доступа к информации.</a:t>
            </a:r>
          </a:p>
          <a:p>
            <a:pPr algn="just"/>
            <a:r>
              <a:rPr lang="ru-RU" sz="1700" dirty="0"/>
              <a:t>Целостность: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1700" dirty="0"/>
              <a:t>Цель: Обеспечение неизменности данных.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1700" dirty="0"/>
              <a:t>Меры: Использование цифровых подписей, контроль версий, аудит изменений.</a:t>
            </a:r>
          </a:p>
          <a:p>
            <a:pPr algn="just"/>
            <a:r>
              <a:rPr lang="ru-RU" sz="1700" dirty="0"/>
              <a:t>Доступность: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1700" dirty="0"/>
              <a:t>Цель: Обеспечение доступа к информации для авторизованных пользователей.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ru-RU" sz="1700" dirty="0"/>
              <a:t>Меры: Резервное копирование данных, отказоустойчивые системы, мониторинг доступности.</a:t>
            </a:r>
          </a:p>
        </p:txBody>
      </p:sp>
    </p:spTree>
    <p:extLst>
      <p:ext uri="{BB962C8B-B14F-4D97-AF65-F5344CB8AC3E}">
        <p14:creationId xmlns:p14="http://schemas.microsoft.com/office/powerpoint/2010/main" val="179509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3A7AF1-EEE0-48F1-8F07-A630229C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635001"/>
            <a:ext cx="10558538" cy="5952066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ru-RU" sz="1700" dirty="0"/>
              <a:t>Методы защиты информации</a:t>
            </a:r>
          </a:p>
          <a:p>
            <a:r>
              <a:rPr lang="ru-RU" sz="1700" dirty="0"/>
              <a:t>Технические средства: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700" dirty="0"/>
              <a:t>Шифрование данных: Использование алгоритмов для преобразования данных в нечитаемый формат.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/>
              <a:t>Антивирусное ПО: Обнаружение и удаление вредоносного ПО.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/>
              <a:t>Межсетевые экраны (Firewall): Контроль и фильтрация сетевого трафика.</a:t>
            </a:r>
          </a:p>
          <a:p>
            <a:r>
              <a:rPr lang="ru-RU" sz="1700" dirty="0"/>
              <a:t>Программные средства: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700" dirty="0"/>
              <a:t>Криптография: Использование криптографических методов для защиты данных.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700" dirty="0"/>
              <a:t>Системы обнаружения вторжений (IDS/IPS): Обнаружение и предотвращение несанкционированного доступа.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700" dirty="0"/>
              <a:t>Системы управления доступом (IAM): Контроль доступа к ресурсам на основе ролей и прав пользователей.</a:t>
            </a:r>
          </a:p>
          <a:p>
            <a:r>
              <a:rPr lang="ru-RU" sz="1700" dirty="0"/>
              <a:t>Организационные меры: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700" dirty="0"/>
              <a:t>Обучение сотрудников: Повышение осведомленности сотрудников о важности информационной безопасности.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700" dirty="0"/>
              <a:t>Политики безопасности: Разработка и внедрение строгих правил и процедур по защите информации.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700" dirty="0"/>
              <a:t>Аудит безопасности: Регулярное тестирование систем на уязвимости и их устранение.</a:t>
            </a:r>
          </a:p>
        </p:txBody>
      </p:sp>
    </p:spTree>
    <p:extLst>
      <p:ext uri="{BB962C8B-B14F-4D97-AF65-F5344CB8AC3E}">
        <p14:creationId xmlns:p14="http://schemas.microsoft.com/office/powerpoint/2010/main" val="1066213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64AF1BF-E904-4A3E-9942-BE4F9EB7F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5933" y="939799"/>
            <a:ext cx="5281624" cy="485140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sz="1700" dirty="0"/>
              <a:t>Советы по защите информации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/>
              <a:t>Регулярное обновление ПО: Обновляйте операционные системы и приложения для устранения уязвимостей.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/>
              <a:t>Использование сложных паролей: Создавайте пароли, которые трудно угадать.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/>
              <a:t>Ограничение доступа: Ограничьте доступ к конфиденциальной информации только авторизованным пользователям.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/>
              <a:t>Регулярное резервное копирование: Создавайте резервные копии данных для восстановления в случае потери.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700" dirty="0"/>
              <a:t>Использование VPN: Обеспечьте безопасное соединение при работе в публичных сетях.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xmlns="" id="{E70B1F41-C736-4E3E-B244-8B85F6B1D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4" y="1989000"/>
            <a:ext cx="4512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77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4D746B-3A62-41FA-A7E6-5CD575B3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Системы защиты информации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BD4E611-9536-4D6C-896A-74D2F849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3058583"/>
            <a:ext cx="4403272" cy="1833034"/>
          </a:xfrm>
        </p:spPr>
        <p:txBody>
          <a:bodyPr>
            <a:normAutofit/>
          </a:bodyPr>
          <a:lstStyle/>
          <a:p>
            <a:pPr marL="36900" indent="0" algn="just">
              <a:buNone/>
            </a:pPr>
            <a:r>
              <a:rPr lang="ru-RU" sz="1700" dirty="0"/>
              <a:t>Системы защиты информации — это комплекс технических, программных и организационных мер, направленных на обеспечение безопасности данных. Рассмотрим основные виды систем защиты информации и их функции.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xmlns="" id="{81247300-6085-4FAC-8679-4755E6027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27" y="2142067"/>
            <a:ext cx="4894878" cy="3666067"/>
          </a:xfrm>
          <a:prstGeom prst="roundRect">
            <a:avLst>
              <a:gd name="adj" fmla="val 2790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143B73-E8E5-4340-9F44-770710343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868" y="203200"/>
            <a:ext cx="11167532" cy="6282267"/>
          </a:xfrm>
        </p:spPr>
        <p:txBody>
          <a:bodyPr>
            <a:normAutofit fontScale="92500" lnSpcReduction="20000"/>
          </a:bodyPr>
          <a:lstStyle/>
          <a:p>
            <a:pPr marL="36900" indent="0" algn="just">
              <a:buNone/>
            </a:pPr>
            <a:r>
              <a:rPr lang="ru-RU" sz="1800" dirty="0"/>
              <a:t>Виды систем защиты информации</a:t>
            </a:r>
          </a:p>
          <a:p>
            <a:pPr algn="just"/>
            <a:r>
              <a:rPr lang="ru-RU" sz="1600" dirty="0"/>
              <a:t>Межсетевые экраны (Firewall):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/>
              <a:t>Функции: Фильтрация сетевого трафика, контроль доступа к ресурсам, защита от несанкционированного доступа.</a:t>
            </a:r>
          </a:p>
          <a:p>
            <a:pPr algn="just"/>
            <a:r>
              <a:rPr lang="ru-RU" sz="1600" dirty="0"/>
              <a:t>Антивирусное ПО: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/>
              <a:t>Функции: Обнаружение и удаление вредоносного ПО, защита от вирусов, червей, троянов и других угроз.</a:t>
            </a:r>
          </a:p>
          <a:p>
            <a:pPr algn="just"/>
            <a:r>
              <a:rPr lang="ru-RU" sz="1600" dirty="0"/>
              <a:t>Системы обнаружения и предотвращения вторжений (IDS/IPS):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/>
              <a:t>Функции: Обнаружение и предотвращение несанкционированного доступа, мониторинг сетевого трафика, выявление аномалий.</a:t>
            </a:r>
          </a:p>
          <a:p>
            <a:pPr algn="just"/>
            <a:r>
              <a:rPr lang="ru-RU" sz="1600" dirty="0"/>
              <a:t>Системы управления доступом (IAM):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/>
              <a:t>Функции: Контроль доступа к ресурсам на основе ролей и прав пользователей, управление учетными записями.</a:t>
            </a:r>
          </a:p>
          <a:p>
            <a:pPr algn="just"/>
            <a:r>
              <a:rPr lang="ru-RU" sz="1600" dirty="0"/>
              <a:t>Криптографические системы: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/>
              <a:t>Функции: Шифрование данных для обеспечения конфиденциальности, использование криптографических методов для защиты информации.</a:t>
            </a:r>
          </a:p>
          <a:p>
            <a:pPr algn="just"/>
            <a:r>
              <a:rPr lang="ru-RU" sz="1600" dirty="0"/>
              <a:t>Системы защиты от утечек данных (DLP):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/>
              <a:t>Функции: Мониторинг и контроль передачи конфиденциальной информации, предотвращение утечек данных через электронную почту, мессенджеры и другие каналы.</a:t>
            </a:r>
          </a:p>
          <a:p>
            <a:pPr algn="just"/>
            <a:r>
              <a:rPr lang="ru-RU" sz="1600" dirty="0"/>
              <a:t>Системы управления событиями безопасности (SIEM):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/>
              <a:t>Функции: Анализ логов и событий безопасности, выявление сложных атак, оперативное информирование о сбоях и нарушениях.</a:t>
            </a:r>
          </a:p>
          <a:p>
            <a:pPr algn="just"/>
            <a:r>
              <a:rPr lang="ru-RU" sz="1600" dirty="0"/>
              <a:t>Системы доверенной загрузки (СДЗ):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600" dirty="0"/>
              <a:t>Функции: Контроль целостности системы и загрузка ОС с доверенных носителей, предотвращение подмены ОС злоумышленником.</a:t>
            </a:r>
          </a:p>
        </p:txBody>
      </p:sp>
    </p:spTree>
    <p:extLst>
      <p:ext uri="{BB962C8B-B14F-4D97-AF65-F5344CB8AC3E}">
        <p14:creationId xmlns:p14="http://schemas.microsoft.com/office/powerpoint/2010/main" val="31415321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59</TotalTime>
  <Words>1819</Words>
  <Application>Microsoft Office PowerPoint</Application>
  <PresentationFormat>Широкоэкранный</PresentationFormat>
  <Paragraphs>161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Calisto MT</vt:lpstr>
      <vt:lpstr>Trebuchet MS</vt:lpstr>
      <vt:lpstr>Wingdings</vt:lpstr>
      <vt:lpstr>Wingdings 2</vt:lpstr>
      <vt:lpstr>YS Text</vt:lpstr>
      <vt:lpstr>Сланец</vt:lpstr>
      <vt:lpstr>Основы обеспечения информационной безопасности</vt:lpstr>
      <vt:lpstr>Угрозы потери информации</vt:lpstr>
      <vt:lpstr>Презентация PowerPoint</vt:lpstr>
      <vt:lpstr>Презентация PowerPoint</vt:lpstr>
      <vt:lpstr>Защита информации</vt:lpstr>
      <vt:lpstr>Презентация PowerPoint</vt:lpstr>
      <vt:lpstr>Презентация PowerPoint</vt:lpstr>
      <vt:lpstr>Системы защиты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Антивирусная защита</vt:lpstr>
      <vt:lpstr>Компьютерные вирусы</vt:lpstr>
      <vt:lpstr>Признаки заражения компьютера вирусом</vt:lpstr>
      <vt:lpstr>Типы вирусов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черновик</dc:title>
  <dc:creator>Furry</dc:creator>
  <cp:lastModifiedBy>Наталья Колесниченко</cp:lastModifiedBy>
  <cp:revision>10</cp:revision>
  <dcterms:created xsi:type="dcterms:W3CDTF">2024-10-25T20:41:34Z</dcterms:created>
  <dcterms:modified xsi:type="dcterms:W3CDTF">2024-10-30T05:11:34Z</dcterms:modified>
</cp:coreProperties>
</file>