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2" r:id="rId8"/>
    <p:sldId id="259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4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A401-36D4-4150-91FD-C90D30FEC406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BD11-B111-460F-AA58-F210E24262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80728"/>
            <a:ext cx="8208912" cy="529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760"/>
              </a:lnSpc>
              <a:defRPr/>
            </a:pPr>
            <a:endParaRPr lang="ru-RU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Franklin Gothic Medium" pitchFamily="34" charset="0"/>
              <a:cs typeface="FreesiaUPC" pitchFamily="34" charset="-34"/>
            </a:endParaRPr>
          </a:p>
          <a:p>
            <a:pPr algn="ctr">
              <a:lnSpc>
                <a:spcPts val="5760"/>
              </a:lnSpc>
              <a:defRPr/>
            </a:pPr>
            <a:r>
              <a:rPr lang="ru-RU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 pitchFamily="34" charset="0"/>
                <a:cs typeface="FreesiaUPC" pitchFamily="34" charset="-34"/>
              </a:rPr>
              <a:t>Особенности оценки </a:t>
            </a:r>
            <a:r>
              <a:rPr lang="ru-RU" sz="5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 pitchFamily="34" charset="0"/>
                <a:cs typeface="FreesiaUPC" pitchFamily="34" charset="-34"/>
              </a:rPr>
              <a:t>метапредметных</a:t>
            </a:r>
            <a:r>
              <a:rPr lang="ru-RU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 pitchFamily="34" charset="0"/>
                <a:cs typeface="FreesiaUPC" pitchFamily="34" charset="-34"/>
              </a:rPr>
              <a:t> и личностных результатов учащихся </a:t>
            </a:r>
          </a:p>
          <a:p>
            <a:pPr algn="ctr">
              <a:lnSpc>
                <a:spcPts val="5760"/>
              </a:lnSpc>
              <a:defRPr/>
            </a:pPr>
            <a:endParaRPr lang="ru-RU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Franklin Gothic Medium" pitchFamily="34" charset="0"/>
              <a:cs typeface="FreesiaUPC" pitchFamily="34" charset="-34"/>
            </a:endParaRPr>
          </a:p>
          <a:p>
            <a:pPr algn="ctr">
              <a:lnSpc>
                <a:spcPts val="5760"/>
              </a:lnSpc>
              <a:defRPr/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 pitchFamily="34" charset="0"/>
                <a:cs typeface="FreesiaUPC" pitchFamily="34" charset="-34"/>
              </a:rPr>
              <a:t>(методическое совещание)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32656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«СОШ №24»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79208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Объект оценки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640960" cy="50405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способность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готовность к освоению систематических знаний, их самостоятельному пополнению, переносу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интеграции;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сотрудничеству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коммуникации;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решению личностно и социально значимых проблем и воплощению найденных решений 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практику;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готовность к использованию ИКТ в целях обучения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самоорганизации,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рефлексии.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79208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Содержание оценки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640960" cy="50405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решение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 творческого и поискового характера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учебное проектирование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итоговые проверочные работы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межпредметной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основных учебных умений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pPr algn="just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79208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Методы оценки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40960" cy="49685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наблюдение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определенными аспектами деятельности учащихся или их продвижением 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обучении;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процесса выполнения обучающимися различного рода творческих работ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результатов рефлексии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портфель достижений;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выставки и презентации крупных целостных законченных работ.</a:t>
            </a:r>
          </a:p>
          <a:p>
            <a:pPr algn="just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79208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Составляющие системы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мониторинга образовательных  достижений: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640960" cy="50405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материалы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стартовой диагностики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текущего выполнения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учебных исследований и учебных проектов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материалы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промежуточных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итоговых комплексных работ на </a:t>
            </a:r>
            <a:r>
              <a:rPr lang="ru-RU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межпредметной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материалы текущего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выполнения выборочных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учебно-практических и учебно-познавательных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материалы защиты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итогового индивидуального проекта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764704"/>
            <a:ext cx="8784976" cy="46085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ПОЛОЖЕНИЕ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 проектной и учебно-исследовательской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деятельности обучающихся  по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НОО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 ООО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МБОУ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Тяжинская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 № 3»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Общие положения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.1.6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итоговый проект является основным объектом оценки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результатов, полученных учащимися в ходе освоения  междисциплинарных учебных программ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.1.8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Выполнение индивидуального итогового проекта обязательно для каждого  обучающегося, занимающегося по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ООО. 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.1.9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Невыполнение учеником индивидуального итогового проекта равноценно получению неудовлетворительной оценки по любому учебному предмету. Такие ученики переводятся в следующий класс с условием ликвидации академической задолженности в течение 1-го полугодия следующего учебного года. 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836713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Понятия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форма организации совместной деятельности учителя и учащихся,  совокупность приемов и действий в их определенной последовательности, направленной на достижение поставленной цели – решение конкретной проблемы, значимой для учащихся и оформленной в виде некоего конечного продукта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Исследовательский проект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один из видов учебных проектов, где при сохранении всех черт проектной деятельности учащихся одним из ее компонентов выступает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/>
              <a:t> 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Цели учебно-исследовательской и проектной деятельности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Самостоятельное приобретение недостающих знаний из разных источников.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пользоваться приобретенными знаниями для решения познавательных и практических задач.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3.3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Приобретение коммуникативных умений, работая в группах.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3.4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исследовательских умений (умения выявления проблем, сбора информации, наблюдения, проведения эксперимента, анализа, построения гипотез, обобщения).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3.5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системного мышления.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3.7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Ознакомление учащихся с методами и технологиями проектной деятельности.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Особенности проектной и учебно-исследовательской деятельности</a:t>
            </a:r>
          </a:p>
          <a:p>
            <a:pPr algn="just">
              <a:lnSpc>
                <a:spcPct val="150000"/>
              </a:lnSpc>
            </a:pP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.5.1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Направленность не только на повышение компетентности подростков в предметной области определенных учебных дисциплин, на развитие их способностей, но и на создание продукта, имеющего значимость для других.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Общие характеристики учебно-исследовательской и проектной деятельности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.6.2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проектной и учебно-исследовательской деятельности включает следующие компоненты: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анализ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актуальности проводимого исследования;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формулировку задач, которые следует решить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выбор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 и методов, адекватных поставленным целям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планирование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определение последовательности и сроков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проведение проектных работ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исследования;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оформление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результатов работ в соответствии с замыслом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целями исследования;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представление результатов.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575"/>
            <a:ext cx="9161463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640960" cy="79208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Различие проектной и учебно-исследовательской деятельности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484783"/>
          <a:ext cx="8424936" cy="5181600"/>
        </p:xfrm>
        <a:graphic>
          <a:graphicData uri="http://schemas.openxmlformats.org/drawingml/2006/table">
            <a:tbl>
              <a:tblPr/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 Полужирный"/>
                          <a:ea typeface="Times New Roman"/>
                          <a:cs typeface="Times New Roman Полужирный"/>
                        </a:rPr>
                        <a:t>Проектная деятельность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ysClr val="windowText" lastClr="000000"/>
                          </a:solidFill>
                          <a:latin typeface="Times New Roman Полужирный"/>
                          <a:ea typeface="Times New Roman"/>
                          <a:cs typeface="Times New Roman Полужирный"/>
                        </a:rPr>
                        <a:t>Учебно-исследовательская</a:t>
                      </a:r>
                      <a:endParaRPr lang="ru-RU" sz="200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ysClr val="windowText" lastClr="000000"/>
                          </a:solidFill>
                          <a:latin typeface="Times New Roman Полужирный"/>
                          <a:ea typeface="Times New Roman"/>
                          <a:cs typeface="Times New Roman Полужирный"/>
                        </a:rPr>
                        <a:t>деятельность</a:t>
                      </a:r>
                      <a:endParaRPr lang="ru-RU" sz="200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 направлен на получение конкретного запланированного результата – продукта, обладающего определенными свойствами 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необходимого для конкретного использования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ходе исследования организуется поиск в какой-то области, формулируются отдельные характеристики итогов работ.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Отрицательный результат – тоже результат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6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Реализацию проектных работ предваряет представление о будущем проекте,  планирование процесса создания продукта и реализации этого плана.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 проекта должен быть точно соотнесен со всеми характеристиками, сформулированными в его замысле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Логика построения исследовательской деятельности включает формулировку проблемы исследования, выдвижение гипотезы (для решения этой проблемы) </a:t>
                      </a:r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последующую </a:t>
                      </a: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экспериментальную </a:t>
                      </a:r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или модельную </a:t>
                      </a: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проверку выдвинутых предположений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Формы организации проектной деятельности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.9.1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Виды проектов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информационный;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исследовательский;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творческий;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инновационный;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прикладной;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технологический;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бизнес-план.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Формы организации проектной деятельности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.9.1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Виды проектов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 проектной деятельности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письменная работа;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художественная творческая работа;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материальный объект, макет, иное конструкторское изделие;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отчетные материалы по социальному проекту;</a:t>
            </a:r>
          </a:p>
          <a:p>
            <a:pPr algn="just">
              <a:buFont typeface="Times New Roman" pitchFamily="18" charset="0"/>
              <a:buChar char="─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чертеж изделия, бизнес-план, костюм, газета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Формы организации проектной деятельности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.9.2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Состав материалов для защиты проектов: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продукт проектной деятельности;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краткая пояснительная записка к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проекту с указанием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а)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исходного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замысла, цели и назначения проекта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б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краткого описания хода выполнения проекта и полученных результатов;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списка использованных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краткий отзыв руководителя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Формы организации проектной деятельности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 содержанию) </a:t>
            </a:r>
          </a:p>
          <a:p>
            <a:pPr lvl="1" algn="just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монопредметный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метапредметный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Проект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 количеству участников) 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                                     парный,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малогрупповой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 3 человек)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групповой                    коллективный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(до 12 человек)               (класс и более в рамках школы)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4"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300192" y="3933056"/>
            <a:ext cx="936104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3275856" y="4149080"/>
            <a:ext cx="864096" cy="13681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16016" y="4149080"/>
            <a:ext cx="936104" cy="13681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835696" y="4005064"/>
            <a:ext cx="936104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555776" y="1988840"/>
            <a:ext cx="72008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652120" y="1988840"/>
            <a:ext cx="576064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Формы организации учебно-исследовательской деятельности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.10.1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урочных занятиях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урок-исследование, урок-лаборатория, урок-экспертиза и т.п.;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учебный эксперимент;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домашнее задание исследовательского характера.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Формы организации учебно-исследовательской деятельности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.10.2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внеурочных занятиях: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исследовательская практика учащихся;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образовательные экспедиции-походы, поездки, экскурсии;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факультативные занятия;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научное общество учащихся;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учащихся в олимпиадах, конкурсах, конференциях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усвоения обучающимися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универсальных </a:t>
            </a:r>
            <a:r>
              <a:rPr lang="ru-RU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учебных действий в процессе работы над проектом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11.1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Ставить проблему и аргументировать ее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11.2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Формулировать гипотезу исследования и раскрывать замысел – сущность будущей деятельности.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11.3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Планировать исследовательские работы и выбирать необходимый инструментарий.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с обязательным поэтапным контролем и коррекцией результатов работ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.11.6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Представлять результаты исследования широкому кругу заинтересованных лиц для обсуждения и возможного дальнейшего практического использования.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Организация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проектной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учебно-исследовательской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.12.2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осуществления проектной и учебной и учебно-исследовательской деятельности учащихся определяется руководитель проекта по желанию обучающегося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12.4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Кандидатуры руководителей согласовываются учащимися с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заместителем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директора по учебной или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воспитательной работе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12.8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консультирует учащегося по вопросам планирования, методики исследования, оформления и представления результатов исследования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Требования к оформлению проектно-исследовательской работы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.13.2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проекта содержит в себе: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титульный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оглавление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введение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основную 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заключение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список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литературы. 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79912" y="260648"/>
            <a:ext cx="1728192" cy="57606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ФГОС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1268760"/>
            <a:ext cx="2808312" cy="72008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Требования к результатам освоения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ООП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35896" y="2564904"/>
            <a:ext cx="23042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Предметные результаты</a:t>
            </a:r>
            <a:endParaRPr lang="ru-RU" sz="2000" b="1" dirty="0"/>
          </a:p>
        </p:txBody>
      </p:sp>
      <p:sp>
        <p:nvSpPr>
          <p:cNvPr id="8" name="Овал 7"/>
          <p:cNvSpPr/>
          <p:nvPr/>
        </p:nvSpPr>
        <p:spPr>
          <a:xfrm>
            <a:off x="251520" y="1700808"/>
            <a:ext cx="28803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6660232" y="1700808"/>
            <a:ext cx="230425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Личностные результаты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-864604" y="4401108"/>
            <a:ext cx="3096344" cy="43204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Регулятивные    УУД</a:t>
            </a:r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-54514" y="4383106"/>
            <a:ext cx="3096344" cy="46805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Коммуникативные УУД</a:t>
            </a:r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809582" y="4383106"/>
            <a:ext cx="3096344" cy="46805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Познавательные  УУД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15816" y="3717032"/>
            <a:ext cx="1800200" cy="129614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Система предметных знаний 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3717032"/>
            <a:ext cx="1656184" cy="129614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Система предметных действий 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5670122" y="4275094"/>
            <a:ext cx="3096344" cy="54006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Смыслообразование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6354198" y="4239090"/>
            <a:ext cx="3096344" cy="6120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Самоопределение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самопознание</a:t>
            </a:r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7110028" y="4203340"/>
            <a:ext cx="3096344" cy="6835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Нравственно-этические ориентиры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4644008" y="908720"/>
            <a:ext cx="0" cy="28800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228184" y="1628800"/>
            <a:ext cx="432048" cy="288032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7236296" y="2564904"/>
            <a:ext cx="360040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683568" y="2636912"/>
            <a:ext cx="648072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843808" y="1556792"/>
            <a:ext cx="432048" cy="216024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788024" y="2060848"/>
            <a:ext cx="0" cy="432048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547664" y="2636912"/>
            <a:ext cx="0" cy="28800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763688" y="2636912"/>
            <a:ext cx="576064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884368" y="2564904"/>
            <a:ext cx="0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8172400" y="2492896"/>
            <a:ext cx="504056" cy="432048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436096" y="3429000"/>
            <a:ext cx="288032" cy="215992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3779912" y="3429000"/>
            <a:ext cx="360040" cy="216024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6093296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Требования к оформлению проектно-исследовательской работы</a:t>
            </a:r>
          </a:p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.13.10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этапы учебно-исследовательской деятельности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2060848"/>
          <a:ext cx="8388632" cy="4502725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512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учащихся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руководителя исследования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1163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i="0" spc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Подбор противоречивой информации, формулирование проблемных ситуаций, дилемм, формулирование возможных тем исследований</a:t>
                      </a:r>
                      <a:endParaRPr lang="ru-RU" sz="20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550">
                <a:tc>
                  <a:txBody>
                    <a:bodyPr/>
                    <a:lstStyle/>
                    <a:p>
                      <a:pPr indent="254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 err="1">
                          <a:latin typeface="Times New Roman"/>
                          <a:ea typeface="Times New Roman"/>
                          <a:cs typeface="Times New Roman"/>
                        </a:rPr>
                        <a:t>Проблематизация</a:t>
                      </a: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, обнаружение противоречий в информации, формулирование проблемы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Предъявление учащимся интересных фактов, противоречий, тем исследований, обсуждение спорных, проблемных вопросов в той или иной научной области, организация «мозгового штурма», дискуссий, дебатов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432048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.13.10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этапы учебно-исследовательской деятельности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484784"/>
          <a:ext cx="8640960" cy="4167938"/>
        </p:xfrm>
        <a:graphic>
          <a:graphicData uri="http://schemas.openxmlformats.org/drawingml/2006/table">
            <a:tbl>
              <a:tblPr/>
              <a:tblGrid>
                <a:gridCol w="3256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4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5219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сферы исследования, формулирование вопросов, на которые учащийся хотел бы получить ответы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Инициирование постановки вопросов, поощрение поиска, помощь в определении сферы исследования</a:t>
                      </a:r>
                      <a:endParaRPr lang="ru-RU" sz="20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Определение темы исследования</a:t>
                      </a:r>
                      <a:endParaRPr lang="ru-RU" sz="20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Помощь в определении темы исследования</a:t>
                      </a:r>
                      <a:endParaRPr lang="ru-RU" sz="20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Выдвижение гипотезы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Помощь в формулировании гипотезы, обсуждение возможных объяснений выдвинутой гипотезы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432048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.13.10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этапы учебно-исследовательской деятельности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052736"/>
          <a:ext cx="8280920" cy="4958106"/>
        </p:xfrm>
        <a:graphic>
          <a:graphicData uri="http://schemas.openxmlformats.org/drawingml/2006/table">
            <a:tbl>
              <a:tblPr/>
              <a:tblGrid>
                <a:gridCol w="312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3226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Планирование исследования, определение методов его проведения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Помощь в определении этапов исследования, сроков их реализации, предложение различных методов исследования, помощь в обосновании выбора методов проведения исследования</a:t>
                      </a:r>
                      <a:endParaRPr lang="ru-RU" sz="20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488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Изучение теоретического материала, связанного с темой исследования, работа с литературой по теме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Помощь в определении круга источников, обсуждение их содержания. Совместный анализ различных точек зрения на проблему, представленных в литературе по проблеме исследования</a:t>
                      </a:r>
                      <a:endParaRPr lang="ru-RU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432048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.13.10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этапы учебно-исследовательской деятельности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196752"/>
          <a:ext cx="8280920" cy="3888432"/>
        </p:xfrm>
        <a:graphic>
          <a:graphicData uri="http://schemas.openxmlformats.org/drawingml/2006/table">
            <a:tbl>
              <a:tblPr/>
              <a:tblGrid>
                <a:gridCol w="312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4216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Собственно исследование, сбор и систематизация полученной информации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Оказание помощи в фиксации, систематизации полученных данных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Анализ, синтез, объяснение данных, обобщение, формулирование выводов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Предложение различных способов обобщения информации, анализа и синтеза полученных данных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432048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.13.10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этапы учебно-исследовательской деятельности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124744"/>
          <a:ext cx="8136904" cy="5305306"/>
        </p:xfrm>
        <a:graphic>
          <a:graphicData uri="http://schemas.openxmlformats.org/drawingml/2006/table">
            <a:tbl>
              <a:tblPr/>
              <a:tblGrid>
                <a:gridCol w="3066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0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5373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Подготовка к публичной защите результатов исследования</a:t>
                      </a:r>
                      <a:endParaRPr lang="ru-RU" sz="24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Помощь в подготовке к публичной защите результатов исследования. Написание рецензии на работу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Презентация и защита результатов исследования</a:t>
                      </a:r>
                      <a:endParaRPr lang="ru-RU" sz="24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373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>
                          <a:latin typeface="Times New Roman"/>
                          <a:ea typeface="Times New Roman"/>
                          <a:cs typeface="Times New Roman"/>
                        </a:rPr>
                        <a:t>Обсуждение полученных результатов, этапов исследования</a:t>
                      </a:r>
                      <a:endParaRPr lang="ru-RU" sz="24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рефлексии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i="0" spc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0" spc="0" dirty="0">
                          <a:latin typeface="Times New Roman"/>
                          <a:ea typeface="Times New Roman"/>
                          <a:cs typeface="Times New Roman"/>
                        </a:rPr>
                        <a:t>Самоанализ учителем организации и результатов учебно-исследовательской деятельности.</a:t>
                      </a:r>
                      <a:endParaRPr lang="ru-RU" sz="2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1" marR="67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15. Критерии оценивания проектно-исследовательской деятельности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самостоятельному приобретению знаний и решению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предметных знаний и способов действий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регулятивных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коммуникативных действий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432048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ПОЛОЖЕНИЕ  о проектной и учебно-исследовательской деятельности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2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Публичная защита проектной работы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Публичная защита проекта проводится самим автором 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Представление - защита проводится в устной форме, с обязательной демонстрацией или фрагментов проекта, или его короткой демоверсии.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Время, предоставляемое для выступления, 3–10 минут 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Содержание и композиция публичной защиты проекта – инициативное и творческое право его автора</a:t>
            </a:r>
          </a:p>
          <a:p>
            <a:pPr lvl="1"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обоснование выбранной темы;</a:t>
            </a:r>
          </a:p>
          <a:p>
            <a:pPr lvl="1"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определение цели и задач представляемого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краткое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выполненного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исследования, </a:t>
            </a:r>
          </a:p>
          <a:p>
            <a:pPr lvl="1"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представление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технических параметров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обязательное определение степени самостоятельности в разработке и решении поставленных проблем;</a:t>
            </a:r>
          </a:p>
          <a:p>
            <a:pPr lvl="1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рекомендации по возможной сфере практического использования данного проекта.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64807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Объекты оценки личностных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568952" cy="504056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САМООПРЕДЕЛЕНИЕ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освоение новой социальной роли обучающегося;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становление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 российской гражданской идентичности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самоуважения и способности адекватно оценивать себя и свои достижения, видеть сильные и слабые стороны своей личности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64807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Объекты оценки личностных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568952" cy="504056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СМЫСЛООБРАЗОВАНИЕ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поиск и установление личностного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смысла учения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обучающимися на основе устойчивой системы учебно-познавательных и социальных мотивов;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понимания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границ того, «что я знаю», и того, «что я не знаю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и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стремления к преодолению этого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разрыва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64807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Объекты оценки личностных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568952" cy="504056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МОРАЛЬНО-ЭТИЧЕСКАЯ ОРИЕНТАЦИЯ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моральных норм и ориентация на их выполнение на основе понимания их социальной необходимости;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 учёту позиций, мотивов и интересов участников моральной дилеммы при её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разрешении;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этических чувств (стыда, вины, совести) как регуляторов морального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260648"/>
            <a:ext cx="1728192" cy="57606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ФГОС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1412776"/>
            <a:ext cx="2808312" cy="72008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Требования к результатам освоения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ООП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771800" y="2564904"/>
            <a:ext cx="338437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Личностные результаты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3645024"/>
            <a:ext cx="3096344" cy="86409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Смыслообразование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87824" y="4941168"/>
            <a:ext cx="3096344" cy="93610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Самоопределение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самопознание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652120" y="3645024"/>
            <a:ext cx="3096344" cy="93610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Нравственно-этические ориентиры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99992" y="908720"/>
            <a:ext cx="0" cy="432048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99992" y="2132856"/>
            <a:ext cx="0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411760" y="3212976"/>
            <a:ext cx="360040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499992" y="3645024"/>
            <a:ext cx="0" cy="108012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228184" y="3140968"/>
            <a:ext cx="504056" cy="432048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51920" y="260648"/>
            <a:ext cx="1728192" cy="57606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ФГОС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1268760"/>
            <a:ext cx="2808312" cy="72008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Требования к результатам освоения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ООП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2420888"/>
            <a:ext cx="316835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/>
              <a:t>Метапредметные</a:t>
            </a:r>
            <a:r>
              <a:rPr lang="ru-RU" sz="2000" b="1" dirty="0" smtClean="0"/>
              <a:t> результаты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3933056"/>
            <a:ext cx="3096344" cy="57606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Регулятивные    УУД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5013176"/>
            <a:ext cx="3096344" cy="50405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Коммуникативные УУД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52120" y="3933056"/>
            <a:ext cx="3096344" cy="57606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Познавательные  УУД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716016" y="908720"/>
            <a:ext cx="0" cy="28800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771800" y="3356992"/>
            <a:ext cx="648072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16016" y="2060848"/>
            <a:ext cx="0" cy="288032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716016" y="3645024"/>
            <a:ext cx="0" cy="108012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084168" y="3356992"/>
            <a:ext cx="576064" cy="360040"/>
          </a:xfrm>
          <a:prstGeom prst="straightConnector1">
            <a:avLst/>
          </a:prstGeom>
          <a:ln w="34925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79208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Особенности оценки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результатов</a:t>
            </a: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640960" cy="504056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Выполнение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 сконструированных диагностических задач, направленных на оценку уровня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конкретного вида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УУД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Выполнение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учебных и учебно-практических задач средствами учебных предметов. 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Проверочные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задания, требующие совместной работы обучающихся на общий результат, позволяют оценить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коммуникативных учебных действий.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1851</Words>
  <Application>Microsoft Office PowerPoint</Application>
  <PresentationFormat>Экран (4:3)</PresentationFormat>
  <Paragraphs>258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Franklin Gothic Medium</vt:lpstr>
      <vt:lpstr>FreesiaUPC</vt:lpstr>
      <vt:lpstr>Monotype Corsiva</vt:lpstr>
      <vt:lpstr>Times New Roman</vt:lpstr>
      <vt:lpstr>Times New Roman Полужирный</vt:lpstr>
      <vt:lpstr>Тема Office</vt:lpstr>
      <vt:lpstr>Презентация PowerPoint</vt:lpstr>
      <vt:lpstr>Презентация PowerPoint</vt:lpstr>
      <vt:lpstr>Презентация PowerPoint</vt:lpstr>
      <vt:lpstr>Объекты оценки личностных результатов</vt:lpstr>
      <vt:lpstr>Объекты оценки личностных результатов</vt:lpstr>
      <vt:lpstr>Объекты оценки личностных результатов</vt:lpstr>
      <vt:lpstr>Презентация PowerPoint</vt:lpstr>
      <vt:lpstr>Презентация PowerPoint</vt:lpstr>
      <vt:lpstr>Особенности оценки метапредметных результатов</vt:lpstr>
      <vt:lpstr>Объект оценки метапредметных результатов</vt:lpstr>
      <vt:lpstr>Содержание оценки метапредметных результатов</vt:lpstr>
      <vt:lpstr>Методы оценки метапредметных результатов</vt:lpstr>
      <vt:lpstr>Составляющие системы внутришкольного мониторинга образовательных  достижений:</vt:lpstr>
      <vt:lpstr>ПОЛОЖЕНИЕ о проектной и учебно-исследовательской  деятельности обучающихся  по ФГОС НОО и ООО МБОУ «Тяжинская средняя общеобразовательная школа № 3» 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  <vt:lpstr>ПОЛОЖЕНИЕ  о проектной и учебно-исследовательской деятельности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</dc:creator>
  <cp:lastModifiedBy>Учитель</cp:lastModifiedBy>
  <cp:revision>4</cp:revision>
  <dcterms:created xsi:type="dcterms:W3CDTF">2017-01-09T08:32:46Z</dcterms:created>
  <dcterms:modified xsi:type="dcterms:W3CDTF">2024-12-28T07:41:41Z</dcterms:modified>
</cp:coreProperties>
</file>