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629400" y="1030147"/>
            <a:ext cx="1484452" cy="4780344"/>
          </a:xfrm>
          <a:prstGeom prst="rect">
            <a:avLst/>
          </a:prstGeom>
        </p:spPr>
        <p:txBody>
          <a:bodyPr vert="eaVert"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053296" y="1030147"/>
            <a:ext cx="5423704" cy="4780344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аблица"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6" cy="114299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042988" y="2324100"/>
            <a:ext cx="6777036" cy="35083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997575" y="223838"/>
            <a:ext cx="2133600" cy="36512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649788" y="223838"/>
            <a:ext cx="1331912" cy="36512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258645" y="2900829"/>
            <a:ext cx="6637467" cy="1362075"/>
          </a:xfrm>
          <a:prstGeom prst="rect">
            <a:avLst/>
          </a:prstGeom>
        </p:spPr>
        <p:txBody>
          <a:bodyPr/>
          <a:lstStyle>
            <a:defPPr/>
            <a:lvl1pPr lvl="0" algn="l">
              <a:defRPr sz="4000" b="0" cap="none" baseline="0"/>
            </a:lvl1pPr>
          </a:lstStyle>
          <a:p>
            <a:r>
              <a:t>Образец заголовка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5"/>
          </p:nvPr>
        </p:nvSpPr>
        <p:spPr>
          <a:xfrm>
            <a:off x="1042416" y="2313432"/>
            <a:ext cx="3419855" cy="349300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6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3"/>
          </p:nvPr>
        </p:nvSpPr>
        <p:spPr>
          <a:xfrm>
            <a:off x="5011837" y="2316010"/>
            <a:ext cx="3055717" cy="63976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Title, Text and Object">
    <p:spTree>
      <p:nvGrpSpPr>
        <p:cNvPr id="1" name="Group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-382588" y="0"/>
            <a:ext cx="9932988" cy="6858000"/>
            <a:chOff x="0" y="0"/>
            <a:chExt cx="9932988" cy="6858000"/>
          </a:xfrm>
        </p:grpSpPr>
        <p:grpSp>
          <p:nvGrpSpPr>
            <p:cNvPr id="75" name="Shape 75"/>
            <p:cNvGrpSpPr/>
            <p:nvPr/>
          </p:nvGrpSpPr>
          <p:grpSpPr>
            <a:xfrm>
              <a:off x="382429" y="0"/>
              <a:ext cx="9144605" cy="6858000"/>
              <a:chOff x="0" y="0"/>
              <a:chExt cx="9144605" cy="6858000"/>
            </a:xfrm>
          </p:grpSpPr>
          <p:grpSp>
            <p:nvGrpSpPr>
              <p:cNvPr id="76" name="Shape 76"/>
              <p:cNvGrpSpPr/>
              <p:nvPr/>
            </p:nvGrpSpPr>
            <p:grpSpPr>
              <a:xfrm>
                <a:off x="0" y="0"/>
                <a:ext cx="2514766" cy="6858000"/>
                <a:chOff x="0" y="0"/>
                <a:chExt cx="2514766" cy="6858000"/>
              </a:xfrm>
            </p:grpSpPr>
            <p:sp>
              <p:nvSpPr>
                <p:cNvPr id="77" name="Shape 77"/>
                <p:cNvSpPr/>
                <p:nvPr/>
              </p:nvSpPr>
              <p:spPr>
                <a:xfrm>
                  <a:off x="914559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Shape 78"/>
                <p:cNvSpPr/>
                <p:nvPr/>
              </p:nvSpPr>
              <p:spPr>
                <a:xfrm>
                  <a:off x="159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Shape 79"/>
                <p:cNvSpPr/>
                <p:nvPr/>
              </p:nvSpPr>
              <p:spPr>
                <a:xfrm>
                  <a:off x="228759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" name="Shape 80"/>
              <p:cNvGrpSpPr/>
              <p:nvPr/>
            </p:nvGrpSpPr>
            <p:grpSpPr>
              <a:xfrm>
                <a:off x="422938" y="0"/>
                <a:ext cx="2514766" cy="6858000"/>
                <a:chOff x="0" y="0"/>
                <a:chExt cx="2514766" cy="6858000"/>
              </a:xfrm>
            </p:grpSpPr>
            <p:sp>
              <p:nvSpPr>
                <p:cNvPr id="81" name="Shape 81"/>
                <p:cNvSpPr/>
                <p:nvPr/>
              </p:nvSpPr>
              <p:spPr>
                <a:xfrm>
                  <a:off x="913896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Shape 82"/>
                <p:cNvSpPr/>
                <p:nvPr/>
              </p:nvSpPr>
              <p:spPr>
                <a:xfrm>
                  <a:off x="-504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Shape 83"/>
                <p:cNvSpPr/>
                <p:nvPr/>
              </p:nvSpPr>
              <p:spPr>
                <a:xfrm>
                  <a:off x="228096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" name="Shape 84"/>
              <p:cNvGrpSpPr/>
              <p:nvPr/>
            </p:nvGrpSpPr>
            <p:grpSpPr>
              <a:xfrm rot="10800000">
                <a:off x="6629838" y="0"/>
                <a:ext cx="2514766" cy="6858000"/>
                <a:chOff x="0" y="0"/>
                <a:chExt cx="2514766" cy="6858000"/>
              </a:xfrm>
            </p:grpSpPr>
            <p:sp>
              <p:nvSpPr>
                <p:cNvPr id="85" name="Shape 85"/>
                <p:cNvSpPr/>
                <p:nvPr/>
              </p:nvSpPr>
              <p:spPr>
                <a:xfrm>
                  <a:off x="914845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Shape 86"/>
                <p:cNvSpPr/>
                <p:nvPr/>
              </p:nvSpPr>
              <p:spPr>
                <a:xfrm>
                  <a:off x="445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Shape 87"/>
                <p:cNvSpPr/>
                <p:nvPr/>
              </p:nvSpPr>
              <p:spPr>
                <a:xfrm>
                  <a:off x="229045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Shape 88"/>
              <p:cNvSpPr/>
              <p:nvPr/>
            </p:nvSpPr>
            <p:spPr>
              <a:xfrm>
                <a:off x="3810159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2895759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3124359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1" name="Shape 91"/>
            <p:cNvSpPr/>
            <p:nvPr/>
          </p:nvSpPr>
          <p:spPr>
            <a:xfrm>
              <a:off x="369888" y="5035550"/>
              <a:ext cx="9145588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144000"/>
                <a:gd name="ODFBottom" fmla="val 1175655"/>
                <a:gd name="ODFWidth" fmla="val 9144000"/>
                <a:gd name="ODFHeight" fmla="val 1175655"/>
              </a:gdLst>
              <a:ahLst/>
              <a:cxnLst/>
              <a:rect l="OXMLTextRectL" t="OXMLTextRectT" r="OXMLTextRectR" b="OXMLTextRect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369888" y="3467100"/>
              <a:ext cx="9145588" cy="890587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144000"/>
                <a:gd name="ODFBottom" fmla="val 890650"/>
                <a:gd name="ODFWidth" fmla="val 9144000"/>
                <a:gd name="ODFHeight" fmla="val 890650"/>
              </a:gdLst>
              <a:ahLst/>
              <a:cxnLst/>
              <a:rect l="OXMLTextRectL" t="OXMLTextRectT" r="OXMLTextRectR" b="OXMLTextRect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358774" y="5640388"/>
              <a:ext cx="3005138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004457"/>
                <a:gd name="ODFBottom" fmla="val 1211283"/>
                <a:gd name="ODFWidth" fmla="val 3004457"/>
                <a:gd name="ODFHeight" fmla="val 1211283"/>
              </a:gdLst>
              <a:ahLst/>
              <a:cxnLst/>
              <a:rect l="OXMLTextRectL" t="OXMLTextRectT" r="OXMLTextRectR" b="OXMLTextRect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369888" y="5284788"/>
              <a:ext cx="9145588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144000"/>
                <a:gd name="ODFBottom" fmla="val 1478478"/>
                <a:gd name="ODFWidth" fmla="val 9144000"/>
                <a:gd name="ODFHeight" fmla="val 1478478"/>
              </a:gdLst>
              <a:ahLst/>
              <a:cxnLst/>
              <a:rect l="OXMLTextRectL" t="OXMLTextRectT" r="OXMLTextRectR" b="OXMLTextRect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2519363" y="5132388"/>
              <a:ext cx="6983413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982691"/>
                <a:gd name="ODFBottom" fmla="val 1719942"/>
                <a:gd name="ODFWidth" fmla="val 6982691"/>
                <a:gd name="ODFHeight" fmla="val 1719942"/>
              </a:gdLst>
              <a:ahLst/>
              <a:cxnLst/>
              <a:rect l="OXMLTextRectL" t="OXMLTextRectT" r="OXMLTextRectR" b="OXMLTextRect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 rot="1800000">
              <a:off x="3378201" y="2859088"/>
              <a:ext cx="1601787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 rot="1800000">
              <a:off x="4102101" y="4125913"/>
              <a:ext cx="1601786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 rot="1800000">
              <a:off x="4111625" y="1592263"/>
              <a:ext cx="1601786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 rot="1800000">
              <a:off x="3359151" y="325438"/>
              <a:ext cx="1601786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 rot="1800000">
              <a:off x="4845051" y="5383213"/>
              <a:ext cx="1601786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rot="1800000">
              <a:off x="0" y="4202113"/>
              <a:ext cx="1262063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61499"/>
                <a:gd name="ODFBottom" fmla="val 1388236"/>
                <a:gd name="ODFWidth" fmla="val 1261499"/>
                <a:gd name="ODFHeight" fmla="val 1388236"/>
              </a:gdLst>
              <a:ahLst/>
              <a:cxnLst/>
              <a:rect l="OXMLTextRectL" t="OXMLTextRectT" r="OXMLTextRectR" b="OXMLTextRect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rot="1800000">
              <a:off x="406400" y="5402263"/>
              <a:ext cx="1601786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rot="1800000">
              <a:off x="434975" y="2849563"/>
              <a:ext cx="1601786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 rot="1800000">
              <a:off x="1158875" y="4125913"/>
              <a:ext cx="1601787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 rot="1800000">
              <a:off x="1892301" y="5411788"/>
              <a:ext cx="1601787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 rot="1800000">
              <a:off x="1911351" y="2859088"/>
              <a:ext cx="1601786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 rot="1800000">
              <a:off x="1177925" y="1563688"/>
              <a:ext cx="1601786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 rot="1800000">
              <a:off x="7189788" y="4144963"/>
              <a:ext cx="1600199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rot="1800000">
              <a:off x="7932738" y="5421313"/>
              <a:ext cx="1600199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 rot="1800000">
              <a:off x="7932738" y="2868613"/>
              <a:ext cx="1600199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rot="1800000">
              <a:off x="8689977" y="4056063"/>
              <a:ext cx="124301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3407"/>
                <a:gd name="ODFBottom" fmla="val 1388236"/>
                <a:gd name="ODFWidth" fmla="val 1243407"/>
                <a:gd name="ODFHeight" fmla="val 1388236"/>
              </a:gdLst>
              <a:ahLst/>
              <a:cxnLst/>
              <a:rect l="OXMLTextRectL" t="OXMLTextRectT" r="OXMLTextRectR" b="OXMLTextRect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 rot="1800000">
              <a:off x="8689977" y="1511300"/>
              <a:ext cx="1241425" cy="138906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1871"/>
                <a:gd name="ODFBottom" fmla="val 1388822"/>
                <a:gd name="ODFWidth" fmla="val 1241871"/>
                <a:gd name="ODFHeight" fmla="val 1388822"/>
              </a:gdLst>
              <a:ahLst/>
              <a:cxnLst/>
              <a:rect l="OXMLTextRectL" t="OXMLTextRectT" r="OXMLTextRectR" b="OXMLTextRect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3" name="Shape 113"/>
          <p:cNvSpPr/>
          <p:nvPr/>
        </p:nvSpPr>
        <p:spPr>
          <a:xfrm>
            <a:off x="4560888" y="-22225"/>
            <a:ext cx="3679824" cy="6272213"/>
          </a:xfrm>
          <a:prstGeom prst="rect">
            <a:avLst/>
          </a:prstGeom>
          <a:solidFill>
            <a:srgbClr val="F5F5F5"/>
          </a:solidFill>
          <a:ln w="15875">
            <a:solidFill>
              <a:schemeClr val="bg2">
                <a:lumMod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649788" y="-22225"/>
            <a:ext cx="3505199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200"/>
            </a:lvl2pPr>
            <a:lvl3pPr lvl="2">
              <a:defRPr sz="2000"/>
            </a:lvl3pPr>
            <a:lvl4pPr lvl="3">
              <a:defRPr sz="1800"/>
            </a:lvl4pPr>
            <a:lvl5pPr lvl="4">
              <a:defRPr sz="16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l">
              <a:defRPr sz="2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1600">
                <a:solidFill>
                  <a:srgbClr val="424242"/>
                </a:solidFill>
              </a:defRPr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Title and Picture">
    <p:spTree>
      <p:nvGrpSpPr>
        <p:cNvPr id="1" name="Group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hape 124"/>
          <p:cNvGrpSpPr/>
          <p:nvPr/>
        </p:nvGrpSpPr>
        <p:grpSpPr>
          <a:xfrm>
            <a:off x="-382588" y="0"/>
            <a:ext cx="9932988" cy="6858000"/>
            <a:chOff x="0" y="0"/>
            <a:chExt cx="9932988" cy="6858000"/>
          </a:xfrm>
        </p:grpSpPr>
        <p:grpSp>
          <p:nvGrpSpPr>
            <p:cNvPr id="125" name="Shape 125"/>
            <p:cNvGrpSpPr/>
            <p:nvPr/>
          </p:nvGrpSpPr>
          <p:grpSpPr>
            <a:xfrm>
              <a:off x="382429" y="0"/>
              <a:ext cx="9144605" cy="6858000"/>
              <a:chOff x="0" y="0"/>
              <a:chExt cx="9144605" cy="6858000"/>
            </a:xfrm>
          </p:grpSpPr>
          <p:grpSp>
            <p:nvGrpSpPr>
              <p:cNvPr id="126" name="Shape 126"/>
              <p:cNvGrpSpPr/>
              <p:nvPr/>
            </p:nvGrpSpPr>
            <p:grpSpPr>
              <a:xfrm>
                <a:off x="0" y="0"/>
                <a:ext cx="2514766" cy="6858000"/>
                <a:chOff x="0" y="0"/>
                <a:chExt cx="2514766" cy="6858000"/>
              </a:xfrm>
            </p:grpSpPr>
            <p:sp>
              <p:nvSpPr>
                <p:cNvPr id="127" name="Shape 127"/>
                <p:cNvSpPr/>
                <p:nvPr/>
              </p:nvSpPr>
              <p:spPr>
                <a:xfrm>
                  <a:off x="914559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Shape 128"/>
                <p:cNvSpPr/>
                <p:nvPr/>
              </p:nvSpPr>
              <p:spPr>
                <a:xfrm>
                  <a:off x="159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Shape 129"/>
                <p:cNvSpPr/>
                <p:nvPr/>
              </p:nvSpPr>
              <p:spPr>
                <a:xfrm>
                  <a:off x="228759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0" name="Shape 130"/>
              <p:cNvGrpSpPr/>
              <p:nvPr/>
            </p:nvGrpSpPr>
            <p:grpSpPr>
              <a:xfrm>
                <a:off x="422938" y="0"/>
                <a:ext cx="2514766" cy="6858000"/>
                <a:chOff x="0" y="0"/>
                <a:chExt cx="2514766" cy="6858000"/>
              </a:xfrm>
            </p:grpSpPr>
            <p:sp>
              <p:nvSpPr>
                <p:cNvPr id="131" name="Shape 131"/>
                <p:cNvSpPr/>
                <p:nvPr/>
              </p:nvSpPr>
              <p:spPr>
                <a:xfrm>
                  <a:off x="913896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Shape 132"/>
                <p:cNvSpPr/>
                <p:nvPr/>
              </p:nvSpPr>
              <p:spPr>
                <a:xfrm>
                  <a:off x="-504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Shape 133"/>
                <p:cNvSpPr/>
                <p:nvPr/>
              </p:nvSpPr>
              <p:spPr>
                <a:xfrm>
                  <a:off x="228096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4" name="Shape 134"/>
              <p:cNvGrpSpPr/>
              <p:nvPr/>
            </p:nvGrpSpPr>
            <p:grpSpPr>
              <a:xfrm rot="10800000">
                <a:off x="6629838" y="0"/>
                <a:ext cx="2514766" cy="6858000"/>
                <a:chOff x="0" y="0"/>
                <a:chExt cx="2514766" cy="6858000"/>
              </a:xfrm>
            </p:grpSpPr>
            <p:sp>
              <p:nvSpPr>
                <p:cNvPr id="135" name="Shape 135"/>
                <p:cNvSpPr/>
                <p:nvPr/>
              </p:nvSpPr>
              <p:spPr>
                <a:xfrm>
                  <a:off x="914845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Shape 136"/>
                <p:cNvSpPr/>
                <p:nvPr/>
              </p:nvSpPr>
              <p:spPr>
                <a:xfrm>
                  <a:off x="445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Shape 137"/>
                <p:cNvSpPr/>
                <p:nvPr/>
              </p:nvSpPr>
              <p:spPr>
                <a:xfrm>
                  <a:off x="229045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Shape 138"/>
              <p:cNvSpPr/>
              <p:nvPr/>
            </p:nvSpPr>
            <p:spPr>
              <a:xfrm>
                <a:off x="3810159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2895759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3124359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1" name="Shape 141"/>
            <p:cNvSpPr/>
            <p:nvPr/>
          </p:nvSpPr>
          <p:spPr>
            <a:xfrm>
              <a:off x="369888" y="5035550"/>
              <a:ext cx="9145588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144000"/>
                <a:gd name="ODFBottom" fmla="val 1175655"/>
                <a:gd name="ODFWidth" fmla="val 9144000"/>
                <a:gd name="ODFHeight" fmla="val 1175655"/>
              </a:gdLst>
              <a:ahLst/>
              <a:cxnLst/>
              <a:rect l="OXMLTextRectL" t="OXMLTextRectT" r="OXMLTextRectR" b="OXMLTextRect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369888" y="3467100"/>
              <a:ext cx="9145588" cy="890587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144000"/>
                <a:gd name="ODFBottom" fmla="val 890650"/>
                <a:gd name="ODFWidth" fmla="val 9144000"/>
                <a:gd name="ODFHeight" fmla="val 890650"/>
              </a:gdLst>
              <a:ahLst/>
              <a:cxnLst/>
              <a:rect l="OXMLTextRectL" t="OXMLTextRectT" r="OXMLTextRectR" b="OXMLTextRect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58774" y="5640388"/>
              <a:ext cx="3005138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004457"/>
                <a:gd name="ODFBottom" fmla="val 1211283"/>
                <a:gd name="ODFWidth" fmla="val 3004457"/>
                <a:gd name="ODFHeight" fmla="val 1211283"/>
              </a:gdLst>
              <a:ahLst/>
              <a:cxnLst/>
              <a:rect l="OXMLTextRectL" t="OXMLTextRectT" r="OXMLTextRectR" b="OXMLTextRect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369888" y="5284788"/>
              <a:ext cx="9145588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144000"/>
                <a:gd name="ODFBottom" fmla="val 1478478"/>
                <a:gd name="ODFWidth" fmla="val 9144000"/>
                <a:gd name="ODFHeight" fmla="val 1478478"/>
              </a:gdLst>
              <a:ahLst/>
              <a:cxnLst/>
              <a:rect l="OXMLTextRectL" t="OXMLTextRectT" r="OXMLTextRectR" b="OXMLTextRect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2519363" y="5132388"/>
              <a:ext cx="6983413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982691"/>
                <a:gd name="ODFBottom" fmla="val 1719942"/>
                <a:gd name="ODFWidth" fmla="val 6982691"/>
                <a:gd name="ODFHeight" fmla="val 1719942"/>
              </a:gdLst>
              <a:ahLst/>
              <a:cxnLst/>
              <a:rect l="OXMLTextRectL" t="OXMLTextRectT" r="OXMLTextRectR" b="OXMLTextRect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 rot="1800000">
              <a:off x="3378201" y="2859088"/>
              <a:ext cx="1601787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 rot="1800000">
              <a:off x="4102101" y="4125913"/>
              <a:ext cx="1601786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 rot="1800000">
              <a:off x="4111625" y="1592263"/>
              <a:ext cx="1601786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 rot="1800000">
              <a:off x="3359151" y="325438"/>
              <a:ext cx="1601786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 rot="1800000">
              <a:off x="4845051" y="5383213"/>
              <a:ext cx="1601786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 rot="1800000">
              <a:off x="0" y="4202113"/>
              <a:ext cx="1262063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61499"/>
                <a:gd name="ODFBottom" fmla="val 1388236"/>
                <a:gd name="ODFWidth" fmla="val 1261499"/>
                <a:gd name="ODFHeight" fmla="val 1388236"/>
              </a:gdLst>
              <a:ahLst/>
              <a:cxnLst/>
              <a:rect l="OXMLTextRectL" t="OXMLTextRectT" r="OXMLTextRectR" b="OXMLTextRect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 rot="1800000">
              <a:off x="406400" y="5402263"/>
              <a:ext cx="1601786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 rot="1800000">
              <a:off x="434975" y="2849563"/>
              <a:ext cx="1601786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 rot="1800000">
              <a:off x="1158875" y="4125913"/>
              <a:ext cx="1601787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 rot="1800000">
              <a:off x="1892301" y="5411788"/>
              <a:ext cx="1601787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 rot="1800000">
              <a:off x="1911351" y="2859088"/>
              <a:ext cx="1601786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 rot="1800000">
              <a:off x="1177925" y="1563688"/>
              <a:ext cx="1601786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 rot="1800000">
              <a:off x="7189788" y="4144963"/>
              <a:ext cx="1600199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 rot="1800000">
              <a:off x="7932738" y="5421313"/>
              <a:ext cx="1600199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 rot="1800000">
              <a:off x="7932738" y="2868613"/>
              <a:ext cx="1600199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 rot="1800000">
              <a:off x="8689977" y="4056063"/>
              <a:ext cx="124301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3407"/>
                <a:gd name="ODFBottom" fmla="val 1388236"/>
                <a:gd name="ODFWidth" fmla="val 1243407"/>
                <a:gd name="ODFHeight" fmla="val 1388236"/>
              </a:gdLst>
              <a:ahLst/>
              <a:cxnLst/>
              <a:rect l="OXMLTextRectL" t="OXMLTextRectT" r="OXMLTextRectR" b="OXMLTextRect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1800000">
              <a:off x="8689977" y="1511300"/>
              <a:ext cx="1241425" cy="138906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1871"/>
                <a:gd name="ODFBottom" fmla="val 1388822"/>
                <a:gd name="ODFWidth" fmla="val 1241871"/>
                <a:gd name="ODFHeight" fmla="val 1388822"/>
              </a:gdLst>
              <a:ahLst/>
              <a:cxnLst/>
              <a:rect l="OXMLTextRectL" t="OXMLTextRectT" r="OXMLTextRectR" b="OXMLTextRect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3" name="Shape 163"/>
          <p:cNvSpPr/>
          <p:nvPr/>
        </p:nvSpPr>
        <p:spPr>
          <a:xfrm>
            <a:off x="4560888" y="-22225"/>
            <a:ext cx="3679824" cy="6272213"/>
          </a:xfrm>
          <a:prstGeom prst="rect">
            <a:avLst/>
          </a:prstGeom>
          <a:solidFill>
            <a:srgbClr val="F5F5F5"/>
          </a:solidFill>
          <a:ln w="15875">
            <a:solidFill>
              <a:schemeClr val="bg2">
                <a:lumMod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649788" y="-22225"/>
            <a:ext cx="3505199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l">
              <a:defRPr sz="2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005208" y="693795"/>
            <a:ext cx="3359622" cy="546811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3200">
                <a:solidFill>
                  <a:schemeClr val="accent1"/>
                </a:solidFill>
              </a:defRPr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lvl="0"/>
            <a:r>
              <a:t>Вставка рисунка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734630" y="4133088"/>
            <a:ext cx="3300572" cy="1519561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1600">
                <a:solidFill>
                  <a:srgbClr val="424242"/>
                </a:solidFill>
              </a:defRPr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26.03.2017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"/>
          <p:cNvGrpSpPr/>
          <p:nvPr/>
        </p:nvGrpSpPr>
        <p:grpSpPr>
          <a:xfrm>
            <a:off x="-304800" y="0"/>
            <a:ext cx="9932988" cy="6858000"/>
            <a:chOff x="0" y="0"/>
            <a:chExt cx="9932988" cy="6858000"/>
          </a:xfrm>
        </p:grpSpPr>
        <p:grpSp>
          <p:nvGrpSpPr>
            <p:cNvPr id="3" name="Shape 3"/>
            <p:cNvGrpSpPr/>
            <p:nvPr/>
          </p:nvGrpSpPr>
          <p:grpSpPr>
            <a:xfrm>
              <a:off x="382429" y="0"/>
              <a:ext cx="9144605" cy="6858000"/>
              <a:chOff x="0" y="0"/>
              <a:chExt cx="9144605" cy="6858000"/>
            </a:xfrm>
          </p:grpSpPr>
          <p:grpSp>
            <p:nvGrpSpPr>
              <p:cNvPr id="4" name="Shape 4"/>
              <p:cNvGrpSpPr/>
              <p:nvPr/>
            </p:nvGrpSpPr>
            <p:grpSpPr>
              <a:xfrm>
                <a:off x="0" y="0"/>
                <a:ext cx="2514766" cy="6858000"/>
                <a:chOff x="0" y="0"/>
                <a:chExt cx="2514766" cy="6858000"/>
              </a:xfrm>
            </p:grpSpPr>
            <p:sp>
              <p:nvSpPr>
                <p:cNvPr id="5" name="Shape 5"/>
                <p:cNvSpPr/>
                <p:nvPr/>
              </p:nvSpPr>
              <p:spPr>
                <a:xfrm>
                  <a:off x="914559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Shape 6"/>
                <p:cNvSpPr/>
                <p:nvPr/>
              </p:nvSpPr>
              <p:spPr>
                <a:xfrm>
                  <a:off x="159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Shape 7"/>
                <p:cNvSpPr/>
                <p:nvPr/>
              </p:nvSpPr>
              <p:spPr>
                <a:xfrm>
                  <a:off x="228759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Shape 8"/>
              <p:cNvGrpSpPr/>
              <p:nvPr/>
            </p:nvGrpSpPr>
            <p:grpSpPr>
              <a:xfrm>
                <a:off x="422938" y="0"/>
                <a:ext cx="2514766" cy="6858000"/>
                <a:chOff x="0" y="0"/>
                <a:chExt cx="2514766" cy="6858000"/>
              </a:xfrm>
            </p:grpSpPr>
            <p:sp>
              <p:nvSpPr>
                <p:cNvPr id="9" name="Shape 9"/>
                <p:cNvSpPr/>
                <p:nvPr/>
              </p:nvSpPr>
              <p:spPr>
                <a:xfrm>
                  <a:off x="913896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Shape 10"/>
                <p:cNvSpPr/>
                <p:nvPr/>
              </p:nvSpPr>
              <p:spPr>
                <a:xfrm>
                  <a:off x="-504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Shape 11"/>
                <p:cNvSpPr/>
                <p:nvPr/>
              </p:nvSpPr>
              <p:spPr>
                <a:xfrm>
                  <a:off x="228096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Shape 12"/>
              <p:cNvGrpSpPr/>
              <p:nvPr/>
            </p:nvGrpSpPr>
            <p:grpSpPr>
              <a:xfrm rot="10800000">
                <a:off x="6629838" y="0"/>
                <a:ext cx="2514766" cy="6858000"/>
                <a:chOff x="0" y="0"/>
                <a:chExt cx="2514766" cy="6858000"/>
              </a:xfrm>
            </p:grpSpPr>
            <p:sp>
              <p:nvSpPr>
                <p:cNvPr id="13" name="Shape 13"/>
                <p:cNvSpPr/>
                <p:nvPr/>
              </p:nvSpPr>
              <p:spPr>
                <a:xfrm>
                  <a:off x="914845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Shape 14"/>
                <p:cNvSpPr/>
                <p:nvPr/>
              </p:nvSpPr>
              <p:spPr>
                <a:xfrm>
                  <a:off x="445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229045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txBody>
                <a:bodyPr lIns="91440" tIns="45720" rIns="91440" bIns="45720"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" name="Shape 16"/>
              <p:cNvSpPr/>
              <p:nvPr/>
            </p:nvSpPr>
            <p:spPr>
              <a:xfrm>
                <a:off x="3810159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2895759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3124359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9" name="Shape 19"/>
            <p:cNvSpPr/>
            <p:nvPr/>
          </p:nvSpPr>
          <p:spPr>
            <a:xfrm>
              <a:off x="369888" y="5035550"/>
              <a:ext cx="9145588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144000"/>
                <a:gd name="ODFBottom" fmla="val 1175655"/>
                <a:gd name="ODFWidth" fmla="val 9144000"/>
                <a:gd name="ODFHeight" fmla="val 1175655"/>
              </a:gdLst>
              <a:ahLst/>
              <a:cxnLst/>
              <a:rect l="OXMLTextRectL" t="OXMLTextRectT" r="OXMLTextRectR" b="OXMLTextRect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369888" y="3467100"/>
              <a:ext cx="9145588" cy="890587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144000"/>
                <a:gd name="ODFBottom" fmla="val 890650"/>
                <a:gd name="ODFWidth" fmla="val 9144000"/>
                <a:gd name="ODFHeight" fmla="val 890650"/>
              </a:gdLst>
              <a:ahLst/>
              <a:cxnLst/>
              <a:rect l="OXMLTextRectL" t="OXMLTextRectT" r="OXMLTextRectR" b="OXMLTextRect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58774" y="5640388"/>
              <a:ext cx="3005138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004457"/>
                <a:gd name="ODFBottom" fmla="val 1211283"/>
                <a:gd name="ODFWidth" fmla="val 3004457"/>
                <a:gd name="ODFHeight" fmla="val 1211283"/>
              </a:gdLst>
              <a:ahLst/>
              <a:cxnLst/>
              <a:rect l="OXMLTextRectL" t="OXMLTextRectT" r="OXMLTextRectR" b="OXMLTextRect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369888" y="5284788"/>
              <a:ext cx="9145588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144000"/>
                <a:gd name="ODFBottom" fmla="val 1478478"/>
                <a:gd name="ODFWidth" fmla="val 9144000"/>
                <a:gd name="ODFHeight" fmla="val 1478478"/>
              </a:gdLst>
              <a:ahLst/>
              <a:cxnLst/>
              <a:rect l="OXMLTextRectL" t="OXMLTextRectT" r="OXMLTextRectR" b="OXMLTextRect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2519363" y="5132388"/>
              <a:ext cx="6983413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982691"/>
                <a:gd name="ODFBottom" fmla="val 1719942"/>
                <a:gd name="ODFWidth" fmla="val 6982691"/>
                <a:gd name="ODFHeight" fmla="val 1719942"/>
              </a:gdLst>
              <a:ahLst/>
              <a:cxnLst/>
              <a:rect l="OXMLTextRectL" t="OXMLTextRectT" r="OXMLTextRectR" b="OXMLTextRect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 rot="1800000">
              <a:off x="3378200" y="2859088"/>
              <a:ext cx="1601787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 rot="1800000">
              <a:off x="4102100" y="4125913"/>
              <a:ext cx="1601787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 rot="1800000">
              <a:off x="4111625" y="1592263"/>
              <a:ext cx="1601787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1800000">
              <a:off x="3359150" y="325438"/>
              <a:ext cx="1601787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 rot="1800000">
              <a:off x="4845051" y="5383213"/>
              <a:ext cx="1601787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800000">
              <a:off x="0" y="4202113"/>
              <a:ext cx="1262063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61499"/>
                <a:gd name="ODFBottom" fmla="val 1388236"/>
                <a:gd name="ODFWidth" fmla="val 1261499"/>
                <a:gd name="ODFHeight" fmla="val 1388236"/>
              </a:gdLst>
              <a:ahLst/>
              <a:cxnLst/>
              <a:rect l="OXMLTextRectL" t="OXMLTextRectT" r="OXMLTextRectR" b="OXMLTextRect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800000">
              <a:off x="406399" y="5402263"/>
              <a:ext cx="1601787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rot="1800000">
              <a:off x="434974" y="2849563"/>
              <a:ext cx="1601787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1800000">
              <a:off x="1158874" y="4125913"/>
              <a:ext cx="1601788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rot="1800000">
              <a:off x="1892300" y="5411788"/>
              <a:ext cx="1601787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1800000">
              <a:off x="1911350" y="2859088"/>
              <a:ext cx="1601787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800000">
              <a:off x="1177924" y="1563688"/>
              <a:ext cx="1601788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1800000">
              <a:off x="7189788" y="4144963"/>
              <a:ext cx="1600199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800000">
              <a:off x="7932738" y="5421313"/>
              <a:ext cx="1600199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rot="1800000">
              <a:off x="7932738" y="2868613"/>
              <a:ext cx="1600199" cy="1389061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1800000">
              <a:off x="8689975" y="4056063"/>
              <a:ext cx="1243013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3407"/>
                <a:gd name="ODFBottom" fmla="val 1388236"/>
                <a:gd name="ODFWidth" fmla="val 1243407"/>
                <a:gd name="ODFHeight" fmla="val 1388236"/>
              </a:gdLst>
              <a:ahLst/>
              <a:cxnLst/>
              <a:rect l="OXMLTextRectL" t="OXMLTextRectT" r="OXMLTextRectR" b="OXMLTextRect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1800000">
              <a:off x="8689975" y="1511300"/>
              <a:ext cx="1241425" cy="138906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1871"/>
                <a:gd name="ODFBottom" fmla="val 1388822"/>
                <a:gd name="ODFWidth" fmla="val 1241871"/>
                <a:gd name="ODFHeight" fmla="val 1388822"/>
              </a:gdLst>
              <a:ahLst/>
              <a:cxnLst/>
              <a:rect l="OXMLTextRectL" t="OXMLTextRectT" r="OXMLTextRectR" b="OXMLTextRect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1" name="Shape 41"/>
          <p:cNvSpPr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solid"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4560888" y="-22225"/>
            <a:ext cx="3679824" cy="700088"/>
          </a:xfrm>
          <a:prstGeom prst="rect">
            <a:avLst/>
          </a:prstGeom>
          <a:solidFill>
            <a:srgbClr val="F5F5F5"/>
          </a:solidFill>
          <a:ln w="15875">
            <a:solidFill>
              <a:schemeClr val="bg2">
                <a:lumMod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4649788" y="-22225"/>
            <a:ext cx="3505199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6" cy="1142999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b"/>
          <a:lstStyle/>
          <a:p>
            <a:pPr lvl="0"/>
            <a:r>
              <a:t>Образец заголовка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042988" y="2324100"/>
            <a:ext cx="6777036" cy="350837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dt" idx="2"/>
          </p:nvPr>
        </p:nvSpPr>
        <p:spPr>
          <a:xfrm>
            <a:off x="5997575" y="223838"/>
            <a:ext cx="2133600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26.03.2017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ft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r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4"/>
          </p:nvPr>
        </p:nvSpPr>
        <p:spPr>
          <a:xfrm>
            <a:off x="4649788" y="223838"/>
            <a:ext cx="1331912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l"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lvl="1" algn="l">
        <a:defRPr sz="4000">
          <a:solidFill>
            <a:schemeClr val="accent1"/>
          </a:solidFill>
          <a:latin typeface="Century Gothic"/>
          <a:ea typeface="Century Gothic"/>
          <a:cs typeface="Century Gothic"/>
        </a:defRPr>
      </a:lvl2pPr>
      <a:lvl3pPr lvl="2" algn="l">
        <a:defRPr sz="4000">
          <a:solidFill>
            <a:schemeClr val="accent1"/>
          </a:solidFill>
          <a:latin typeface="Century Gothic"/>
          <a:ea typeface="Century Gothic"/>
          <a:cs typeface="Century Gothic"/>
        </a:defRPr>
      </a:lvl3pPr>
      <a:lvl4pPr lvl="3" algn="l">
        <a:defRPr sz="4000">
          <a:solidFill>
            <a:schemeClr val="accent1"/>
          </a:solidFill>
          <a:latin typeface="Century Gothic"/>
          <a:ea typeface="Century Gothic"/>
          <a:cs typeface="Century Gothic"/>
        </a:defRPr>
      </a:lvl4pPr>
      <a:lvl5pPr lvl="4" algn="l">
        <a:defRPr sz="4000">
          <a:solidFill>
            <a:schemeClr val="accent1"/>
          </a:solidFill>
          <a:latin typeface="Century Gothic"/>
          <a:ea typeface="Century Gothic"/>
          <a:cs typeface="Century Gothic"/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marL="342900" lvl="0" indent="-273050" algn="l">
        <a:buClr>
          <a:schemeClr val="accent1"/>
        </a:buClr>
        <a:buSzPts val="1824"/>
        <a:buFont typeface="Wingdings 2"/>
        <a:buChar char="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39763" lvl="1" indent="-273050" algn="l">
        <a:buClr>
          <a:schemeClr val="accent1"/>
        </a:buClr>
        <a:buSzPts val="1671"/>
        <a:buFont typeface="Wingdings 2"/>
        <a:buChar char="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914400" lvl="2" indent="-228600" algn="l">
        <a:buClr>
          <a:schemeClr val="accent1"/>
        </a:buClr>
        <a:buSzPts val="1520"/>
        <a:buFont typeface="Wingdings 2"/>
        <a:buChar char="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123950" lvl="3" indent="-228600" algn="l">
        <a:buClr>
          <a:schemeClr val="accent1"/>
        </a:buClr>
        <a:buFont typeface="Wingdings 2"/>
        <a:buChar char=""/>
        <a:defRPr>
          <a:solidFill>
            <a:schemeClr val="tx2"/>
          </a:solidFill>
          <a:latin typeface="+mn-lt"/>
          <a:ea typeface="+mn-ea"/>
          <a:cs typeface="+mn-cs"/>
        </a:defRPr>
      </a:lvl4pPr>
      <a:lvl5pPr marL="1325563" lvl="4" indent="-228600" algn="l">
        <a:buClr>
          <a:schemeClr val="accent1"/>
        </a:buClr>
        <a:buSzPts val="1216"/>
        <a:buFont typeface="Wingdings 2"/>
        <a:buChar char="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1517904" lvl="5" indent="-228600" algn="l">
        <a:buClr>
          <a:schemeClr val="accent1"/>
        </a:buClr>
        <a:buSzPts val="1064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719072" lvl="6" indent="-228600" algn="l">
        <a:buClr>
          <a:schemeClr val="accent1"/>
        </a:buClr>
        <a:buSzPts val="1064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920240" lvl="7" indent="-228600" algn="l">
        <a:buClr>
          <a:schemeClr val="accent1"/>
        </a:buClr>
        <a:buSzPts val="1064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2121408" lvl="8" indent="-228600" algn="l">
        <a:buClr>
          <a:schemeClr val="accent1"/>
        </a:buClr>
        <a:buSzPts val="1064"/>
        <a:buFont typeface="Wingdings 2"/>
        <a:buChar char="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 idx="4294967295"/>
          </p:nvPr>
        </p:nvSpPr>
        <p:spPr>
          <a:xfrm>
            <a:off x="900113" y="1196975"/>
            <a:ext cx="4824412" cy="2376041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>
              <a:spcAft>
                <a:spcPts val="0"/>
              </a:spcAft>
            </a:pPr>
            <a:r>
              <a:rPr sz="3600" b="1" dirty="0" err="1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Педагогический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проект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 «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Развитие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речи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3600" b="1" dirty="0" err="1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детей</a:t>
            </a:r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3-4 </a:t>
            </a:r>
            <a:r>
              <a:rPr sz="3600" b="1" dirty="0" err="1" smtClean="0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лет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-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Говорушка</a:t>
            </a:r>
            <a:r>
              <a:rPr sz="3600" b="1" dirty="0" smtClean="0">
                <a:solidFill>
                  <a:schemeClr val="accent1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» 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Constantia"/>
              <a:ea typeface="Constantia"/>
              <a:cs typeface="Constantia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ubTitle" idx="4294967295"/>
          </p:nvPr>
        </p:nvSpPr>
        <p:spPr>
          <a:xfrm>
            <a:off x="4643438" y="4724401"/>
            <a:ext cx="3816994" cy="122487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0" indent="0">
              <a:buNone/>
            </a:pPr>
            <a:r>
              <a:rPr sz="1800" b="1" i="1" dirty="0" err="1">
                <a:solidFill>
                  <a:srgbClr val="424242"/>
                </a:solidFill>
                <a:latin typeface="Constantia"/>
                <a:ea typeface="Constantia"/>
                <a:cs typeface="Constantia"/>
              </a:rPr>
              <a:t>Автор</a:t>
            </a:r>
            <a:r>
              <a:rPr sz="1800" b="1" i="1" dirty="0">
                <a:solidFill>
                  <a:srgbClr val="424242"/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1800" b="1" i="1" dirty="0" err="1">
                <a:solidFill>
                  <a:srgbClr val="424242"/>
                </a:solidFill>
                <a:latin typeface="Constantia"/>
                <a:ea typeface="Constantia"/>
                <a:cs typeface="Constantia"/>
              </a:rPr>
              <a:t>проекта</a:t>
            </a:r>
            <a:r>
              <a:rPr sz="1800" b="1" i="1" dirty="0">
                <a:solidFill>
                  <a:srgbClr val="424242"/>
                </a:solidFill>
                <a:latin typeface="Constantia"/>
                <a:ea typeface="Constantia"/>
                <a:cs typeface="Constantia"/>
              </a:rPr>
              <a:t> : </a:t>
            </a:r>
            <a:r>
              <a:rPr sz="1800" b="1" i="1" dirty="0" err="1">
                <a:solidFill>
                  <a:srgbClr val="424242"/>
                </a:solidFill>
                <a:latin typeface="Constantia"/>
                <a:ea typeface="Constantia"/>
                <a:cs typeface="Constantia"/>
              </a:rPr>
              <a:t>Воспитатель</a:t>
            </a:r>
            <a:r>
              <a:rPr sz="1800" b="1" i="1" dirty="0">
                <a:solidFill>
                  <a:srgbClr val="424242"/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lang="ru-RU" sz="1800" b="1" i="1" dirty="0" smtClean="0">
                <a:solidFill>
                  <a:srgbClr val="424242"/>
                </a:solidFill>
                <a:latin typeface="Constantia"/>
                <a:ea typeface="Constantia"/>
                <a:cs typeface="Constantia"/>
              </a:rPr>
              <a:t>Мухайлова Р.З</a:t>
            </a:r>
            <a:endParaRPr sz="1800" b="1" i="1" dirty="0">
              <a:solidFill>
                <a:srgbClr val="424242"/>
              </a:solidFill>
              <a:latin typeface="Constantia"/>
              <a:ea typeface="Constantia"/>
              <a:cs typeface="Constantia"/>
            </a:endParaRPr>
          </a:p>
          <a:p>
            <a:pPr marL="0" indent="0">
              <a:buNone/>
            </a:pPr>
            <a:endParaRPr sz="1800" b="1" i="1" dirty="0">
              <a:solidFill>
                <a:srgbClr val="424242"/>
              </a:solidFill>
              <a:latin typeface="Constantia"/>
              <a:ea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539552" y="620688"/>
            <a:ext cx="6624736" cy="136815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800" b="1" i="1">
                <a:latin typeface="Constantia"/>
                <a:ea typeface="Constantia"/>
                <a:cs typeface="Constantia"/>
              </a:rPr>
              <a:t>Работа по развитию мелкой моторики рук  методы и приемы работы</a:t>
            </a:r>
          </a:p>
        </p:txBody>
      </p:sp>
      <p:sp>
        <p:nvSpPr>
          <p:cNvPr id="236" name="Shape 236"/>
          <p:cNvSpPr/>
          <p:nvPr/>
        </p:nvSpPr>
        <p:spPr>
          <a:xfrm>
            <a:off x="539552" y="1988839"/>
            <a:ext cx="6789289" cy="35394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sz="2800" b="1" i="1" dirty="0">
                <a:solidFill>
                  <a:schemeClr val="accent1"/>
                </a:solidFill>
                <a:latin typeface="Constantia"/>
                <a:ea typeface="Constantia"/>
                <a:cs typeface="Constantia"/>
              </a:rPr>
              <a:t>1. </a:t>
            </a:r>
            <a:r>
              <a:rPr sz="2800" b="1" i="1" dirty="0" err="1">
                <a:solidFill>
                  <a:schemeClr val="accent1"/>
                </a:solidFill>
                <a:latin typeface="Constantia"/>
                <a:ea typeface="Constantia"/>
                <a:cs typeface="Constantia"/>
              </a:rPr>
              <a:t>Пальчиковый</a:t>
            </a:r>
            <a:r>
              <a:rPr sz="2800" b="1" i="1" dirty="0">
                <a:solidFill>
                  <a:schemeClr val="accent1"/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2800" b="1" i="1" dirty="0" err="1">
                <a:solidFill>
                  <a:schemeClr val="accent1"/>
                </a:solidFill>
                <a:latin typeface="Constantia"/>
                <a:ea typeface="Constantia"/>
                <a:cs typeface="Constantia"/>
              </a:rPr>
              <a:t>игротренинг</a:t>
            </a:r>
            <a:endParaRPr sz="2800" b="1" i="1" dirty="0">
              <a:solidFill>
                <a:schemeClr val="accent1"/>
              </a:solidFill>
              <a:latin typeface="Constantia"/>
              <a:ea typeface="Constantia"/>
              <a:cs typeface="Constantia"/>
            </a:endParaRPr>
          </a:p>
          <a:p>
            <a:pPr algn="l"/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массаж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кистей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рук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;</a:t>
            </a:r>
          </a:p>
          <a:p>
            <a:pPr algn="l"/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пальчиковая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гимнастика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, 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физкультминутки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;</a:t>
            </a:r>
          </a:p>
          <a:p>
            <a:pPr algn="l"/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пальчиковые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игры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, </a:t>
            </a:r>
          </a:p>
          <a:p>
            <a:pPr algn="l"/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пальчиковый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театр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;</a:t>
            </a:r>
          </a:p>
          <a:p>
            <a:pPr algn="l"/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массаж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пальцев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</a:p>
          <a:p>
            <a:pPr algn="l"/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и 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кистей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 </a:t>
            </a:r>
            <a:r>
              <a:rPr sz="2800" b="1" i="1" dirty="0" err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рук</a:t>
            </a:r>
            <a:r>
              <a:rPr sz="2800" b="1" i="1" dirty="0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67545" y="1268760"/>
            <a:ext cx="4392487" cy="504056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•лепка из пластилина и соленого теста с использованием природного материала (семена, крупы, и т. д.)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•нетрадиционные техники рисования: кистью, пальцем, ватными палочками, пробкой от фломастера и т. д.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•работа с конструктором.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•различные виды аппликаций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•игры с песком, крупой, водой</a:t>
            </a:r>
            <a:r>
              <a:t>.</a:t>
            </a:r>
          </a:p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539552" y="764704"/>
            <a:ext cx="5689619" cy="52817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400" b="1" i="1">
                <a:latin typeface="Constantia"/>
                <a:ea typeface="Constantia"/>
                <a:cs typeface="Constantia"/>
              </a:rPr>
              <a:t>2. Игры с различными материалами</a:t>
            </a:r>
            <a:r>
              <a:rPr sz="1000"/>
              <a:t/>
            </a:r>
            <a:br>
              <a:rPr sz="1000"/>
            </a:br>
            <a:endParaRPr sz="1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34" y="4648009"/>
            <a:ext cx="2935224" cy="2531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19" y="3840479"/>
            <a:ext cx="4357688" cy="31278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8229" y="595334"/>
            <a:ext cx="2883750" cy="3222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67544" y="836712"/>
            <a:ext cx="6637467" cy="6480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800" b="1" i="1">
                <a:latin typeface="Constantia"/>
                <a:ea typeface="Constantia"/>
                <a:cs typeface="Constantia"/>
              </a:rPr>
              <a:t>3. Дидактические игры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11560" y="1431254"/>
            <a:ext cx="2808312" cy="316835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•</a:t>
            </a:r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шнуровки 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•игры с мелкими предметами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•пазлы, мозаика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•волшебный мешочек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•паук-бусиног</a:t>
            </a:r>
          </a:p>
          <a:p>
            <a:endParaRPr b="1" i="1">
              <a:solidFill>
                <a:schemeClr val="accent6">
                  <a:lumMod val="50000"/>
                </a:schemeClr>
              </a:solidFill>
              <a:latin typeface="Constantia"/>
              <a:ea typeface="Constantia"/>
              <a:cs typeface="Constanti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49" y="438912"/>
            <a:ext cx="3046323" cy="2926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14" y="3684893"/>
            <a:ext cx="2740645" cy="2476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36" y="2685503"/>
            <a:ext cx="2651761" cy="2368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650" y="3948010"/>
            <a:ext cx="2531576" cy="24922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395536" y="764705"/>
            <a:ext cx="8568952" cy="100811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400" b="1">
                <a:latin typeface="Constantia"/>
                <a:ea typeface="Constantia"/>
                <a:cs typeface="Constantia"/>
              </a:rPr>
              <a:t>Работа по развитию и активизации словарного запаса, повышению речевой активности</a:t>
            </a:r>
            <a:r>
              <a:rPr sz="2400" b="1"/>
              <a:t>.</a:t>
            </a:r>
            <a:endParaRPr sz="2400"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67544" y="1797281"/>
            <a:ext cx="4032447" cy="314388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* дидактические игры на развитие речи;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* сюжетно-ролевые игры;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* подвижные игры;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* театрализованные игры;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- Беседы.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- Наблюдения.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- Чтение худ.литературы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5039" y="1428753"/>
            <a:ext cx="2586033" cy="2700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4" y="4326289"/>
            <a:ext cx="3077529" cy="2308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7116" y="4181846"/>
            <a:ext cx="2308147" cy="2404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66" y="4230209"/>
            <a:ext cx="2659104" cy="28005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6637467" cy="74419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1"/>
              <a:t>Работа с родителями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11561" y="1844824"/>
            <a:ext cx="6264696" cy="187220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Консультации,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Беседы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Родительское собрание</a:t>
            </a:r>
          </a:p>
          <a:p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Участие родителей в обогащении пр.пр среды</a:t>
            </a:r>
          </a:p>
          <a:p>
            <a:endParaRPr b="1" i="1">
              <a:solidFill>
                <a:schemeClr val="accent6">
                  <a:lumMod val="50000"/>
                </a:schemeClr>
              </a:solidFill>
              <a:latin typeface="Constantia"/>
              <a:ea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899592" y="764705"/>
            <a:ext cx="6637467" cy="50405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400"/>
              <a:t>Ожидаемые результаты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55576" y="1412776"/>
            <a:ext cx="7848872" cy="532859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342900" lvl="0" indent="-342900">
              <a:buFont typeface="Arial"/>
              <a:buChar char="•"/>
            </a:pPr>
            <a:r>
              <a:rPr sz="1800"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Увеличение словарного запаса детей.</a:t>
            </a:r>
          </a:p>
          <a:p>
            <a:pPr marL="342900" lvl="0" indent="-342900">
              <a:buFont typeface="Arial"/>
              <a:buChar char="•"/>
            </a:pPr>
            <a:r>
              <a:rPr sz="1800"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Повышение речевой активности.</a:t>
            </a:r>
          </a:p>
          <a:p>
            <a:pPr marL="342900" lvl="0" indent="-342900">
              <a:buFont typeface="Arial"/>
              <a:buChar char="•"/>
            </a:pPr>
            <a:r>
              <a:rPr sz="1800"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Улучшение моторики, координации движений кистей, пальцев рук.</a:t>
            </a:r>
          </a:p>
          <a:p>
            <a:pPr marL="342900" indent="-342900">
              <a:buFont typeface="Arial"/>
              <a:buChar char="•"/>
            </a:pPr>
            <a:r>
              <a:rPr sz="1800"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Разработан перспективный план по развитию речи детей младшего дошкольного возраста посредством Д.и. и работы над мелкой моторикой рук</a:t>
            </a:r>
          </a:p>
          <a:p>
            <a:pPr marL="342900" indent="-342900">
              <a:buFont typeface="Arial"/>
              <a:buChar char="•"/>
            </a:pPr>
            <a:r>
              <a:rPr sz="1800"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Систематизированы дидактические и развивающие игры, </a:t>
            </a:r>
          </a:p>
          <a:p>
            <a:pPr marL="342900" indent="-342900">
              <a:buFont typeface="Arial"/>
              <a:buChar char="•"/>
            </a:pPr>
            <a:r>
              <a:rPr sz="1800"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Дополнена развивающая предметно-пространственная среда нестандартным дидактическим материалом,</a:t>
            </a:r>
          </a:p>
          <a:p>
            <a:pPr marL="342900" indent="-342900">
              <a:buFont typeface="Arial"/>
              <a:buChar char="•"/>
            </a:pPr>
            <a:r>
              <a:rPr sz="1800"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Оформлена картотека пальчиковых игр со стихами, упражнений с массажными мячиками.</a:t>
            </a:r>
          </a:p>
          <a:p>
            <a:pPr marL="342900" indent="-342900">
              <a:buFont typeface="Arial"/>
              <a:buChar char="•"/>
            </a:pPr>
            <a:r>
              <a:rPr sz="1800"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Создана информация в родительском уголке по теме проекта.</a:t>
            </a:r>
          </a:p>
          <a:p>
            <a:endParaRPr sz="1800" b="1" i="1">
              <a:solidFill>
                <a:schemeClr val="accent6">
                  <a:lumMod val="50000"/>
                </a:schemeClr>
              </a:solidFill>
              <a:latin typeface="Constantia"/>
              <a:ea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1" i="1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6" cy="746124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Актуальность 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871538" y="1773238"/>
            <a:ext cx="7408861" cy="43529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0" indent="0">
              <a:lnSpc>
                <a:spcPct val="80000"/>
              </a:lnSpc>
              <a:buNone/>
            </a:pPr>
            <a:r>
              <a:rPr sz="2000">
                <a:latin typeface="Times New Roman"/>
                <a:ea typeface="Times New Roman"/>
                <a:cs typeface="Times New Roman"/>
              </a:rPr>
              <a:t> </a:t>
            </a:r>
            <a:r>
              <a:rPr sz="2200" b="1" i="1">
                <a:latin typeface="Constantia"/>
                <a:ea typeface="Constantia"/>
                <a:cs typeface="Constantia"/>
              </a:rPr>
              <a:t>Дошкольное образовательное учреждение – первое и самое ответственное звено в общей системе образования. Овладение родным языком является одним из самых важных приобретений ребёнка в дошкольном возрасте. Именно дошкольное детство особенно сенситивно к усвоению речи. Поэтому процесс речевого развития рассматривается в современном дошкольном образовании, как общая основа воспитания и развития детей.  И является одной из 5 образовательных областей согласно ФГОС ДО. Проблема развития речи детей дошкольного возраста посредством дидактической игры  и развития мелкой моторики на сегодняшний день имеет особую значимость.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539552" y="908720"/>
            <a:ext cx="6318448" cy="377758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3600" b="1" i="1" dirty="0" err="1">
                <a:latin typeface="Constantia"/>
                <a:ea typeface="Constantia"/>
                <a:cs typeface="Constantia"/>
              </a:rPr>
              <a:t>Цель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–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развитие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речи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детей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младшего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дошкольного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возраста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посредством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развития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мелкой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моторики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и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игровой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 </a:t>
            </a:r>
            <a:r>
              <a:rPr sz="3600" b="1" i="1" dirty="0" err="1">
                <a:latin typeface="Constantia"/>
                <a:ea typeface="Constantia"/>
                <a:cs typeface="Constantia"/>
              </a:rPr>
              <a:t>деятельности</a:t>
            </a:r>
            <a:r>
              <a:rPr sz="3600" b="1" i="1" dirty="0">
                <a:latin typeface="Constantia"/>
                <a:ea typeface="Constantia"/>
                <a:cs typeface="Constantia"/>
              </a:rPr>
              <a:t>. </a:t>
            </a:r>
            <a:r>
              <a:rPr sz="2900" dirty="0">
                <a:latin typeface="Calibri"/>
                <a:ea typeface="Calibri"/>
                <a:cs typeface="Calibri"/>
              </a:rPr>
              <a:t/>
            </a:r>
            <a:br>
              <a:rPr sz="2900" dirty="0">
                <a:latin typeface="Calibri"/>
                <a:ea typeface="Calibri"/>
                <a:cs typeface="Calibri"/>
              </a:rPr>
            </a:br>
            <a:endParaRPr sz="36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6" y="3185139"/>
            <a:ext cx="83827" cy="4877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11188" y="836613"/>
            <a:ext cx="7024686" cy="6477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3600" b="1" i="1">
                <a:latin typeface="Constantia"/>
                <a:ea typeface="Constantia"/>
                <a:cs typeface="Constantia"/>
              </a:rPr>
              <a:t>Задачи</a:t>
            </a:r>
            <a:r>
              <a:rPr sz="3600"/>
              <a:t> 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11188" y="1484313"/>
            <a:ext cx="5503861" cy="40449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defPPr/>
            <a:lvl1pPr lvl="0"/>
          </a:lstStyle>
          <a:p>
            <a:pPr lvl="0"/>
            <a:r>
              <a:rPr sz="2000" b="1">
                <a:latin typeface="Constantia"/>
                <a:ea typeface="Constantia"/>
                <a:cs typeface="Constantia"/>
              </a:rPr>
              <a:t>Обогатить словарный запас детей.</a:t>
            </a:r>
          </a:p>
          <a:p>
            <a:pPr lvl="0"/>
            <a:r>
              <a:rPr sz="2000" b="1">
                <a:latin typeface="Constantia"/>
                <a:ea typeface="Constantia"/>
                <a:cs typeface="Constantia"/>
              </a:rPr>
              <a:t> Повысить речевую активность.</a:t>
            </a:r>
          </a:p>
          <a:p>
            <a:pPr lvl="0"/>
            <a:r>
              <a:rPr sz="2000" b="1">
                <a:latin typeface="Constantia"/>
                <a:ea typeface="Constantia"/>
                <a:cs typeface="Constantia"/>
              </a:rPr>
              <a:t>Улучшить моторику, координацию движений кистей, пальцев рук.</a:t>
            </a:r>
          </a:p>
          <a:p>
            <a:pPr lvl="0"/>
            <a:r>
              <a:rPr sz="2000" b="1">
                <a:latin typeface="Constantia"/>
                <a:ea typeface="Constantia"/>
                <a:cs typeface="Constantia"/>
              </a:rPr>
              <a:t> Развивать внимание, воображение и творческие способности посредством использования нетрадиционных техник рисования.</a:t>
            </a:r>
          </a:p>
          <a:p>
            <a:pPr lvl="0"/>
            <a:r>
              <a:rPr sz="2000" b="1">
                <a:latin typeface="Constantia"/>
                <a:ea typeface="Constantia"/>
                <a:cs typeface="Constantia"/>
              </a:rPr>
              <a:t>Совершенствовать предметно-пространственную развивающую среду группы.</a:t>
            </a:r>
          </a:p>
          <a:p>
            <a:pPr lvl="0"/>
            <a:r>
              <a:rPr sz="2000" b="1">
                <a:latin typeface="Constantia"/>
                <a:ea typeface="Constantia"/>
                <a:cs typeface="Constantia"/>
              </a:rPr>
              <a:t>Привлечь родителей воспитанников к сотрудничеству в развитии речи детей.</a:t>
            </a:r>
          </a:p>
          <a:p>
            <a:pPr>
              <a:buNone/>
            </a:pPr>
            <a:endParaRPr sz="2000" b="1">
              <a:latin typeface="Constantia"/>
              <a:ea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27088" y="549275"/>
            <a:ext cx="7240586" cy="115093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b="1" i="1">
                <a:latin typeface="Constantia"/>
                <a:ea typeface="Constantia"/>
                <a:cs typeface="Constantia"/>
              </a:rPr>
              <a:t>Паспорт проекта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00113" y="1773238"/>
            <a:ext cx="6919911" cy="405923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i="1">
                <a:latin typeface="Calibri"/>
                <a:ea typeface="Calibri"/>
                <a:cs typeface="Calibri"/>
              </a:rPr>
              <a:t>Тип практико – ориентированный</a:t>
            </a:r>
          </a:p>
          <a:p>
            <a:r>
              <a:rPr i="1">
                <a:latin typeface="Calibri"/>
                <a:ea typeface="Calibri"/>
                <a:cs typeface="Calibri"/>
              </a:rPr>
              <a:t>Предметно содержательная область –речевое развитие.</a:t>
            </a:r>
          </a:p>
          <a:p>
            <a:r>
              <a:rPr i="1">
                <a:latin typeface="Calibri"/>
                <a:ea typeface="Calibri"/>
                <a:cs typeface="Calibri"/>
              </a:rPr>
              <a:t>Характер координации – межпредметный</a:t>
            </a:r>
          </a:p>
          <a:p>
            <a:r>
              <a:rPr i="1">
                <a:latin typeface="Calibri"/>
                <a:ea typeface="Calibri"/>
                <a:cs typeface="Calibri"/>
              </a:rPr>
              <a:t>По количеству участников коллективный</a:t>
            </a:r>
          </a:p>
          <a:p>
            <a:r>
              <a:rPr i="1">
                <a:latin typeface="Calibri"/>
                <a:ea typeface="Calibri"/>
                <a:cs typeface="Calibri"/>
              </a:rPr>
              <a:t>По продолжительности – среднесрочный</a:t>
            </a:r>
          </a:p>
          <a:p>
            <a:pPr marL="69850" indent="0">
              <a:buNone/>
            </a:pPr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11560" y="476672"/>
            <a:ext cx="7024686" cy="79216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4A6400"/>
                </a:solidFill>
              </a:rPr>
              <a:t>Программа проекта</a:t>
            </a:r>
          </a:p>
        </p:txBody>
      </p:sp>
      <p:sp>
        <p:nvSpPr>
          <p:cNvPr id="220" name="Shape 220"/>
          <p:cNvSpPr/>
          <p:nvPr/>
        </p:nvSpPr>
        <p:spPr>
          <a:xfrm>
            <a:off x="899592" y="1099584"/>
            <a:ext cx="5904656" cy="1969375"/>
          </a:xfrm>
          <a:prstGeom prst="horizontalScroll">
            <a:avLst/>
          </a:prstGeom>
          <a:solidFill>
            <a:schemeClr val="bg2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2000" b="1" i="1">
                <a:solidFill>
                  <a:schemeClr val="tx1"/>
                </a:solidFill>
                <a:latin typeface="Constantia"/>
                <a:ea typeface="Constantia"/>
                <a:cs typeface="Constantia"/>
              </a:rPr>
              <a:t>Организационный этап</a:t>
            </a:r>
          </a:p>
          <a:p>
            <a:pPr algn="l"/>
            <a:r>
              <a:rPr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Изучение проблемы.</a:t>
            </a:r>
          </a:p>
          <a:p>
            <a:pPr algn="l"/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Планирование работы</a:t>
            </a:r>
          </a:p>
          <a:p>
            <a:pPr algn="just"/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Оборудование предметно-развивающей среды</a:t>
            </a:r>
          </a:p>
          <a:p>
            <a:pPr algn="just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907703" y="2755768"/>
            <a:ext cx="5904656" cy="1969376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/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sz="2000" b="1" i="1">
                <a:solidFill>
                  <a:schemeClr val="tx1"/>
                </a:solidFill>
                <a:latin typeface="Constantia"/>
                <a:ea typeface="Constantia"/>
                <a:cs typeface="Constantia"/>
              </a:rPr>
              <a:t>Внедренческий этап</a:t>
            </a:r>
          </a:p>
          <a:p>
            <a:pPr algn="just"/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Работа с детьми </a:t>
            </a:r>
          </a:p>
          <a:p>
            <a:pPr algn="just"/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Работа с родителями</a:t>
            </a:r>
          </a:p>
          <a:p>
            <a:pPr algn="just"/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Работа с педагогами</a:t>
            </a:r>
          </a:p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/>
            <a:endParaRPr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699792" y="4437112"/>
            <a:ext cx="5904656" cy="1969375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algn="ctr"/>
            <a:r>
              <a:rPr sz="2000" b="1" i="1">
                <a:solidFill>
                  <a:schemeClr val="tx1"/>
                </a:solidFill>
                <a:latin typeface="Constantia"/>
                <a:ea typeface="Constantia"/>
                <a:cs typeface="Constantia"/>
              </a:rPr>
              <a:t>Итоговый этап</a:t>
            </a:r>
          </a:p>
          <a:p>
            <a:pPr algn="just"/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Анализ результатов</a:t>
            </a:r>
          </a:p>
          <a:p>
            <a:pPr algn="just"/>
            <a:r>
              <a:rPr b="1" i="1">
                <a:solidFill>
                  <a:schemeClr val="accent6">
                    <a:lumMod val="50000"/>
                  </a:schemeClr>
                </a:solidFill>
                <a:latin typeface="Constantia"/>
                <a:ea typeface="Constantia"/>
                <a:cs typeface="Constantia"/>
              </a:rPr>
              <a:t>Презентация проекта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827088" y="620713"/>
            <a:ext cx="6553200" cy="6477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3600">
                <a:latin typeface="Arial"/>
                <a:ea typeface="Arial"/>
                <a:cs typeface="Arial"/>
              </a:rPr>
              <a:t>Подготовительный этап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042988" y="1341438"/>
            <a:ext cx="6777036" cy="449103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>
              <a:lnSpc>
                <a:spcPct val="80000"/>
              </a:lnSpc>
              <a:buNone/>
            </a:pPr>
            <a:endParaRPr sz="2000" b="1">
              <a:latin typeface="Arial"/>
              <a:ea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sz="2000">
                <a:latin typeface="Arial"/>
                <a:ea typeface="Arial"/>
                <a:cs typeface="Arial"/>
              </a:rPr>
              <a:t>Диагностика речевого развития детей;</a:t>
            </a:r>
          </a:p>
          <a:p>
            <a:pPr marL="69850" indent="0">
              <a:lnSpc>
                <a:spcPct val="80000"/>
              </a:lnSpc>
              <a:buNone/>
            </a:pPr>
            <a:endParaRPr sz="2000">
              <a:latin typeface="Arial"/>
              <a:ea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sz="2000">
                <a:latin typeface="Arial"/>
                <a:ea typeface="Arial"/>
                <a:cs typeface="Arial"/>
              </a:rPr>
              <a:t>Оборудование предметно-развивающей среды</a:t>
            </a:r>
          </a:p>
          <a:p>
            <a:pPr>
              <a:lnSpc>
                <a:spcPct val="80000"/>
              </a:lnSpc>
            </a:pPr>
            <a:endParaRPr sz="2000">
              <a:latin typeface="Arial"/>
              <a:ea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sz="2000">
                <a:latin typeface="Arial"/>
                <a:ea typeface="Arial"/>
                <a:cs typeface="Arial"/>
              </a:rPr>
              <a:t>Определение основных направлений работы с детьми и родителями;</a:t>
            </a:r>
          </a:p>
          <a:p>
            <a:pPr>
              <a:lnSpc>
                <a:spcPct val="80000"/>
              </a:lnSpc>
            </a:pPr>
            <a:endParaRPr sz="2000">
              <a:latin typeface="Arial"/>
              <a:ea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sz="2000">
                <a:latin typeface="Arial"/>
                <a:ea typeface="Arial"/>
                <a:cs typeface="Arial"/>
              </a:rPr>
              <a:t>Тематическое планирование работы;</a:t>
            </a:r>
          </a:p>
          <a:p>
            <a:pPr>
              <a:lnSpc>
                <a:spcPct val="80000"/>
              </a:lnSpc>
            </a:pPr>
            <a:endParaRPr sz="2000">
              <a:latin typeface="Arial"/>
              <a:ea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sz="2000">
                <a:latin typeface="Arial"/>
                <a:ea typeface="Arial"/>
                <a:cs typeface="Arial"/>
              </a:rPr>
              <a:t>Оформление памяток, выпуск буклетов  по теме «Особенности речевого развития детей третьего года жизни».</a:t>
            </a:r>
          </a:p>
          <a:p>
            <a:pPr marL="69850" indent="0">
              <a:lnSpc>
                <a:spcPct val="80000"/>
              </a:lnSpc>
              <a:buNone/>
            </a:pPr>
            <a:endParaRPr sz="2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84213" y="549275"/>
            <a:ext cx="6912123" cy="7921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latin typeface="Arial"/>
                <a:ea typeface="Arial"/>
                <a:cs typeface="Arial"/>
              </a:rPr>
              <a:t>Внедренческий этап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827088" y="1341439"/>
            <a:ext cx="5002212" cy="46164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latin typeface="Constantia"/>
                <a:ea typeface="Constantia"/>
                <a:cs typeface="Constantia"/>
              </a:rPr>
              <a:t>Совместная деятельность педагога с детьми</a:t>
            </a:r>
          </a:p>
          <a:p>
            <a:r>
              <a:rPr>
                <a:latin typeface="Constantia"/>
                <a:ea typeface="Constantia"/>
                <a:cs typeface="Constantia"/>
              </a:rPr>
              <a:t> Индивидуальная работа с детьми</a:t>
            </a:r>
          </a:p>
          <a:p>
            <a:r>
              <a:rPr>
                <a:latin typeface="Constantia"/>
                <a:ea typeface="Constantia"/>
                <a:cs typeface="Constantia"/>
              </a:rPr>
              <a:t>Самостоятельная деятельность детей </a:t>
            </a:r>
          </a:p>
          <a:p>
            <a:r>
              <a:rPr>
                <a:latin typeface="Constantia"/>
                <a:ea typeface="Constantia"/>
                <a:cs typeface="Constantia"/>
              </a:rPr>
              <a:t>Взаимодействие с семьей: привлечение родителей к изготовлению игр и игрушек, консультации, наглядная информация.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683568" y="980728"/>
            <a:ext cx="7383461" cy="5032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3600">
                <a:latin typeface="Arial"/>
                <a:ea typeface="Arial"/>
                <a:cs typeface="Arial"/>
              </a:rPr>
              <a:t/>
            </a:r>
            <a:br>
              <a:rPr sz="3600">
                <a:latin typeface="Arial"/>
                <a:ea typeface="Arial"/>
                <a:cs typeface="Arial"/>
              </a:rPr>
            </a:br>
            <a:r>
              <a:rPr sz="3600">
                <a:latin typeface="Arial"/>
                <a:ea typeface="Arial"/>
                <a:cs typeface="Arial"/>
              </a:rPr>
              <a:t/>
            </a:r>
            <a:br>
              <a:rPr sz="3600">
                <a:latin typeface="Arial"/>
                <a:ea typeface="Arial"/>
                <a:cs typeface="Arial"/>
              </a:rPr>
            </a:br>
            <a:r>
              <a:rPr sz="3600">
                <a:latin typeface="Arial"/>
                <a:ea typeface="Arial"/>
                <a:cs typeface="Arial"/>
              </a:rPr>
              <a:t/>
            </a:r>
            <a:br>
              <a:rPr sz="3600">
                <a:latin typeface="Arial"/>
                <a:ea typeface="Arial"/>
                <a:cs typeface="Arial"/>
              </a:rPr>
            </a:br>
            <a:r>
              <a:rPr sz="3600">
                <a:latin typeface="Arial"/>
                <a:ea typeface="Arial"/>
                <a:cs typeface="Arial"/>
              </a:rPr>
              <a:t>Заключительный этап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00113" y="2132856"/>
            <a:ext cx="6919911" cy="369961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latin typeface="Constantia"/>
                <a:ea typeface="Constantia"/>
                <a:cs typeface="Constantia"/>
              </a:rPr>
              <a:t>Мониторинг ( диагностика речевого и умственного развития, самоанализ педагогической деятельности, эффективность взаимодействия со специалистами)</a:t>
            </a:r>
          </a:p>
          <a:p>
            <a:r>
              <a:rPr>
                <a:latin typeface="Constantia"/>
                <a:ea typeface="Constantia"/>
                <a:cs typeface="Constantia"/>
              </a:rPr>
              <a:t>Презентация проекта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стин">
  <a:themeElements>
    <a:clrScheme name="Остин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Остин">
      <a:fillStyleLst>
        <a:solidFill>
          <a:schemeClr val="phClr"/>
        </a:solidFill>
        <a:gradFill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</a:gradFill>
        <a:gradFill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</a:gradFill>
      </a:fillStyleLst>
      <a:lnStyleLst>
        <a:ln w="9525">
          <a:solidFill>
            <a:schemeClr val="phClr"/>
          </a:solidFill>
          <a:prstDash val="solid"/>
        </a:ln>
        <a:ln w="15875">
          <a:solidFill>
            <a:schemeClr val="phClr"/>
          </a:solidFill>
          <a:prstDash val="solid"/>
        </a:ln>
        <a:ln w="22225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</a:gradFill>
        <a:no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53</TotalTime>
  <Words>575</Words>
  <Application>Microsoft Office PowerPoint</Application>
  <DocSecurity>0</DocSecurity>
  <PresentationFormat>Экран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Constantia</vt:lpstr>
      <vt:lpstr>Times New Roman</vt:lpstr>
      <vt:lpstr>Wingdings 2</vt:lpstr>
      <vt:lpstr>Остин</vt:lpstr>
      <vt:lpstr>Педагогический проект  «Развитие речи детей 3-4 лет- Говорушка» </vt:lpstr>
      <vt:lpstr>Актуальность </vt:lpstr>
      <vt:lpstr>Цель –развитие речи детей младшего дошкольного возраста посредством развития мелкой моторики и игровой деятельности.  </vt:lpstr>
      <vt:lpstr>Задачи </vt:lpstr>
      <vt:lpstr>Паспорт проекта</vt:lpstr>
      <vt:lpstr>Программа проекта</vt:lpstr>
      <vt:lpstr>Подготовительный этап</vt:lpstr>
      <vt:lpstr>Внедренческий этап</vt:lpstr>
      <vt:lpstr>   Заключительный этап</vt:lpstr>
      <vt:lpstr>Работа по развитию мелкой моторики рук  методы и приемы работы</vt:lpstr>
      <vt:lpstr>2. Игры с различными материалами </vt:lpstr>
      <vt:lpstr>3. Дидактические игры</vt:lpstr>
      <vt:lpstr>Работа по развитию и активизации словарного запаса, повышению речевой активности.</vt:lpstr>
      <vt:lpstr>Работа с родителями</vt:lpstr>
      <vt:lpstr>Ожидаемые результаты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«Развитие речи детей 3-4 лет» </dc:title>
  <cp:lastModifiedBy>Пользователь</cp:lastModifiedBy>
  <cp:revision>8</cp:revision>
  <dcterms:modified xsi:type="dcterms:W3CDTF">2022-12-06T19:28:21Z</dcterms:modified>
</cp:coreProperties>
</file>