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7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  <p:sldId id="263" r:id="rId9"/>
    <p:sldId id="281" r:id="rId10"/>
    <p:sldId id="280" r:id="rId11"/>
    <p:sldId id="282" r:id="rId12"/>
    <p:sldId id="283" r:id="rId13"/>
    <p:sldId id="265" r:id="rId14"/>
    <p:sldId id="266" r:id="rId15"/>
    <p:sldId id="264" r:id="rId16"/>
    <p:sldId id="278" r:id="rId17"/>
    <p:sldId id="268" r:id="rId18"/>
    <p:sldId id="269" r:id="rId19"/>
    <p:sldId id="270" r:id="rId20"/>
    <p:sldId id="267" r:id="rId21"/>
    <p:sldId id="279" r:id="rId22"/>
    <p:sldId id="271" r:id="rId23"/>
    <p:sldId id="272" r:id="rId24"/>
    <p:sldId id="273" r:id="rId25"/>
    <p:sldId id="275" r:id="rId26"/>
    <p:sldId id="276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287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703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113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985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387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130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200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863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668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321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12/10/2024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274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12/10/2024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574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35726" y="714102"/>
            <a:ext cx="10763794" cy="4258491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</a:rPr>
              <a:t>«Патриотическая акция </a:t>
            </a:r>
            <a:br>
              <a:rPr lang="ru-RU" sz="4400" b="1" dirty="0">
                <a:solidFill>
                  <a:srgbClr val="C00000"/>
                </a:solidFill>
              </a:rPr>
            </a:br>
            <a:r>
              <a:rPr lang="ru-RU" sz="4400" b="1" dirty="0">
                <a:solidFill>
                  <a:srgbClr val="C00000"/>
                </a:solidFill>
              </a:rPr>
              <a:t>как форма взаимодействия педагога с родителями </a:t>
            </a:r>
            <a:br>
              <a:rPr lang="ru-RU" sz="4400" b="1" dirty="0">
                <a:solidFill>
                  <a:srgbClr val="C00000"/>
                </a:solidFill>
              </a:rPr>
            </a:br>
            <a:r>
              <a:rPr lang="ru-RU" sz="4400" b="1" dirty="0">
                <a:solidFill>
                  <a:srgbClr val="C00000"/>
                </a:solidFill>
              </a:rPr>
              <a:t>в ДОУ».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95362" y="4471852"/>
            <a:ext cx="4296638" cy="2307771"/>
          </a:xfrm>
        </p:spPr>
        <p:txBody>
          <a:bodyPr>
            <a:normAutofit fontScale="85000" lnSpcReduction="20000"/>
          </a:bodyPr>
          <a:lstStyle/>
          <a:p>
            <a:pPr algn="ctr"/>
            <a:endParaRPr lang="ru-RU" b="1" dirty="0" smtClean="0">
              <a:solidFill>
                <a:schemeClr val="bg1"/>
              </a:solidFill>
            </a:endParaRPr>
          </a:p>
          <a:p>
            <a:pPr algn="r">
              <a:lnSpc>
                <a:spcPct val="110000"/>
              </a:lnSpc>
            </a:pPr>
            <a:r>
              <a:rPr lang="ru-RU" sz="2900" b="1" dirty="0">
                <a:solidFill>
                  <a:schemeClr val="bg1"/>
                </a:solidFill>
              </a:rPr>
              <a:t> </a:t>
            </a:r>
            <a:r>
              <a:rPr lang="ru-RU" sz="2900" b="1" dirty="0" smtClean="0">
                <a:solidFill>
                  <a:schemeClr val="bg1"/>
                </a:solidFill>
              </a:rPr>
              <a:t>                                                                                    </a:t>
            </a: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</a:t>
            </a:r>
          </a:p>
          <a:p>
            <a:pPr algn="r">
              <a:lnSpc>
                <a:spcPct val="110000"/>
              </a:lnSpc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читель-логопед д/с №2          </a:t>
            </a:r>
            <a:r>
              <a:rPr lang="ru-RU" sz="2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Верхошижемье</a:t>
            </a:r>
          </a:p>
          <a:p>
            <a:pPr algn="r">
              <a:lnSpc>
                <a:spcPct val="110000"/>
              </a:lnSpc>
            </a:pPr>
            <a:r>
              <a:rPr lang="ru-RU" sz="2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Втюрина</a:t>
            </a: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Е.В.</a:t>
            </a:r>
            <a:endParaRPr lang="ru-RU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244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5620" y="137673"/>
            <a:ext cx="9147701" cy="688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23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10" y="444137"/>
            <a:ext cx="8162834" cy="6122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877" y="444137"/>
            <a:ext cx="8133182" cy="612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89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91" y="344352"/>
            <a:ext cx="3042226" cy="4051300"/>
          </a:xfrm>
        </p:spPr>
      </p:pic>
    </p:spTree>
    <p:extLst>
      <p:ext uri="{BB962C8B-B14F-4D97-AF65-F5344CB8AC3E}">
        <p14:creationId xmlns:p14="http://schemas.microsoft.com/office/powerpoint/2010/main" val="3552686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288" y="4511249"/>
            <a:ext cx="5865884" cy="11034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6" name="Picture 4" descr="https://sun9-48.userapi.com/impg/3aRASHBWjP153fiGWVL1c6QP6pSmuJG9LzZQpA/h20EZqyRK18.jpg?size=1100x1264&amp;quality=95&amp;sign=5f9ea1e758ffe13c01af0ad2374cd383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628" y="0"/>
            <a:ext cx="57573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un9-59.userapi.com/impg/fCtpfMcybpr3fuzt_G3kScJIlcIYozIT0rBKVw/_oGVblWP6MQ.jpg?size=800x800&amp;quality=95&amp;sign=bcc2a366f9aa4e30d92ca4df08a9c094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0914"/>
            <a:ext cx="6434628" cy="697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6597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un9-69.userapi.com/impg/gI_CpL6TOEkYB5O2YiETs4llD7WKU98gO9W-5Q/E5qnRGXc330.jpg?size=960x1280&amp;quality=95&amp;sign=201d283b040c2c4d77505bbe6a92d531&amp;type=album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1" y="435527"/>
            <a:ext cx="4242826" cy="565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92170" y="676145"/>
            <a:ext cx="7499830" cy="562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371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882" y="3755572"/>
            <a:ext cx="3150249" cy="31982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332" y="-220459"/>
            <a:ext cx="9417394" cy="1600199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АКЦИЯ «Памятники </a:t>
            </a:r>
            <a:r>
              <a:rPr lang="ru-RU" sz="4000" b="1" dirty="0">
                <a:solidFill>
                  <a:srgbClr val="C00000"/>
                </a:solidFill>
              </a:rPr>
              <a:t>героям Великой отечественной войны</a:t>
            </a:r>
            <a:r>
              <a:rPr lang="ru-RU" sz="4000" b="1" dirty="0" smtClean="0">
                <a:solidFill>
                  <a:srgbClr val="C00000"/>
                </a:solidFill>
              </a:rPr>
              <a:t>» 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6057" y="1271451"/>
            <a:ext cx="10710691" cy="584051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u="sng" dirty="0" smtClean="0">
                <a:solidFill>
                  <a:srgbClr val="C00000"/>
                </a:solidFill>
              </a:rPr>
              <a:t>Цель</a:t>
            </a:r>
            <a:r>
              <a:rPr lang="ru-RU" sz="2800" dirty="0" smtClean="0">
                <a:solidFill>
                  <a:srgbClr val="C00000"/>
                </a:solidFill>
              </a:rPr>
              <a:t>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C00000"/>
                </a:solidFill>
              </a:rPr>
              <a:t>создать </a:t>
            </a:r>
            <a:r>
              <a:rPr lang="ru-RU" sz="2800" dirty="0">
                <a:solidFill>
                  <a:srgbClr val="C00000"/>
                </a:solidFill>
              </a:rPr>
              <a:t>условия для развития детей в совместной деятельности с родителями и педагогами  </a:t>
            </a:r>
            <a:r>
              <a:rPr lang="ru-RU" sz="2800" dirty="0" smtClean="0">
                <a:solidFill>
                  <a:srgbClr val="C00000"/>
                </a:solidFill>
              </a:rPr>
              <a:t>детского сада</a:t>
            </a:r>
          </a:p>
          <a:p>
            <a:pPr marL="0" indent="0">
              <a:buNone/>
            </a:pPr>
            <a:r>
              <a:rPr lang="ru-RU" sz="2800" b="1" u="sng" dirty="0" smtClean="0">
                <a:solidFill>
                  <a:srgbClr val="C00000"/>
                </a:solidFill>
              </a:rPr>
              <a:t>Задачи: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C00000"/>
                </a:solidFill>
              </a:rPr>
              <a:t>приобщить </a:t>
            </a:r>
            <a:r>
              <a:rPr lang="ru-RU" sz="2800" dirty="0">
                <a:solidFill>
                  <a:srgbClr val="C00000"/>
                </a:solidFill>
              </a:rPr>
              <a:t>родителей к участию в жизни детского сада через </a:t>
            </a:r>
            <a:r>
              <a:rPr lang="ru-RU" sz="2800" dirty="0" smtClean="0">
                <a:solidFill>
                  <a:srgbClr val="C00000"/>
                </a:solidFill>
              </a:rPr>
              <a:t>поиск </a:t>
            </a:r>
            <a:r>
              <a:rPr lang="ru-RU" sz="2800" dirty="0">
                <a:solidFill>
                  <a:srgbClr val="C00000"/>
                </a:solidFill>
              </a:rPr>
              <a:t>и внедрение наиболее эффективных форм </a:t>
            </a:r>
            <a:r>
              <a:rPr lang="ru-RU" sz="2800" dirty="0" smtClean="0">
                <a:solidFill>
                  <a:srgbClr val="C00000"/>
                </a:solidFill>
              </a:rPr>
              <a:t>взаимодействия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C00000"/>
                </a:solidFill>
              </a:rPr>
              <a:t> </a:t>
            </a:r>
            <a:r>
              <a:rPr lang="ru-RU" sz="2800" dirty="0">
                <a:solidFill>
                  <a:srgbClr val="C00000"/>
                </a:solidFill>
              </a:rPr>
              <a:t>организовать мероприятия по вовлечению родителей в деятельность </a:t>
            </a:r>
            <a:r>
              <a:rPr lang="ru-RU" sz="2800" dirty="0" smtClean="0">
                <a:solidFill>
                  <a:srgbClr val="C00000"/>
                </a:solidFill>
              </a:rPr>
              <a:t>ДОУ</a:t>
            </a:r>
            <a:r>
              <a:rPr lang="ru-RU" sz="2800" dirty="0">
                <a:solidFill>
                  <a:srgbClr val="C00000"/>
                </a:solidFill>
              </a:rPr>
              <a:t>, как полноправных участников образовательного процесса;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C00000"/>
                </a:solidFill>
              </a:rPr>
              <a:t> </a:t>
            </a:r>
            <a:r>
              <a:rPr lang="ru-RU" sz="2800" dirty="0">
                <a:solidFill>
                  <a:srgbClr val="C00000"/>
                </a:solidFill>
              </a:rPr>
              <a:t>пополнить ресурсную базу ДОУ</a:t>
            </a:r>
            <a:endParaRPr lang="ru-RU" sz="2800" dirty="0" smtClean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105" y="2056791"/>
            <a:ext cx="4755292" cy="398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90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9343" y="0"/>
            <a:ext cx="9905998" cy="76302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Маленькие герои большой войны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3314" name="Picture 2" descr="https://sun9-48.userapi.com/impg/O-VNZojnJoL-Mykcpv9Gc_Z27AHwtFNpvjkDRQ/3Y8_jVQgJ8Y.jpg?size=1280x960&amp;quality=95&amp;sign=b0b1242276ac09ee256a68907a76d56f&amp;type=album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826" y="612913"/>
            <a:ext cx="8326782" cy="624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624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Picture background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925" y="230890"/>
            <a:ext cx="4345956" cy="662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751" y="230890"/>
            <a:ext cx="5301688" cy="662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4942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Picture background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46" y="464595"/>
            <a:ext cx="4814435" cy="602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Picture backgroun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732" y="482040"/>
            <a:ext cx="4006285" cy="600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4686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 background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75" y="318454"/>
            <a:ext cx="4983526" cy="624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icture backgroun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274" y="318454"/>
            <a:ext cx="6051473" cy="624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8824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8349" y="2806700"/>
            <a:ext cx="5732126" cy="40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9459" y="627226"/>
            <a:ext cx="9905998" cy="2264020"/>
          </a:xfrm>
        </p:spPr>
        <p:txBody>
          <a:bodyPr>
            <a:normAutofit fontScale="90000"/>
          </a:bodyPr>
          <a:lstStyle/>
          <a:p>
            <a:pPr algn="r"/>
            <a:r>
              <a:rPr lang="ru-RU" sz="49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«Только вместе с родителями, общими усилиями, педагоги могут дать детям большое человеческое счастье».</a:t>
            </a:r>
            <a:r>
              <a:rPr lang="ru-RU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В.А. Сухомлинский</a:t>
            </a:r>
            <a:r>
              <a:rPr lang="ru-RU" b="1" u="sng" dirty="0" smtClean="0">
                <a:solidFill>
                  <a:srgbClr val="C00000"/>
                </a:solidFill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1120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un9-58.userapi.com/impg/BaDDPJ4M0nki_4YO_sc95HLegvSZ165Ax3cyDw/IoQMwjxDR88.jpg?size=2560x1920&amp;quality=95&amp;sign=7b6a97d70b0cb8fc525d2d30f9d319e8&amp;type=album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784" y="188843"/>
            <a:ext cx="8621286" cy="646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1837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s://sun9-69.userapi.com/impg/gI_CpL6TOEkYB5O2YiETs4llD7WKU98gO9W-5Q/E5qnRGXc330.jpg?size=960x1280&amp;quality=95&amp;sign=201d283b040c2c4d77505bbe6a92d531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9883" y="224874"/>
            <a:ext cx="4974845" cy="663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9-62.userapi.com/impg/Sl-IWjzMADmj2DVviF35ZE180tD4hI0jfFRyNg/FynC6P-Ft70.jpg?size=960x1280&amp;quality=95&amp;sign=1f11716f14f2b237699d2a2d3e838349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257" y="224874"/>
            <a:ext cx="4911956" cy="654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910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sun9-12.userapi.com/impg/CZuhp-QpTZZxiTuPkoJHSv-o899TuLYgsNEA7g/bbyRZPlkUzw.jpg?size=1280x960&amp;quality=95&amp;sign=f5396319d527ae708941bb324597036a&amp;type=album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3" r="483"/>
          <a:stretch/>
        </p:blipFill>
        <p:spPr bwMode="auto">
          <a:xfrm>
            <a:off x="1281363" y="0"/>
            <a:ext cx="9377929" cy="690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9837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s://sun9-42.userapi.com/impg/AE9Ec0VVW5IeVsDzBjWIzrnzL6Ohlk_qwiU3Tw/JYo4aObaado.jpg?size=960x1280&amp;quality=95&amp;sign=b3dfdd5f5b44678cc2dde81a1bddcc4f&amp;type=album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79" y="268355"/>
            <a:ext cx="4811574" cy="641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Picture backgroun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184" y="180839"/>
            <a:ext cx="4861008" cy="650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4352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un9-67.userapi.com/impg/3OJQXGgEczSvLeZq7Lc5DlTCKL2EAdaMyNJz3A/4MfNAiKd4IY.jpg?size=1280x960&amp;quality=95&amp;sign=bf08f298809afac8411efb882bf6fd41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821" y="129207"/>
            <a:ext cx="8497956" cy="637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8113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63035" y="245470"/>
            <a:ext cx="9905998" cy="1021439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ВЫВОД: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063035" y="1000792"/>
            <a:ext cx="9905999" cy="435002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i="1" dirty="0" smtClean="0">
                <a:solidFill>
                  <a:srgbClr val="C00000"/>
                </a:solidFill>
              </a:rPr>
              <a:t>Признание приоритета семейного воспитания на современном этапе требует совершенно иных взаимоотношений семьи и дошкольного учреждения. Новизна этих отношений определяется понятиями:     </a:t>
            </a:r>
          </a:p>
          <a:p>
            <a:pPr marL="0" indent="0" algn="just">
              <a:buNone/>
            </a:pPr>
            <a:r>
              <a:rPr lang="ru-RU" sz="2800" i="1" dirty="0">
                <a:solidFill>
                  <a:srgbClr val="C00000"/>
                </a:solidFill>
              </a:rPr>
              <a:t> </a:t>
            </a:r>
            <a:r>
              <a:rPr lang="ru-RU" sz="2800" i="1" dirty="0" smtClean="0">
                <a:solidFill>
                  <a:srgbClr val="C00000"/>
                </a:solidFill>
              </a:rPr>
              <a:t>   </a:t>
            </a:r>
            <a:r>
              <a:rPr lang="ru-RU" sz="3200" i="1" dirty="0" smtClean="0">
                <a:solidFill>
                  <a:srgbClr val="C00000"/>
                </a:solidFill>
              </a:rPr>
              <a:t>«сотрудничество»                      </a:t>
            </a:r>
            <a:r>
              <a:rPr lang="ru-RU" sz="2800" i="1" dirty="0" smtClean="0">
                <a:solidFill>
                  <a:srgbClr val="C00000"/>
                </a:solidFill>
              </a:rPr>
              <a:t>«</a:t>
            </a:r>
            <a:r>
              <a:rPr lang="ru-RU" sz="3200" i="1" dirty="0" smtClean="0">
                <a:solidFill>
                  <a:srgbClr val="C00000"/>
                </a:solidFill>
              </a:rPr>
              <a:t>взаимодействие» </a:t>
            </a:r>
          </a:p>
          <a:p>
            <a:pPr marL="0" indent="0" algn="ctr">
              <a:buNone/>
            </a:pPr>
            <a:r>
              <a:rPr lang="ru-RU" sz="2800" i="1" dirty="0" smtClean="0">
                <a:solidFill>
                  <a:srgbClr val="C00000"/>
                </a:solidFill>
              </a:rPr>
              <a:t>«</a:t>
            </a:r>
            <a:r>
              <a:rPr lang="ru-RU" sz="3200" i="1" dirty="0" smtClean="0">
                <a:solidFill>
                  <a:srgbClr val="C00000"/>
                </a:solidFill>
              </a:rPr>
              <a:t>социальное партнерство».</a:t>
            </a:r>
            <a:endParaRPr lang="ru-RU" sz="2800" i="1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858" y="3788229"/>
            <a:ext cx="4306749" cy="323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7946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45918" y="1454331"/>
            <a:ext cx="930946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Спасибо за внимание!</a:t>
            </a:r>
            <a:endParaRPr lang="ru-RU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995" y="2477590"/>
            <a:ext cx="3285307" cy="438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0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3913" y="326571"/>
            <a:ext cx="11032435" cy="6675119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3100" b="1" dirty="0">
                <a:solidFill>
                  <a:srgbClr val="C00000"/>
                </a:solidFill>
              </a:rPr>
              <a:t>З</a:t>
            </a:r>
            <a:r>
              <a:rPr lang="ru-RU" sz="3100" b="1" dirty="0" smtClean="0">
                <a:solidFill>
                  <a:srgbClr val="C00000"/>
                </a:solidFill>
              </a:rPr>
              <a:t>акон</a:t>
            </a:r>
            <a:r>
              <a:rPr lang="ru-RU" sz="3100" b="1" dirty="0">
                <a:solidFill>
                  <a:srgbClr val="C00000"/>
                </a:solidFill>
              </a:rPr>
              <a:t>  «Об образовании в </a:t>
            </a:r>
            <a:r>
              <a:rPr lang="ru-RU" sz="3100" b="1" dirty="0" smtClean="0">
                <a:solidFill>
                  <a:srgbClr val="C00000"/>
                </a:solidFill>
              </a:rPr>
              <a:t> российской Федерации» </a:t>
            </a:r>
            <a:br>
              <a:rPr lang="ru-RU" sz="3100" b="1" dirty="0" smtClean="0">
                <a:solidFill>
                  <a:srgbClr val="C00000"/>
                </a:solidFill>
              </a:rPr>
            </a:br>
            <a:r>
              <a:rPr lang="ru-RU" sz="2400" i="1" dirty="0" smtClean="0"/>
              <a:t>одной </a:t>
            </a:r>
            <a:r>
              <a:rPr lang="ru-RU" sz="2400" i="1" dirty="0"/>
              <a:t>из основных задач, стоящих перед </a:t>
            </a:r>
            <a:r>
              <a:rPr lang="ru-RU" sz="2400" i="1" dirty="0" smtClean="0"/>
              <a:t>доу  </a:t>
            </a:r>
            <a:r>
              <a:rPr lang="ru-RU" sz="2400" i="1" dirty="0"/>
              <a:t>является «взаимодействие с семьей для обеспечения полноценного развития личности ребенка». </a:t>
            </a:r>
            <a:br>
              <a:rPr lang="ru-RU" sz="2400" i="1" dirty="0"/>
            </a:br>
            <a:r>
              <a:rPr lang="ru-RU" sz="2200" dirty="0" smtClean="0">
                <a:solidFill>
                  <a:srgbClr val="C00000"/>
                </a:solidFill>
              </a:rPr>
              <a:t/>
            </a:r>
            <a:br>
              <a:rPr lang="ru-RU" sz="2200" dirty="0" smtClean="0">
                <a:solidFill>
                  <a:srgbClr val="C00000"/>
                </a:solidFill>
              </a:rPr>
            </a:br>
            <a:r>
              <a:rPr lang="ru-RU" sz="3100" b="1" dirty="0">
                <a:solidFill>
                  <a:srgbClr val="C00000"/>
                </a:solidFill>
              </a:rPr>
              <a:t>Ф</a:t>
            </a:r>
            <a:r>
              <a:rPr lang="ru-RU" sz="3100" b="1" dirty="0" smtClean="0">
                <a:solidFill>
                  <a:srgbClr val="C00000"/>
                </a:solidFill>
              </a:rPr>
              <a:t>едеральный </a:t>
            </a:r>
            <a:r>
              <a:rPr lang="ru-RU" sz="3100" b="1" dirty="0">
                <a:solidFill>
                  <a:srgbClr val="C00000"/>
                </a:solidFill>
              </a:rPr>
              <a:t>государственный образовательный стандарт дошкольного образования </a:t>
            </a:r>
            <a:r>
              <a:rPr lang="ru-RU" sz="2200" dirty="0">
                <a:solidFill>
                  <a:srgbClr val="C00000"/>
                </a:solidFill>
              </a:rPr>
              <a:t/>
            </a:r>
            <a:br>
              <a:rPr lang="ru-RU" sz="2200" dirty="0">
                <a:solidFill>
                  <a:srgbClr val="C00000"/>
                </a:solidFill>
              </a:rPr>
            </a:br>
            <a:r>
              <a:rPr lang="ru-RU" sz="2400" i="1" dirty="0" smtClean="0"/>
              <a:t>«работа </a:t>
            </a:r>
            <a:r>
              <a:rPr lang="ru-RU" sz="2400" i="1" dirty="0"/>
              <a:t>с родителями должна иметь дифференцированный подход, учитывать социальный статус, микроклимат семьи, родительские запросы и степень заинтересованности родителей деятельностью ДОУ, повышение культуры педагогической </a:t>
            </a:r>
            <a:r>
              <a:rPr lang="ru-RU" sz="2400" i="1" dirty="0" smtClean="0"/>
              <a:t>грамотности семьи».</a:t>
            </a:r>
            <a:r>
              <a:rPr lang="ru-RU" sz="2200" i="1" dirty="0" smtClean="0"/>
              <a:t/>
            </a:r>
            <a:br>
              <a:rPr lang="ru-RU" sz="2200" i="1" dirty="0" smtClean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3100" b="1" dirty="0">
                <a:solidFill>
                  <a:srgbClr val="C00000"/>
                </a:solidFill>
              </a:rPr>
              <a:t>Т</a:t>
            </a:r>
            <a:r>
              <a:rPr lang="ru-RU" sz="3100" b="1" dirty="0" smtClean="0">
                <a:solidFill>
                  <a:srgbClr val="C00000"/>
                </a:solidFill>
              </a:rPr>
              <a:t>ребования </a:t>
            </a:r>
            <a:r>
              <a:rPr lang="ru-RU" sz="3100" b="1" dirty="0">
                <a:solidFill>
                  <a:srgbClr val="C00000"/>
                </a:solidFill>
              </a:rPr>
              <a:t>по взаимодействию Организации работы с </a:t>
            </a:r>
            <a:r>
              <a:rPr lang="ru-RU" sz="3100" b="1" dirty="0" smtClean="0">
                <a:solidFill>
                  <a:srgbClr val="C00000"/>
                </a:solidFill>
              </a:rPr>
              <a:t>родителями</a:t>
            </a:r>
            <a:r>
              <a:rPr lang="ru-RU" sz="3100" dirty="0">
                <a:solidFill>
                  <a:srgbClr val="C00000"/>
                </a:solidFill>
              </a:rPr>
              <a:t/>
            </a:r>
            <a:br>
              <a:rPr lang="ru-RU" sz="3100" dirty="0">
                <a:solidFill>
                  <a:srgbClr val="C00000"/>
                </a:solidFill>
              </a:rPr>
            </a:br>
            <a:r>
              <a:rPr lang="ru-RU" sz="2400" i="1" dirty="0" smtClean="0"/>
              <a:t>«одним </a:t>
            </a:r>
            <a:r>
              <a:rPr lang="ru-RU" sz="2400" i="1" dirty="0"/>
              <a:t>из принципов дошкольного образования является сотрудничество </a:t>
            </a:r>
            <a:r>
              <a:rPr lang="ru-RU" sz="2400" i="1" dirty="0" smtClean="0"/>
              <a:t>Организации </a:t>
            </a:r>
            <a:r>
              <a:rPr lang="ru-RU" sz="2400" i="1" dirty="0"/>
              <a:t>с </a:t>
            </a:r>
            <a:r>
              <a:rPr lang="ru-RU" sz="2400" i="1" dirty="0" smtClean="0"/>
              <a:t>семьёй».</a:t>
            </a:r>
            <a:r>
              <a:rPr lang="ru-RU" sz="3100" i="1" dirty="0"/>
              <a:t/>
            </a:r>
            <a:br>
              <a:rPr lang="ru-RU" sz="3100" i="1" dirty="0"/>
            </a:br>
            <a:r>
              <a:rPr lang="ru-RU" sz="2400" dirty="0">
                <a:solidFill>
                  <a:srgbClr val="C00000"/>
                </a:solidFill>
              </a:rPr>
              <a:t/>
            </a:r>
            <a:br>
              <a:rPr lang="ru-RU" sz="2400" dirty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/>
            </a:r>
            <a:br>
              <a:rPr lang="ru-RU" sz="2400" dirty="0" smtClean="0">
                <a:solidFill>
                  <a:srgbClr val="C00000"/>
                </a:solidFill>
              </a:rPr>
            </a:b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9785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858164" y="3256582"/>
            <a:ext cx="4333836" cy="36014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2703" y="-168513"/>
            <a:ext cx="10058400" cy="160934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Направления работы 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6979" y="1227909"/>
            <a:ext cx="10223274" cy="490292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3200" dirty="0" smtClean="0">
                <a:solidFill>
                  <a:srgbClr val="C00000"/>
                </a:solidFill>
              </a:rPr>
              <a:t> Работа </a:t>
            </a:r>
            <a:r>
              <a:rPr lang="ru-RU" sz="3200" dirty="0">
                <a:solidFill>
                  <a:srgbClr val="C00000"/>
                </a:solidFill>
              </a:rPr>
              <a:t>с коллективом ДОУ по организации взаимодействия с семьей, ознакомление педагогов с системой новых форм работы с </a:t>
            </a:r>
            <a:r>
              <a:rPr lang="ru-RU" sz="3200" dirty="0" smtClean="0">
                <a:solidFill>
                  <a:srgbClr val="C00000"/>
                </a:solidFill>
              </a:rPr>
              <a:t>родителями;</a:t>
            </a:r>
            <a:endParaRPr lang="ru-RU" sz="3200" dirty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dirty="0" smtClean="0">
                <a:solidFill>
                  <a:srgbClr val="C00000"/>
                </a:solidFill>
              </a:rPr>
              <a:t> Повышение </a:t>
            </a:r>
            <a:r>
              <a:rPr lang="ru-RU" sz="3200" dirty="0">
                <a:solidFill>
                  <a:srgbClr val="C00000"/>
                </a:solidFill>
              </a:rPr>
              <a:t>педагогической культуры </a:t>
            </a:r>
            <a:r>
              <a:rPr lang="ru-RU" sz="3200" dirty="0" smtClean="0">
                <a:solidFill>
                  <a:srgbClr val="C00000"/>
                </a:solidFill>
              </a:rPr>
              <a:t>родителей</a:t>
            </a:r>
            <a:r>
              <a:rPr lang="ru-RU" sz="3200" dirty="0">
                <a:solidFill>
                  <a:srgbClr val="C00000"/>
                </a:solidFill>
              </a:rPr>
              <a:t>;</a:t>
            </a:r>
            <a:endParaRPr lang="ru-RU" sz="3200" dirty="0" smtClean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dirty="0" smtClean="0">
                <a:solidFill>
                  <a:srgbClr val="C00000"/>
                </a:solidFill>
              </a:rPr>
              <a:t> Вовлечение </a:t>
            </a:r>
            <a:r>
              <a:rPr lang="ru-RU" sz="3200" dirty="0">
                <a:solidFill>
                  <a:srgbClr val="C00000"/>
                </a:solidFill>
              </a:rPr>
              <a:t>родителей в деятельность ДОУ, совместная работа </a:t>
            </a:r>
            <a:r>
              <a:rPr lang="ru-RU" sz="3200" dirty="0" smtClean="0">
                <a:solidFill>
                  <a:srgbClr val="C00000"/>
                </a:solidFill>
              </a:rPr>
              <a:t>по  обмену </a:t>
            </a:r>
            <a:r>
              <a:rPr lang="ru-RU" sz="3200" dirty="0">
                <a:solidFill>
                  <a:srgbClr val="C00000"/>
                </a:solidFill>
              </a:rPr>
              <a:t>опытом.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09626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29926" y="2806700"/>
            <a:ext cx="3362074" cy="40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1189" y="252549"/>
            <a:ext cx="10350725" cy="4302034"/>
          </a:xfrm>
        </p:spPr>
        <p:txBody>
          <a:bodyPr>
            <a:normAutofit/>
          </a:bodyPr>
          <a:lstStyle/>
          <a:p>
            <a:r>
              <a:rPr lang="ru-RU" sz="3100" dirty="0">
                <a:solidFill>
                  <a:srgbClr val="C00000"/>
                </a:solidFill>
              </a:rPr>
              <a:t>- как сплотить коллектив на основе решения </a:t>
            </a:r>
            <a:br>
              <a:rPr lang="ru-RU" sz="3100" dirty="0">
                <a:solidFill>
                  <a:srgbClr val="C00000"/>
                </a:solidFill>
              </a:rPr>
            </a:br>
            <a:r>
              <a:rPr lang="ru-RU" sz="3100" dirty="0">
                <a:solidFill>
                  <a:srgbClr val="C00000"/>
                </a:solidFill>
              </a:rPr>
              <a:t>  общих задач и принципов?</a:t>
            </a:r>
            <a:br>
              <a:rPr lang="ru-RU" sz="3100" dirty="0">
                <a:solidFill>
                  <a:srgbClr val="C00000"/>
                </a:solidFill>
              </a:rPr>
            </a:br>
            <a:r>
              <a:rPr lang="ru-RU" sz="3100" dirty="0">
                <a:solidFill>
                  <a:srgbClr val="C00000"/>
                </a:solidFill>
              </a:rPr>
              <a:t/>
            </a:r>
            <a:br>
              <a:rPr lang="ru-RU" sz="3100" dirty="0">
                <a:solidFill>
                  <a:srgbClr val="C00000"/>
                </a:solidFill>
              </a:rPr>
            </a:br>
            <a:r>
              <a:rPr lang="ru-RU" sz="3100" dirty="0">
                <a:solidFill>
                  <a:srgbClr val="C00000"/>
                </a:solidFill>
              </a:rPr>
              <a:t>- как стимулировать творческий поиск? </a:t>
            </a:r>
            <a:br>
              <a:rPr lang="ru-RU" sz="3100" dirty="0">
                <a:solidFill>
                  <a:srgbClr val="C00000"/>
                </a:solidFill>
              </a:rPr>
            </a:br>
            <a:r>
              <a:rPr lang="ru-RU" sz="3100" dirty="0">
                <a:solidFill>
                  <a:srgbClr val="C00000"/>
                </a:solidFill>
              </a:rPr>
              <a:t/>
            </a:r>
            <a:br>
              <a:rPr lang="ru-RU" sz="3100" dirty="0">
                <a:solidFill>
                  <a:srgbClr val="C00000"/>
                </a:solidFill>
              </a:rPr>
            </a:br>
            <a:r>
              <a:rPr lang="ru-RU" sz="3100" dirty="0">
                <a:solidFill>
                  <a:srgbClr val="C00000"/>
                </a:solidFill>
              </a:rPr>
              <a:t>- как создать благоприятную творческую среду   </a:t>
            </a:r>
            <a:br>
              <a:rPr lang="ru-RU" sz="3100" dirty="0">
                <a:solidFill>
                  <a:srgbClr val="C00000"/>
                </a:solidFill>
              </a:rPr>
            </a:br>
            <a:r>
              <a:rPr lang="ru-RU" sz="3100" dirty="0">
                <a:solidFill>
                  <a:srgbClr val="C00000"/>
                </a:solidFill>
              </a:rPr>
              <a:t>  не только с педагогами, но и</a:t>
            </a:r>
            <a:br>
              <a:rPr lang="ru-RU" sz="3100" dirty="0">
                <a:solidFill>
                  <a:srgbClr val="C00000"/>
                </a:solidFill>
              </a:rPr>
            </a:br>
            <a:r>
              <a:rPr lang="ru-RU" sz="3100" dirty="0">
                <a:solidFill>
                  <a:srgbClr val="C00000"/>
                </a:solidFill>
              </a:rPr>
              <a:t>  с родителями?  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830" y="4390207"/>
            <a:ext cx="3139441" cy="235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94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809688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</a:rPr>
              <a:t>АКЦИЯ- это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7240" y="1428205"/>
            <a:ext cx="10440989" cy="490292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3200" dirty="0" smtClean="0">
                <a:solidFill>
                  <a:srgbClr val="C00000"/>
                </a:solidFill>
              </a:rPr>
              <a:t> социально </a:t>
            </a:r>
            <a:r>
              <a:rPr lang="ru-RU" sz="3200" dirty="0">
                <a:solidFill>
                  <a:srgbClr val="C00000"/>
                </a:solidFill>
              </a:rPr>
              <a:t>значимое, комплексное мероприятие, действия для достижения какой-либо </a:t>
            </a:r>
            <a:r>
              <a:rPr lang="ru-RU" sz="3200" dirty="0" smtClean="0">
                <a:solidFill>
                  <a:srgbClr val="C00000"/>
                </a:solidFill>
              </a:rPr>
              <a:t>цели</a:t>
            </a:r>
            <a:r>
              <a:rPr lang="ru-RU" sz="3200" dirty="0">
                <a:solidFill>
                  <a:srgbClr val="C00000"/>
                </a:solidFill>
              </a:rPr>
              <a:t>;</a:t>
            </a:r>
            <a:endParaRPr lang="ru-RU" sz="3200" dirty="0" smtClean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dirty="0" smtClean="0">
                <a:solidFill>
                  <a:srgbClr val="C00000"/>
                </a:solidFill>
              </a:rPr>
              <a:t> </a:t>
            </a:r>
            <a:r>
              <a:rPr lang="ru-RU" sz="3200" dirty="0">
                <a:solidFill>
                  <a:srgbClr val="C00000"/>
                </a:solidFill>
              </a:rPr>
              <a:t>это возможность участия всех субъектов образовательного проекта (педагогов, детей, родителей, социальных </a:t>
            </a:r>
            <a:r>
              <a:rPr lang="ru-RU" sz="3200" dirty="0" smtClean="0">
                <a:solidFill>
                  <a:srgbClr val="C00000"/>
                </a:solidFill>
              </a:rPr>
              <a:t>партнеров);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dirty="0" smtClean="0">
                <a:solidFill>
                  <a:srgbClr val="C00000"/>
                </a:solidFill>
              </a:rPr>
              <a:t>всегда </a:t>
            </a:r>
            <a:r>
              <a:rPr lang="ru-RU" sz="3200" dirty="0">
                <a:solidFill>
                  <a:srgbClr val="C00000"/>
                </a:solidFill>
              </a:rPr>
              <a:t>результат с «обратной связью» для ребёнка, что принципиально важно для социализации детей. </a:t>
            </a:r>
          </a:p>
        </p:txBody>
      </p:sp>
    </p:spTree>
    <p:extLst>
      <p:ext uri="{BB962C8B-B14F-4D97-AF65-F5344CB8AC3E}">
        <p14:creationId xmlns:p14="http://schemas.microsoft.com/office/powerpoint/2010/main" val="38944603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-8708"/>
            <a:ext cx="9905998" cy="1184156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Этапы  акции</a:t>
            </a:r>
            <a:endParaRPr lang="ru-RU" sz="66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3" y="1175448"/>
            <a:ext cx="9905999" cy="404948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C00000"/>
                </a:solidFill>
              </a:rPr>
              <a:t>1 этап –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подготовительный</a:t>
            </a:r>
            <a:r>
              <a:rPr lang="ru-RU" sz="2800" dirty="0" smtClean="0">
                <a:solidFill>
                  <a:srgbClr val="C00000"/>
                </a:solidFill>
              </a:rPr>
              <a:t> </a:t>
            </a:r>
            <a:r>
              <a:rPr lang="ru-RU" sz="2800" i="1" dirty="0">
                <a:solidFill>
                  <a:srgbClr val="C00000"/>
                </a:solidFill>
              </a:rPr>
              <a:t>(мотивация, разработка плана по достижению цели, сбор информации, накопление материала, смета расходов</a:t>
            </a:r>
            <a:r>
              <a:rPr lang="ru-RU" sz="2800" i="1" dirty="0" smtClean="0">
                <a:solidFill>
                  <a:srgbClr val="C00000"/>
                </a:solidFill>
              </a:rPr>
              <a:t>);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C00000"/>
                </a:solidFill>
              </a:rPr>
              <a:t>2 этап -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организационно-практический</a:t>
            </a:r>
            <a:r>
              <a:rPr lang="ru-RU" sz="2800" dirty="0" smtClean="0">
                <a:solidFill>
                  <a:srgbClr val="C00000"/>
                </a:solidFill>
              </a:rPr>
              <a:t> </a:t>
            </a:r>
            <a:r>
              <a:rPr lang="ru-RU" sz="2800" i="1" dirty="0" smtClean="0">
                <a:solidFill>
                  <a:srgbClr val="C00000"/>
                </a:solidFill>
              </a:rPr>
              <a:t>(деятельностный</a:t>
            </a:r>
            <a:r>
              <a:rPr lang="ru-RU" sz="2800" i="1" dirty="0">
                <a:solidFill>
                  <a:srgbClr val="C00000"/>
                </a:solidFill>
              </a:rPr>
              <a:t>, выполнение плана деятельности</a:t>
            </a:r>
            <a:r>
              <a:rPr lang="ru-RU" sz="2800" i="1" dirty="0" smtClean="0">
                <a:solidFill>
                  <a:srgbClr val="C00000"/>
                </a:solidFill>
              </a:rPr>
              <a:t>);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C00000"/>
                </a:solidFill>
              </a:rPr>
              <a:t>3 этап -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аналитически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завершающий </a:t>
            </a:r>
            <a:r>
              <a:rPr lang="ru-RU" sz="2800" i="1" dirty="0">
                <a:solidFill>
                  <a:srgbClr val="C00000"/>
                </a:solidFill>
              </a:rPr>
              <a:t>(подведение итогов, рефлексия</a:t>
            </a:r>
            <a:r>
              <a:rPr lang="ru-RU" sz="2800" i="1" dirty="0" smtClean="0">
                <a:solidFill>
                  <a:srgbClr val="C00000"/>
                </a:solidFill>
              </a:rPr>
              <a:t>). </a:t>
            </a:r>
            <a:endParaRPr lang="ru-RU" sz="2800" i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1065" y="4072618"/>
            <a:ext cx="3240935" cy="278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87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2" y="139546"/>
            <a:ext cx="9905998" cy="1227699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Направления акций: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2477" y="1114696"/>
            <a:ext cx="10623868" cy="544285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600" dirty="0">
                <a:solidFill>
                  <a:srgbClr val="C00000"/>
                </a:solidFill>
              </a:rPr>
              <a:t>Акции, направленные на формирование экологической </a:t>
            </a:r>
            <a:r>
              <a:rPr lang="ru-RU" sz="2600" dirty="0" smtClean="0">
                <a:solidFill>
                  <a:srgbClr val="C00000"/>
                </a:solidFill>
              </a:rPr>
              <a:t>культуры;</a:t>
            </a:r>
            <a:endParaRPr lang="ru-RU" sz="2600" dirty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600" dirty="0" smtClean="0">
                <a:solidFill>
                  <a:srgbClr val="C00000"/>
                </a:solidFill>
              </a:rPr>
              <a:t>Акции</a:t>
            </a:r>
            <a:r>
              <a:rPr lang="ru-RU" sz="2600" dirty="0">
                <a:solidFill>
                  <a:srgbClr val="C00000"/>
                </a:solidFill>
              </a:rPr>
              <a:t>, направленные на безопасное поведение, заботу и порядок в </a:t>
            </a:r>
            <a:r>
              <a:rPr lang="ru-RU" sz="2600" dirty="0" smtClean="0">
                <a:solidFill>
                  <a:srgbClr val="C00000"/>
                </a:solidFill>
              </a:rPr>
              <a:t>быту;</a:t>
            </a:r>
            <a:endParaRPr lang="ru-RU" sz="2600" dirty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600" dirty="0" smtClean="0">
                <a:solidFill>
                  <a:srgbClr val="C00000"/>
                </a:solidFill>
              </a:rPr>
              <a:t>Акции</a:t>
            </a:r>
            <a:r>
              <a:rPr lang="ru-RU" sz="2600" dirty="0">
                <a:solidFill>
                  <a:srgbClr val="C00000"/>
                </a:solidFill>
              </a:rPr>
              <a:t>, ориентированные на помощь другим </a:t>
            </a:r>
            <a:r>
              <a:rPr lang="ru-RU" sz="2600" dirty="0" smtClean="0">
                <a:solidFill>
                  <a:srgbClr val="C00000"/>
                </a:solidFill>
              </a:rPr>
              <a:t>людям;</a:t>
            </a:r>
            <a:endParaRPr lang="ru-RU" sz="2600" dirty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600" dirty="0" smtClean="0">
                <a:solidFill>
                  <a:srgbClr val="C00000"/>
                </a:solidFill>
              </a:rPr>
              <a:t>Акции</a:t>
            </a:r>
            <a:r>
              <a:rPr lang="ru-RU" sz="2600" dirty="0">
                <a:solidFill>
                  <a:srgbClr val="C00000"/>
                </a:solidFill>
              </a:rPr>
              <a:t>, посвященные праздничным дням, памятным датам и иным значимым </a:t>
            </a:r>
            <a:r>
              <a:rPr lang="ru-RU" sz="2600" dirty="0" smtClean="0">
                <a:solidFill>
                  <a:srgbClr val="C00000"/>
                </a:solidFill>
              </a:rPr>
              <a:t>событиям;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600" dirty="0" smtClean="0">
                <a:solidFill>
                  <a:srgbClr val="C00000"/>
                </a:solidFill>
              </a:rPr>
              <a:t>Акции </a:t>
            </a:r>
            <a:r>
              <a:rPr lang="ru-RU" sz="2600" dirty="0" err="1">
                <a:solidFill>
                  <a:srgbClr val="C00000"/>
                </a:solidFill>
              </a:rPr>
              <a:t>здоровьесберегающей</a:t>
            </a:r>
            <a:r>
              <a:rPr lang="ru-RU" sz="2600" dirty="0">
                <a:solidFill>
                  <a:srgbClr val="C00000"/>
                </a:solidFill>
              </a:rPr>
              <a:t> </a:t>
            </a:r>
            <a:r>
              <a:rPr lang="ru-RU" sz="2600" dirty="0" smtClean="0">
                <a:solidFill>
                  <a:srgbClr val="C00000"/>
                </a:solidFill>
              </a:rPr>
              <a:t>направленности; </a:t>
            </a:r>
            <a:endParaRPr lang="ru-RU" sz="2600" dirty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600" dirty="0" smtClean="0">
                <a:solidFill>
                  <a:srgbClr val="C00000"/>
                </a:solidFill>
              </a:rPr>
              <a:t>Акции </a:t>
            </a:r>
            <a:r>
              <a:rPr lang="ru-RU" sz="2600" dirty="0">
                <a:solidFill>
                  <a:srgbClr val="C00000"/>
                </a:solidFill>
              </a:rPr>
              <a:t>патриотической и исторической (культурной) </a:t>
            </a:r>
            <a:r>
              <a:rPr lang="ru-RU" sz="2600" dirty="0" smtClean="0">
                <a:solidFill>
                  <a:srgbClr val="C00000"/>
                </a:solidFill>
              </a:rPr>
              <a:t>направленности;</a:t>
            </a:r>
            <a:endParaRPr lang="ru-RU" sz="2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844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6209" y="-635725"/>
            <a:ext cx="9955336" cy="749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9116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TM03090434[[fn=Дерево]]</Template>
  <TotalTime>545</TotalTime>
  <Words>302</Words>
  <Application>Microsoft Office PowerPoint</Application>
  <PresentationFormat>Широкоэкранный</PresentationFormat>
  <Paragraphs>40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Cambria</vt:lpstr>
      <vt:lpstr>Rockwell</vt:lpstr>
      <vt:lpstr>Rockwell Condensed</vt:lpstr>
      <vt:lpstr>Times New Roman</vt:lpstr>
      <vt:lpstr>Wingdings</vt:lpstr>
      <vt:lpstr>Дерево</vt:lpstr>
      <vt:lpstr>«Патриотическая акция  как форма взаимодействия педагога с родителями  в ДОУ».</vt:lpstr>
      <vt:lpstr>«Только вместе с родителями, общими усилиями, педагоги могут дать детям большое человеческое счастье». В.А. Сухомлинский </vt:lpstr>
      <vt:lpstr>Закон  «Об образовании в  российской Федерации»  одной из основных задач, стоящих перед доу  является «взаимодействие с семьей для обеспечения полноценного развития личности ребенка».   Федеральный государственный образовательный стандарт дошкольного образования  «работа с родителями должна иметь дифференцированный подход, учитывать социальный статус, микроклимат семьи, родительские запросы и степень заинтересованности родителей деятельностью ДОУ, повышение культуры педагогической грамотности семьи».  Требования по взаимодействию Организации работы с родителями «одним из принципов дошкольного образования является сотрудничество Организации с семьёй».   </vt:lpstr>
      <vt:lpstr>Направления работы </vt:lpstr>
      <vt:lpstr>- как сплотить коллектив на основе решения    общих задач и принципов?  - как стимулировать творческий поиск?   - как создать благоприятную творческую среду      не только с педагогами, но и   с родителями?    </vt:lpstr>
      <vt:lpstr>АКЦИЯ- это</vt:lpstr>
      <vt:lpstr>Этапы  акции</vt:lpstr>
      <vt:lpstr>Направления акций: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АКЦИЯ «Памятники героям Великой отечественной войны» </vt:lpstr>
      <vt:lpstr>Маленькие герои большой войны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ВЫВОД: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Патриотическая акция  как форма взаимодействия педагога с родителями  в ДОУ</dc:title>
  <dc:creator>karin</dc:creator>
  <cp:lastModifiedBy>karin</cp:lastModifiedBy>
  <cp:revision>29</cp:revision>
  <dcterms:created xsi:type="dcterms:W3CDTF">2024-12-08T16:14:59Z</dcterms:created>
  <dcterms:modified xsi:type="dcterms:W3CDTF">2024-12-10T14:26:57Z</dcterms:modified>
</cp:coreProperties>
</file>