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32" r:id="rId2"/>
    <p:sldMasterId id="2147483744" r:id="rId3"/>
    <p:sldMasterId id="2147483756" r:id="rId4"/>
  </p:sldMasterIdLst>
  <p:notesMasterIdLst>
    <p:notesMasterId r:id="rId19"/>
  </p:notesMasterIdLst>
  <p:sldIdLst>
    <p:sldId id="273" r:id="rId5"/>
    <p:sldId id="314" r:id="rId6"/>
    <p:sldId id="276" r:id="rId7"/>
    <p:sldId id="316" r:id="rId8"/>
    <p:sldId id="281" r:id="rId9"/>
    <p:sldId id="278" r:id="rId10"/>
    <p:sldId id="272" r:id="rId11"/>
    <p:sldId id="283" r:id="rId12"/>
    <p:sldId id="286" r:id="rId13"/>
    <p:sldId id="287" r:id="rId14"/>
    <p:sldId id="293" r:id="rId15"/>
    <p:sldId id="304" r:id="rId16"/>
    <p:sldId id="305" r:id="rId17"/>
    <p:sldId id="31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>
      <p:cViewPr>
        <p:scale>
          <a:sx n="1" d="2"/>
          <a:sy n="1" d="2"/>
        </p:scale>
        <p:origin x="1380" y="-7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872C4-8528-40AC-8379-97A7FFB57FB3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B4B6A-02C1-4CC4-8EF5-260DCF4516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647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B4B6A-02C1-4CC4-8EF5-260DCF4516F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183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75C11-0431-46E7-B939-C26D2B396A2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A3136-3B71-468F-B2BA-FFDA9BBBFDB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844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C2306-C0A3-4F64-BBB2-39F778604E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02C52-7209-4BE6-B012-541218BF89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391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BBF45-3EDB-41C8-A86F-8FCD423C9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333AD-DDD2-4F02-802B-E5FA0B3305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348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75C11-0431-46E7-B939-C26D2B396A2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A3136-3B71-468F-B2BA-FFDA9BBBFDB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881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1745C-60AA-4FE3-A6B5-BFD3D80EAB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CAD51-A30F-4BED-907F-679EA5A0312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892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54F01-4876-43AA-8950-488EEE27E0F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100C0-771B-4E35-986D-1FFDE896D38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84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23790-30AC-42E4-9848-E80CA4E0DA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B1A5A-5032-43F7-B421-9BAE7B11A5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878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ABAB3-2359-4478-B6A4-F93AB5980A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E9ACF-498B-41E0-8DB3-9F8EFA90AAF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14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87E82-D283-4F56-B2BD-FAC56B9C30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D8ACE-52E4-4FFD-AA9F-792EDD0F70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766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9B34C-0681-48DB-8C2B-0842594B6D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74CCE-B569-4FA2-9D39-1DE264B7768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282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1C6F6-F2FE-406B-8446-251941F0D52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0E6ED-9530-43A4-B6FE-90F7EDD903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692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1745C-60AA-4FE3-A6B5-BFD3D80EAB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CAD51-A30F-4BED-907F-679EA5A0312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509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4E819-4F60-4F36-9FB7-7B2D4866FA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3BF99-300E-4268-A7BD-5245893BA15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9770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C2306-C0A3-4F64-BBB2-39F778604E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02C52-7209-4BE6-B012-541218BF89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4338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BBF45-3EDB-41C8-A86F-8FCD423C90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333AD-DDD2-4F02-802B-E5FA0B3305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248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post-279854-1298288370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8" descr="97e6b01896c7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B61C8-C13C-45C5-BC65-E1DFE5E453E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FC773-1178-4F2E-9F45-CCAAAA00846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4889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86598-DDD1-4370-8D8C-14CCE3CB96B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BF6F1-F29C-4699-916F-76E273E945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4063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67E29-DE67-4E76-810F-2F32DA5E19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ED95A-60C0-49FD-B223-E04B90369CE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6226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B5693-56D6-4725-BFEE-14767952EE9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813EB-5306-4682-A798-DCEB908231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1563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EDCBA-A522-4832-8A5F-3E19FE9B500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EC8CD-C6C2-40BA-81C5-F98446198A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7765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DD0E6-C141-4999-A7AC-C4064A6A51B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C8DB9-A9D9-4C68-918E-C4D21B8B808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068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42495-4B25-4A67-8585-71753BD4A8F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694AF-476C-45B8-92B1-714E36F457E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08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54F01-4876-43AA-8950-488EEE27E0F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100C0-771B-4E35-986D-1FFDE896D38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5339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A60C9-EA6C-4061-9ACC-8E8CE972EFC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FD069-4AB7-45EC-9191-D532C883AC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9977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24E07-2C2C-4475-9951-CD9A99319B4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C5681-BDFD-4FC7-AEB8-5301CCC17E1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7041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823C9-33D3-464E-946F-C986AED2AF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A67E6-68E2-4E84-A133-E80DCE0D11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0018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67FC3-2FA9-422D-87FC-B4786F756EC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4B4FC-F630-48CC-ACD0-F3D74873E0C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5892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post-279854-1298288370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8" descr="97e6b01896c7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D7829-6A47-46C6-825D-A891B4D672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D17AC-B7FF-485A-AF4B-9E508D204EA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7648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D2144-E2EC-4C9D-9387-9EBBFD8606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4B0F5-410B-4024-8851-5A4F2BE3F05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9975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3005B-4470-49DB-8712-B748A0D3A1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6E01D-8918-42A3-A9D1-90DEBFC81ED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9409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4FC45-6FE5-40AB-BFF6-CDD43AD9EFB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D2219-2214-4DA5-A79A-CB6BE958987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3573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55F3D-FC90-4DD8-B6BB-E0665EED6A4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BBEC6-A74D-45A2-B31A-F637089494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4021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EC437-F284-4E3C-8BE6-E0715E42E2F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B7F1F-BAE7-43B8-900A-6BEFC481BA9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074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23790-30AC-42E4-9848-E80CA4E0DA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B1A5A-5032-43F7-B421-9BAE7B11A5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5146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3EC12-85F2-4E78-B0E9-00A39DCAD6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24F61-C0A7-4383-A655-89980E8CE0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4338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C5088-EF2E-4B46-BC78-398836705B3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BC381-C2EF-4AF5-A4ED-5CEE9365B2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1601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5ED0A-3607-45CF-ACE7-7C7AAF2D519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C850E-78A1-47E4-832E-2424DCCEB1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0689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F5BFA-4AAF-4A2F-A309-C81D8DFF87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CBFD1-3993-491C-B7DF-8017894EC7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2415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5E457-DFC0-46E3-ACF8-2287A89F495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06A15-F670-4642-8E4B-F6DECD008E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997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ABAB3-2359-4478-B6A4-F93AB5980A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E9ACF-498B-41E0-8DB3-9F8EFA90AAF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350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87E82-D283-4F56-B2BD-FAC56B9C30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D8ACE-52E4-4FFD-AA9F-792EDD0F70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601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9B34C-0681-48DB-8C2B-0842594B6D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74CCE-B569-4FA2-9D39-1DE264B7768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335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1C6F6-F2FE-406B-8446-251941F0D52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0E6ED-9530-43A4-B6FE-90F7EDD903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168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4E819-4F60-4F36-9FB7-7B2D4866FA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3BF99-300E-4268-A7BD-5245893BA15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043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822C5B-C6FB-4AC5-A6D1-A93561BBE8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804286-5810-4D64-9A3B-AE601C5E05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550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822C5B-C6FB-4AC5-A6D1-A93561BBE8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804286-5810-4D64-9A3B-AE601C5E05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970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09CB1B-2F66-49DE-B536-2D3E6EF2558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4D63269-11A9-4C86-B1A9-DEFCA8861F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947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7567A1-44E6-46A4-8992-766C1084933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981715-35B7-4679-AC48-10577D7788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420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555776" y="1844824"/>
            <a:ext cx="5544616" cy="1470025"/>
          </a:xfrm>
        </p:spPr>
        <p:txBody>
          <a:bodyPr/>
          <a:lstStyle/>
          <a:p>
            <a:r>
              <a:rPr lang="ru-RU" sz="3200" b="1" dirty="0">
                <a:solidFill>
                  <a:srgbClr val="800000"/>
                </a:solidFill>
              </a:rPr>
              <a:t>Профилактическая работа на уровне НОО: направления, проблемы, результат.</a:t>
            </a:r>
            <a:r>
              <a:rPr lang="ru-RU" sz="3200" b="1" dirty="0" smtClean="0">
                <a:solidFill>
                  <a:srgbClr val="800000"/>
                </a:solidFill>
              </a:rPr>
              <a:t/>
            </a:r>
            <a:br>
              <a:rPr lang="ru-RU" sz="3200" b="1" dirty="0" smtClean="0">
                <a:solidFill>
                  <a:srgbClr val="800000"/>
                </a:solidFill>
              </a:rPr>
            </a:br>
            <a:r>
              <a:rPr lang="ru-RU" sz="3200" b="1" dirty="0" smtClean="0">
                <a:solidFill>
                  <a:srgbClr val="800000"/>
                </a:solidFill>
              </a:rPr>
              <a:t> 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4797152"/>
            <a:ext cx="4536504" cy="1368152"/>
          </a:xfrm>
        </p:spPr>
        <p:txBody>
          <a:bodyPr rtlCol="0">
            <a:normAutofit/>
          </a:bodyPr>
          <a:lstStyle/>
          <a:p>
            <a:pPr lvl="0" fontAlgn="auto">
              <a:spcAft>
                <a:spcPts val="0"/>
              </a:spcAft>
            </a:pPr>
            <a:r>
              <a:rPr lang="ru-RU" sz="2000" dirty="0" smtClean="0">
                <a:solidFill>
                  <a:srgbClr val="7030A0"/>
                </a:solidFill>
              </a:rPr>
              <a:t>Писцова Валентина Александровна, </a:t>
            </a:r>
            <a:r>
              <a:rPr lang="ru-RU" sz="2000" dirty="0">
                <a:solidFill>
                  <a:srgbClr val="7030A0"/>
                </a:solidFill>
              </a:rPr>
              <a:t>учитель начальных классов </a:t>
            </a:r>
            <a:r>
              <a:rPr lang="ru-RU" sz="2000" dirty="0" smtClean="0">
                <a:solidFill>
                  <a:srgbClr val="7030A0"/>
                </a:solidFill>
              </a:rPr>
              <a:t>филиала </a:t>
            </a:r>
            <a:r>
              <a:rPr lang="ru-RU" sz="2000" dirty="0" err="1" smtClean="0">
                <a:solidFill>
                  <a:srgbClr val="7030A0"/>
                </a:solidFill>
              </a:rPr>
              <a:t>пос.Заливной</a:t>
            </a:r>
            <a:r>
              <a:rPr lang="ru-RU" sz="2000" dirty="0" smtClean="0">
                <a:solidFill>
                  <a:srgbClr val="7030A0"/>
                </a:solidFill>
              </a:rPr>
              <a:t> ГБОУ СОШ «</a:t>
            </a:r>
            <a:r>
              <a:rPr lang="ru-RU" sz="2000" dirty="0" err="1" smtClean="0">
                <a:solidFill>
                  <a:srgbClr val="7030A0"/>
                </a:solidFill>
              </a:rPr>
              <a:t>Оц</a:t>
            </a:r>
            <a:r>
              <a:rPr lang="ru-RU" sz="2000" dirty="0" smtClean="0">
                <a:solidFill>
                  <a:srgbClr val="7030A0"/>
                </a:solidFill>
              </a:rPr>
              <a:t>» </a:t>
            </a:r>
            <a:r>
              <a:rPr lang="ru-RU" sz="2000" dirty="0" err="1" smtClean="0">
                <a:solidFill>
                  <a:srgbClr val="7030A0"/>
                </a:solidFill>
              </a:rPr>
              <a:t>с.Богат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ое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08069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620688"/>
            <a:ext cx="6552728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 smtClean="0">
                <a:latin typeface="+mj-lt"/>
                <a:ea typeface="Calibri"/>
                <a:cs typeface="Times New Roman"/>
              </a:rPr>
              <a:t> Диагностическая </a:t>
            </a:r>
            <a:r>
              <a:rPr lang="ru-RU" sz="2800" b="1" i="1" dirty="0">
                <a:latin typeface="+mj-lt"/>
                <a:ea typeface="Calibri"/>
                <a:cs typeface="Times New Roman"/>
              </a:rPr>
              <a:t>работа</a:t>
            </a:r>
            <a:endParaRPr lang="ru-RU" sz="2800" b="1" dirty="0">
              <a:latin typeface="+mj-lt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700808"/>
            <a:ext cx="799288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Методики для детей:</a:t>
            </a:r>
            <a:endParaRPr lang="ru-RU" sz="2400" dirty="0"/>
          </a:p>
          <a:p>
            <a:pPr marL="228600"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Методика «Рисунка семьи» и ее модификации.</a:t>
            </a:r>
            <a:endParaRPr lang="ru-RU" sz="2400" dirty="0"/>
          </a:p>
          <a:p>
            <a:pPr marL="228600"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Различные варианты методики «Незавершенные предложения».</a:t>
            </a:r>
            <a:endParaRPr lang="ru-RU" sz="2400" dirty="0"/>
          </a:p>
          <a:p>
            <a:pPr marL="228600"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Детский тест «Эмоциональные отношения в семье» Е. Бене-Энтони.</a:t>
            </a:r>
            <a:endParaRPr lang="ru-RU" sz="2400" dirty="0"/>
          </a:p>
          <a:p>
            <a:pPr marL="228600" algn="just">
              <a:spcAft>
                <a:spcPts val="0"/>
              </a:spcAft>
            </a:pPr>
            <a:endParaRPr lang="ru-RU" sz="2400" dirty="0" smtClean="0">
              <a:latin typeface="Times New Roman"/>
              <a:ea typeface="Times New Roman"/>
            </a:endParaRPr>
          </a:p>
          <a:p>
            <a:pPr marL="228600" algn="just"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Times New Roman"/>
              </a:rPr>
              <a:t>Методики</a:t>
            </a:r>
            <a:r>
              <a:rPr lang="ru-RU" sz="2400" dirty="0">
                <a:latin typeface="Times New Roman"/>
                <a:ea typeface="Times New Roman"/>
              </a:rPr>
              <a:t>, предлагаемые родителям.</a:t>
            </a:r>
            <a:endParaRPr lang="ru-RU" sz="2400" dirty="0"/>
          </a:p>
          <a:p>
            <a:pPr marL="228600"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Родительское сочинение «История жизни моего ребенка».</a:t>
            </a:r>
            <a:endParaRPr lang="ru-RU" sz="2400" dirty="0"/>
          </a:p>
          <a:p>
            <a:pPr marL="228600"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Опросник стиля родительского воспитывающего поведения Э. Г. </a:t>
            </a:r>
            <a:r>
              <a:rPr lang="ru-RU" sz="2400" dirty="0" err="1">
                <a:latin typeface="Times New Roman"/>
                <a:ea typeface="Times New Roman"/>
              </a:rPr>
              <a:t>Эйдемиллера</a:t>
            </a:r>
            <a:r>
              <a:rPr lang="ru-RU" sz="2400" dirty="0">
                <a:latin typeface="Times New Roman"/>
                <a:ea typeface="Times New Roman"/>
              </a:rPr>
              <a:t>.</a:t>
            </a:r>
            <a:endParaRPr lang="ru-RU" sz="2400" dirty="0"/>
          </a:p>
          <a:p>
            <a:pPr marL="285750" indent="-285750">
              <a:buFont typeface="Arial" pitchFamily="34" charset="0"/>
              <a:buChar char="•"/>
            </a:pPr>
            <a:endParaRPr lang="ru-RU" sz="22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60648"/>
            <a:ext cx="1429815" cy="1427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697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1403648" y="836712"/>
            <a:ext cx="6984256" cy="1656184"/>
          </a:xfrm>
        </p:spPr>
        <p:txBody>
          <a:bodyPr/>
          <a:lstStyle/>
          <a:p>
            <a:pPr indent="630555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Совместные мероприятия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/>
            </a:r>
            <a:b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</a:b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Times New Roman"/>
              </a:rPr>
              <a:t/>
            </a:r>
            <a:b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Times New Roman"/>
              </a:rPr>
            </a:br>
            <a:endParaRPr 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39552" y="1556792"/>
            <a:ext cx="3888432" cy="5112568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50000">
                <a:srgbClr val="FFFFFF"/>
              </a:gs>
              <a:gs pos="100000">
                <a:srgbClr val="99CC00"/>
              </a:gs>
            </a:gsLst>
            <a:lin ang="5400000" scaled="1"/>
          </a:gradFill>
          <a:ln w="76200" cmpd="tri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342900" lvl="0" indent="-342900" algn="l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v"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  <a:ea typeface="+mn-ea"/>
              <a:cs typeface="+mn-cs"/>
            </a:endParaRPr>
          </a:p>
          <a:p>
            <a:pPr marL="342900" lvl="0" indent="-342900" algn="l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a typeface="+mn-ea"/>
                <a:cs typeface="+mn-cs"/>
              </a:rPr>
              <a:t>дни творчества детей и их родителей;</a:t>
            </a:r>
          </a:p>
          <a:p>
            <a:pPr marL="342900" lvl="0" indent="-342900" algn="l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a typeface="+mn-ea"/>
                <a:cs typeface="+mn-cs"/>
              </a:rPr>
              <a:t>открытые уроки и внеклассные мероприятия;</a:t>
            </a:r>
          </a:p>
          <a:p>
            <a:pPr marL="342900" lvl="0" indent="-342900" algn="l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a typeface="+mn-ea"/>
                <a:cs typeface="+mn-cs"/>
              </a:rPr>
              <a:t>помощь в организации и проведении внеклассных дел</a:t>
            </a:r>
          </a:p>
          <a:p>
            <a:pPr marL="342900" indent="-342900" algn="l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v"/>
            </a:pPr>
            <a:endParaRPr lang="ru-RU" sz="2000" b="1" dirty="0" smtClean="0">
              <a:solidFill>
                <a:srgbClr val="FFC000"/>
              </a:solidFill>
            </a:endParaRPr>
          </a:p>
          <a:p>
            <a:pPr marL="342900" lvl="0" indent="-342900" algn="l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v"/>
            </a:pPr>
            <a:endParaRPr lang="ru-RU" sz="2000" dirty="0">
              <a:solidFill>
                <a:srgbClr val="002060"/>
              </a:solidFill>
              <a:ea typeface="+mn-ea"/>
              <a:cs typeface="+mn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6792"/>
            <a:ext cx="385834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76056" y="2132856"/>
            <a:ext cx="36004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200" b="1" dirty="0" smtClean="0"/>
              <a:t>родительские собрания совместно с детьми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200" b="1" dirty="0" smtClean="0"/>
              <a:t>совместное участие в конкурсах, олимпиадах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200" b="1" dirty="0" smtClean="0"/>
              <a:t>концерты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200" b="1" dirty="0" smtClean="0"/>
              <a:t>выставки - галереи  творческих  работ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200" b="1" dirty="0" smtClean="0"/>
              <a:t> совместные спортивные мероприятия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200" b="1" dirty="0" smtClean="0"/>
              <a:t>Участие в проектной деятельности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409371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2060848"/>
            <a:ext cx="74168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</a:rPr>
              <a:t>Все </a:t>
            </a:r>
            <a:r>
              <a:rPr lang="ru-RU" sz="2800" b="1" i="1" dirty="0">
                <a:solidFill>
                  <a:srgbClr val="00B050"/>
                </a:solidFill>
              </a:rPr>
              <a:t>индивидуальные, групповые и коллективные формы работы с родителями призваны наладить взаимодействие между школой и семьей, повысить эффективность процесса воспитания детей 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 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685166" y="163706"/>
            <a:ext cx="2015098" cy="22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80255" y="390122"/>
            <a:ext cx="1972914" cy="1798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38234" y="4918500"/>
            <a:ext cx="1757501" cy="1601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88212" y="4462735"/>
            <a:ext cx="2206625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866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836712"/>
            <a:ext cx="70567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009900"/>
                </a:solidFill>
              </a:rPr>
              <a:t>«Воспитание детей – это важная область нашей жизни… Правильное воспитание – это наша счастливая старость, плохое воспитание – это наше будущее горе, это наши слёзы, - наша вина перед другими людьми».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4036673"/>
            <a:ext cx="53507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00B050"/>
                </a:solidFill>
              </a:rPr>
              <a:t>(Антон Семёнович Макаренко)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59893"/>
            <a:ext cx="2776433" cy="1951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602755"/>
            <a:ext cx="1754833" cy="1923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1" name="Picture 1" descr="C:\Users\алексей\Pictures\Рисунок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14325" y="-238125"/>
            <a:ext cx="9772650" cy="7334250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755576" y="930641"/>
            <a:ext cx="8388424" cy="487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5400" b="1" dirty="0">
                <a:latin typeface="Times New Roman"/>
                <a:ea typeface="Calibri"/>
                <a:cs typeface="Times New Roman"/>
              </a:rPr>
              <a:t>“Наша миссия” </a:t>
            </a:r>
            <a:endParaRPr lang="ru-RU" sz="5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54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– оберегать детское сердце от горечи, бед и страданий</a:t>
            </a:r>
            <a:r>
              <a:rPr lang="ru-RU" sz="540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”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5400" dirty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54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4400" dirty="0">
                <a:latin typeface="Times New Roman"/>
                <a:ea typeface="Calibri"/>
                <a:cs typeface="Times New Roman"/>
              </a:rPr>
              <a:t>(В.А</a:t>
            </a:r>
            <a:r>
              <a:rPr lang="ru-RU" sz="4400" dirty="0" smtClean="0">
                <a:latin typeface="Times New Roman"/>
                <a:ea typeface="Calibri"/>
                <a:cs typeface="Times New Roman"/>
              </a:rPr>
              <a:t>. Сухомлинский) </a:t>
            </a:r>
            <a:endParaRPr lang="ru-RU" sz="4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9552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555776" y="1844824"/>
            <a:ext cx="5544616" cy="1470025"/>
          </a:xfrm>
        </p:spPr>
        <p:txBody>
          <a:bodyPr/>
          <a:lstStyle/>
          <a:p>
            <a:r>
              <a:rPr lang="ru-RU" sz="3200" b="1" dirty="0" smtClean="0">
                <a:solidFill>
                  <a:srgbClr val="800000"/>
                </a:solidFill>
              </a:rPr>
              <a:t> </a:t>
            </a:r>
            <a:r>
              <a:rPr lang="ru-RU" b="1" dirty="0" smtClean="0">
                <a:solidFill>
                  <a:srgbClr val="800000"/>
                </a:solidFill>
              </a:rPr>
              <a:t>Спасибо </a:t>
            </a:r>
            <a:br>
              <a:rPr lang="ru-RU" b="1" dirty="0" smtClean="0">
                <a:solidFill>
                  <a:srgbClr val="800000"/>
                </a:solidFill>
              </a:rPr>
            </a:br>
            <a:r>
              <a:rPr lang="ru-RU" b="1" dirty="0" smtClean="0">
                <a:solidFill>
                  <a:srgbClr val="800000"/>
                </a:solidFill>
              </a:rPr>
              <a:t>за внимание</a:t>
            </a:r>
            <a:br>
              <a:rPr lang="ru-RU" b="1" dirty="0" smtClean="0">
                <a:solidFill>
                  <a:srgbClr val="800000"/>
                </a:solidFill>
              </a:rPr>
            </a:br>
            <a:r>
              <a:rPr lang="ru-RU" sz="3200" b="1" dirty="0" smtClean="0">
                <a:solidFill>
                  <a:srgbClr val="800000"/>
                </a:solidFill>
              </a:rPr>
              <a:t> 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4797152"/>
            <a:ext cx="4536504" cy="1368152"/>
          </a:xfrm>
        </p:spPr>
        <p:txBody>
          <a:bodyPr rtlCol="0">
            <a:normAutofit/>
          </a:bodyPr>
          <a:lstStyle/>
          <a:p>
            <a:pPr lvl="0" fontAlgn="auto">
              <a:spcAft>
                <a:spcPts val="0"/>
              </a:spcAft>
            </a:pPr>
            <a:r>
              <a:rPr lang="ru-RU" sz="2000" dirty="0" smtClean="0">
                <a:solidFill>
                  <a:srgbClr val="7030A0"/>
                </a:solidFill>
              </a:rPr>
              <a:t> </a:t>
            </a:r>
            <a:endParaRPr lang="ru-RU" sz="2000" b="1" dirty="0">
              <a:solidFill>
                <a:srgbClr val="7030A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08069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2060848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</a:rPr>
              <a:t>  </a:t>
            </a:r>
            <a:endParaRPr lang="ru-RU" sz="2800" b="1" i="1" dirty="0">
              <a:solidFill>
                <a:srgbClr val="00B050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/>
          <a:lstStyle/>
          <a:p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“Нет случайно родившихся детей.</a:t>
            </a:r>
            <a:br>
              <a:rPr lang="ru-RU" sz="2400" dirty="0" smtClean="0"/>
            </a:br>
            <a:r>
              <a:rPr lang="ru-RU" sz="2400" dirty="0" smtClean="0"/>
              <a:t>                                          Ни один Путник Вечности случайно не рождается.                                               </a:t>
            </a:r>
            <a:br>
              <a:rPr lang="ru-RU" sz="2400" dirty="0" smtClean="0"/>
            </a:br>
            <a:r>
              <a:rPr lang="ru-RU" sz="2400" dirty="0" smtClean="0"/>
              <a:t>                                                                                                                   Каждый ребенок есть явление в земной жизни. Он родился потому, что должен был родиться. Родился потому, что именно его не хватало миру. Он путь для мира, также как мир есть путь для него. И не сравнивайте душу его с телом: он младенец не душою, а телом. А душою он – носитель Истины, Бессмертия и Беспредельности. В нем предназначение, миссия. Служение своей миссии даст его духу восхождение… </a:t>
            </a:r>
            <a:br>
              <a:rPr lang="ru-RU" sz="2400" dirty="0" smtClean="0"/>
            </a:br>
            <a:r>
              <a:rPr lang="ru-RU" sz="2400" dirty="0" smtClean="0"/>
              <a:t>                                            И каждый, кто воспитает ребенка, будет </a:t>
            </a:r>
            <a:r>
              <a:rPr lang="ru-RU" sz="2400" dirty="0" err="1" smtClean="0"/>
              <a:t>соработником</a:t>
            </a:r>
            <a:r>
              <a:rPr lang="ru-RU" sz="2400" dirty="0" smtClean="0"/>
              <a:t> у Бога.”</a:t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dirty="0" smtClean="0"/>
              <a:t>                                       Из книги Ш. </a:t>
            </a:r>
            <a:r>
              <a:rPr lang="ru-RU" sz="2400" dirty="0" err="1" smtClean="0"/>
              <a:t>Амонашвили</a:t>
            </a:r>
            <a:r>
              <a:rPr lang="ru-RU" sz="2400" dirty="0" smtClean="0"/>
              <a:t>  “Спешите, дети, будем учиться летать!”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685166" y="163706"/>
            <a:ext cx="2015098" cy="22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87290" y="419947"/>
            <a:ext cx="1972914" cy="1798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38234" y="4918500"/>
            <a:ext cx="1757501" cy="1601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88212" y="4462735"/>
            <a:ext cx="2206625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алексей\Pictures\Рисунок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0"/>
            <a:ext cx="9772650" cy="733425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95536" y="474345"/>
            <a:ext cx="87484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/>
              <a:t>“Чтобы узнать ребенка, надо хорошо знать его семью”</a:t>
            </a:r>
          </a:p>
          <a:p>
            <a:pPr algn="ctr"/>
            <a:endParaRPr lang="ru-RU" sz="5400" dirty="0" smtClean="0"/>
          </a:p>
          <a:p>
            <a:pPr algn="ctr"/>
            <a:r>
              <a:rPr lang="ru-RU" sz="5400" dirty="0" smtClean="0"/>
              <a:t>Василий Александрович Сухомлинский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98866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3059832" y="2060848"/>
            <a:ext cx="5184576" cy="4248472"/>
          </a:xfrm>
        </p:spPr>
        <p:txBody>
          <a:bodyPr/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ru-RU" sz="3200" b="1" i="1" dirty="0">
                <a:solidFill>
                  <a:prstClr val="black"/>
                </a:solidFill>
                <a:latin typeface="Calibri" pitchFamily="34" charset="0"/>
                <a:ea typeface="Times New Roman"/>
                <a:cs typeface="Calibri" pitchFamily="34" charset="0"/>
              </a:rPr>
              <a:t>Права и обязанности родителей определены: </a:t>
            </a:r>
            <a:br>
              <a:rPr lang="ru-RU" sz="3200" b="1" i="1" dirty="0">
                <a:solidFill>
                  <a:prstClr val="black"/>
                </a:solidFill>
                <a:latin typeface="Calibri" pitchFamily="34" charset="0"/>
                <a:ea typeface="Times New Roman"/>
                <a:cs typeface="Calibri" pitchFamily="34" charset="0"/>
              </a:rPr>
            </a:br>
            <a:r>
              <a:rPr lang="ru-RU" sz="3200" b="1" i="1" dirty="0">
                <a:solidFill>
                  <a:prstClr val="black"/>
                </a:solidFill>
                <a:latin typeface="Calibri" pitchFamily="34" charset="0"/>
                <a:ea typeface="Times New Roman"/>
                <a:cs typeface="Calibri" pitchFamily="34" charset="0"/>
              </a:rPr>
              <a:t>в статьях 38, 43 Конституции Российской Федерации;</a:t>
            </a:r>
            <a:br>
              <a:rPr lang="ru-RU" sz="3200" b="1" i="1" dirty="0">
                <a:solidFill>
                  <a:prstClr val="black"/>
                </a:solidFill>
                <a:latin typeface="Calibri" pitchFamily="34" charset="0"/>
                <a:ea typeface="Times New Roman"/>
                <a:cs typeface="Calibri" pitchFamily="34" charset="0"/>
              </a:rPr>
            </a:br>
            <a:r>
              <a:rPr lang="ru-RU" sz="3200" b="1" i="1" dirty="0">
                <a:solidFill>
                  <a:prstClr val="black"/>
                </a:solidFill>
                <a:latin typeface="Calibri" pitchFamily="34" charset="0"/>
                <a:ea typeface="Times New Roman"/>
                <a:cs typeface="Calibri" pitchFamily="34" charset="0"/>
              </a:rPr>
              <a:t>в главе 12 Семейного кодекса Российской Федерации;</a:t>
            </a:r>
            <a:br>
              <a:rPr lang="ru-RU" sz="3200" b="1" i="1" dirty="0">
                <a:solidFill>
                  <a:prstClr val="black"/>
                </a:solidFill>
                <a:latin typeface="Calibri" pitchFamily="34" charset="0"/>
                <a:ea typeface="Times New Roman"/>
                <a:cs typeface="Calibri" pitchFamily="34" charset="0"/>
              </a:rPr>
            </a:br>
            <a:r>
              <a:rPr lang="ru-RU" sz="3200" b="1" i="1" dirty="0">
                <a:solidFill>
                  <a:prstClr val="black"/>
                </a:solidFill>
                <a:latin typeface="Calibri" pitchFamily="34" charset="0"/>
                <a:ea typeface="Times New Roman"/>
                <a:cs typeface="Calibri" pitchFamily="34" charset="0"/>
              </a:rPr>
              <a:t>в статьях 17, 18, 19, 52 Закона Российской Федерации “Об образовании”.</a:t>
            </a:r>
            <a:br>
              <a:rPr lang="ru-RU" sz="3200" b="1" i="1" dirty="0">
                <a:solidFill>
                  <a:prstClr val="black"/>
                </a:solidFill>
                <a:latin typeface="Calibri" pitchFamily="34" charset="0"/>
                <a:ea typeface="Times New Roman"/>
                <a:cs typeface="Calibri" pitchFamily="34" charset="0"/>
              </a:rPr>
            </a:br>
            <a:r>
              <a:rPr lang="ru-RU" sz="3200" b="1" i="1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ru-RU" sz="3200" b="1" i="1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</a:br>
            <a:r>
              <a:rPr lang="ru-RU" sz="3200" b="1" i="1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 </a:t>
            </a: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5013176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ea typeface="Times New Roman"/>
                <a:cs typeface="+mj-cs"/>
              </a:rPr>
              <a:t/>
            </a:r>
            <a:br>
              <a:rPr lang="ru-RU" sz="2800" dirty="0">
                <a:solidFill>
                  <a:prstClr val="black"/>
                </a:solidFill>
                <a:ea typeface="Times New Roman"/>
                <a:cs typeface="+mj-cs"/>
              </a:rPr>
            </a:b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390809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556792"/>
            <a:ext cx="7272808" cy="4320480"/>
          </a:xfrm>
        </p:spPr>
        <p:txBody>
          <a:bodyPr/>
          <a:lstStyle/>
          <a:p>
            <a:pPr>
              <a:buNone/>
            </a:pPr>
            <a:endParaRPr lang="ru-RU" sz="2800" b="1" i="1" dirty="0" smtClean="0"/>
          </a:p>
          <a:p>
            <a:pPr>
              <a:buFont typeface="Wingdings" pitchFamily="2" charset="2"/>
              <a:buChar char="v"/>
            </a:pPr>
            <a:r>
              <a:rPr lang="ru-RU" sz="2800" b="1" i="1" dirty="0" smtClean="0"/>
              <a:t> Эффективность </a:t>
            </a:r>
            <a:r>
              <a:rPr lang="ru-RU" sz="2800" i="1" dirty="0"/>
              <a:t>воспитания ребенка </a:t>
            </a:r>
            <a:r>
              <a:rPr lang="ru-RU" sz="2800" i="1" dirty="0" smtClean="0"/>
              <a:t>с ОВЗ </a:t>
            </a:r>
            <a:r>
              <a:rPr lang="ru-RU" sz="2800" dirty="0" smtClean="0"/>
              <a:t>напрямую  </a:t>
            </a:r>
            <a:r>
              <a:rPr lang="ru-RU" sz="2800" dirty="0"/>
              <a:t>зависит от того, насколько тесно </a:t>
            </a:r>
            <a:r>
              <a:rPr lang="ru-RU" sz="2800" i="1" dirty="0" smtClean="0"/>
              <a:t>взаимодействуют </a:t>
            </a:r>
            <a:r>
              <a:rPr lang="ru-RU" sz="2800" b="1" i="1" dirty="0"/>
              <a:t>школа</a:t>
            </a:r>
            <a:r>
              <a:rPr lang="ru-RU" sz="2800" i="1" dirty="0"/>
              <a:t> и </a:t>
            </a:r>
            <a:r>
              <a:rPr lang="ru-RU" sz="2800" b="1" i="1" dirty="0"/>
              <a:t>семья</a:t>
            </a:r>
            <a:r>
              <a:rPr lang="ru-RU" sz="2800" i="1" dirty="0"/>
              <a:t>.  </a:t>
            </a:r>
            <a:endParaRPr lang="ru-RU" sz="2800" i="1" dirty="0" smtClean="0"/>
          </a:p>
          <a:p>
            <a:pPr>
              <a:buFont typeface="Wingdings" pitchFamily="2" charset="2"/>
              <a:buChar char="v"/>
            </a:pPr>
            <a:r>
              <a:rPr lang="ru-RU" sz="2800" i="1" dirty="0" smtClean="0"/>
              <a:t> </a:t>
            </a:r>
            <a:r>
              <a:rPr lang="ru-RU" sz="2800" b="1" dirty="0" smtClean="0"/>
              <a:t>Ведущую </a:t>
            </a:r>
            <a:r>
              <a:rPr lang="ru-RU" sz="2800" b="1" dirty="0"/>
              <a:t>роль </a:t>
            </a:r>
            <a:r>
              <a:rPr lang="ru-RU" sz="2800" dirty="0"/>
              <a:t>в организации сотрудничества школы и семьи играют </a:t>
            </a:r>
            <a:r>
              <a:rPr lang="ru-RU" sz="2800" b="1" dirty="0" smtClean="0"/>
              <a:t>педагоги. </a:t>
            </a:r>
            <a:r>
              <a:rPr lang="ru-RU" sz="2800" dirty="0" smtClean="0"/>
              <a:t>Именно </a:t>
            </a:r>
            <a:r>
              <a:rPr lang="ru-RU" sz="2800" dirty="0"/>
              <a:t>от их работы зависит то, насколько семьи понимают политику, проводимую школой по отношению к воспитанию, </a:t>
            </a:r>
            <a:r>
              <a:rPr lang="ru-RU" sz="2800" dirty="0" smtClean="0"/>
              <a:t>обучению </a:t>
            </a:r>
            <a:r>
              <a:rPr lang="ru-RU" sz="2800" dirty="0"/>
              <a:t>детей, и участвуют в ее реализации. </a:t>
            </a:r>
            <a:endParaRPr lang="ru-RU" sz="2800" dirty="0" smtClean="0"/>
          </a:p>
          <a:p>
            <a:pPr marL="0" indent="0">
              <a:buNone/>
            </a:pPr>
            <a:endParaRPr lang="ru-RU" sz="2400" dirty="0"/>
          </a:p>
          <a:p>
            <a:pPr>
              <a:buFont typeface="Wingdings" pitchFamily="2" charset="2"/>
              <a:buChar char="v"/>
            </a:pPr>
            <a:endParaRPr lang="ru-RU" sz="2400" i="1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71600" y="332656"/>
            <a:ext cx="7344816" cy="1439441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50000">
                <a:srgbClr val="FFFFFF"/>
              </a:gs>
              <a:gs pos="100000">
                <a:srgbClr val="99CC00"/>
              </a:gs>
            </a:gsLst>
            <a:lin ang="5400000" scaled="1"/>
          </a:gradFill>
          <a:ln w="76200" cmpd="tri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Старый школьный афоризм гласит: 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«Самое сложное в работе с детьми – </a:t>
            </a:r>
            <a:b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это работа с их родителями»</a:t>
            </a:r>
            <a:endParaRPr kumimoji="0" lang="ru-RU" sz="32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2050" name="Picture 2" descr="C:\Users\алексей\Pictures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243408"/>
            <a:ext cx="9772650" cy="733425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115616" y="395496"/>
            <a:ext cx="80283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Включение семьи в поле взаимодействия с социумом – основной стабилизационный фактор.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899592" y="2594030"/>
            <a:ext cx="82444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Родители детей с ОВЗ сталкиваются с рядом проблем: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Изолированность от родительской общественности, от контакта с одноклассниками;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отсутствие объективной картины учебного процесса в школе;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нахождение наедине с проблемами своего ребёнка.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83568" y="865624"/>
            <a:ext cx="77768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Родители детей с ОВЗ сталкиваются с рядом проблем: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Изолированность родителей  от родительской общественности, от контакта ребенка с одноклассниками;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отсутствие объективной картины учебного процесса в школе;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нахождение родителей «наедине» с проблемами своего ребёнка.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нашем обществе инвалиду трудно войти в социум, а социуму трудно принять инвалида.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страх,  опасение того, что отношения ребенка со сверстниками не сложатся;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4" name="Picture 6" descr="C:\Users\алексей\Pictures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4325" y="-238125"/>
            <a:ext cx="9772650" cy="7334250"/>
          </a:xfrm>
          <a:prstGeom prst="rect">
            <a:avLst/>
          </a:prstGeom>
          <a:noFill/>
        </p:spPr>
      </p:pic>
      <p:pic>
        <p:nvPicPr>
          <p:cNvPr id="2055" name="Picture 7" descr="C:\Users\алексей\Pictures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4325" y="-238125"/>
            <a:ext cx="9772650" cy="7334250"/>
          </a:xfrm>
          <a:prstGeom prst="rect">
            <a:avLst/>
          </a:prstGeom>
          <a:noFill/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1043608" y="236928"/>
            <a:ext cx="7488832" cy="563231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Для ребёнка духовным центром, нравственным основанием является семья, её ценности, устои, отношения – семейный уклад. </a:t>
            </a:r>
            <a:endParaRPr lang="ru-RU" sz="3600" b="1" i="1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3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Сделать родителей активными участниками педагогического процесса – одна из главных задач школы.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54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2289" y="1628800"/>
            <a:ext cx="7928183" cy="4896544"/>
          </a:xfrm>
        </p:spPr>
        <p:txBody>
          <a:bodyPr/>
          <a:lstStyle/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меры общей профилактики, обеспечивающие вовлечение всех учащихся в жизнь школы,</a:t>
            </a:r>
            <a:endParaRPr lang="ru-RU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меры специальной профилактики, состоящие в выявлении учащихся, нуждающихся в особом педагогическом внимании, и проведении работы с ними на индивидуальном уровне.</a:t>
            </a:r>
            <a:endParaRPr lang="ru-RU" dirty="0">
              <a:ea typeface="Calibri"/>
              <a:cs typeface="Times New Roman"/>
            </a:endParaRPr>
          </a:p>
          <a:p>
            <a:pPr>
              <a:buFont typeface="Wingdings" pitchFamily="2" charset="2"/>
              <a:buChar char="v"/>
            </a:pPr>
            <a:endParaRPr lang="ru-RU" sz="2400" i="1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90058" y="476673"/>
            <a:ext cx="7344816" cy="1152128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50000">
                <a:srgbClr val="FFFFFF"/>
              </a:gs>
              <a:gs pos="100000">
                <a:srgbClr val="99CC00"/>
              </a:gs>
            </a:gsLst>
            <a:lin ang="5400000" scaled="1"/>
          </a:gradFill>
          <a:ln w="76200" cmpd="tri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ru-RU" sz="2400" b="1" dirty="0">
                <a:ea typeface="Calibri"/>
                <a:cs typeface="Times New Roman"/>
              </a:rPr>
              <a:t> </a:t>
            </a:r>
            <a:r>
              <a:rPr lang="ru-RU" sz="2800" b="1" dirty="0">
                <a:ea typeface="Calibri"/>
                <a:cs typeface="Times New Roman"/>
              </a:rPr>
              <a:t>В системе профилактической деятельности класса выделяю два блока работы: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042" y="5013176"/>
            <a:ext cx="1449958" cy="1603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048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556792"/>
            <a:ext cx="7272808" cy="4320480"/>
          </a:xfrm>
        </p:spPr>
        <p:txBody>
          <a:bodyPr/>
          <a:lstStyle/>
          <a:p>
            <a:pPr>
              <a:buNone/>
            </a:pPr>
            <a:endParaRPr lang="ru-RU" sz="2800" b="1" i="1" dirty="0" smtClean="0"/>
          </a:p>
          <a:p>
            <a:pPr>
              <a:buFont typeface="Wingdings" pitchFamily="2" charset="2"/>
              <a:buChar char="v"/>
            </a:pPr>
            <a:r>
              <a:rPr lang="ru-RU" sz="2800" b="1" i="1" dirty="0" smtClean="0"/>
              <a:t> Эффективность </a:t>
            </a:r>
            <a:r>
              <a:rPr lang="ru-RU" sz="2800" i="1" dirty="0"/>
              <a:t>воспитания ребенка </a:t>
            </a:r>
            <a:r>
              <a:rPr lang="ru-RU" sz="2800" i="1" dirty="0" smtClean="0"/>
              <a:t>с ОВЗ </a:t>
            </a:r>
            <a:r>
              <a:rPr lang="ru-RU" sz="2800" dirty="0" smtClean="0"/>
              <a:t>напрямую  </a:t>
            </a:r>
            <a:r>
              <a:rPr lang="ru-RU" sz="2800" dirty="0"/>
              <a:t>зависит от того, насколько тесно </a:t>
            </a:r>
            <a:r>
              <a:rPr lang="ru-RU" sz="2800" i="1" dirty="0" smtClean="0"/>
              <a:t>взаимодействуют </a:t>
            </a:r>
            <a:r>
              <a:rPr lang="ru-RU" sz="2800" b="1" i="1" dirty="0"/>
              <a:t>школа</a:t>
            </a:r>
            <a:r>
              <a:rPr lang="ru-RU" sz="2800" i="1" dirty="0"/>
              <a:t> и </a:t>
            </a:r>
            <a:r>
              <a:rPr lang="ru-RU" sz="2800" b="1" i="1" dirty="0"/>
              <a:t>семья</a:t>
            </a:r>
            <a:r>
              <a:rPr lang="ru-RU" sz="2800" i="1" dirty="0"/>
              <a:t>.  </a:t>
            </a:r>
            <a:endParaRPr lang="ru-RU" sz="2800" i="1" dirty="0" smtClean="0"/>
          </a:p>
          <a:p>
            <a:pPr>
              <a:buFont typeface="Wingdings" pitchFamily="2" charset="2"/>
              <a:buChar char="v"/>
            </a:pPr>
            <a:r>
              <a:rPr lang="ru-RU" sz="2800" i="1" dirty="0" smtClean="0"/>
              <a:t> </a:t>
            </a:r>
            <a:r>
              <a:rPr lang="ru-RU" sz="2800" b="1" dirty="0" smtClean="0"/>
              <a:t>Ведущую </a:t>
            </a:r>
            <a:r>
              <a:rPr lang="ru-RU" sz="2800" b="1" dirty="0"/>
              <a:t>роль </a:t>
            </a:r>
            <a:r>
              <a:rPr lang="ru-RU" sz="2800" dirty="0"/>
              <a:t>в организации сотрудничества школы и семьи играют </a:t>
            </a:r>
            <a:r>
              <a:rPr lang="ru-RU" sz="2800" b="1" dirty="0" smtClean="0"/>
              <a:t>педагоги. </a:t>
            </a:r>
            <a:r>
              <a:rPr lang="ru-RU" sz="2800" dirty="0" smtClean="0"/>
              <a:t>Именно </a:t>
            </a:r>
            <a:r>
              <a:rPr lang="ru-RU" sz="2800" dirty="0"/>
              <a:t>от их работы зависит то, насколько семьи понимают политику, проводимую школой по отношению к воспитанию, </a:t>
            </a:r>
            <a:r>
              <a:rPr lang="ru-RU" sz="2800" dirty="0" smtClean="0"/>
              <a:t>обучению </a:t>
            </a:r>
            <a:r>
              <a:rPr lang="ru-RU" sz="2800" dirty="0"/>
              <a:t>детей, и участвуют в ее реализации. </a:t>
            </a:r>
            <a:endParaRPr lang="ru-RU" sz="2800" dirty="0" smtClean="0"/>
          </a:p>
          <a:p>
            <a:pPr marL="0" indent="0">
              <a:buNone/>
            </a:pPr>
            <a:endParaRPr lang="ru-RU" sz="2400" dirty="0"/>
          </a:p>
          <a:p>
            <a:pPr>
              <a:buFont typeface="Wingdings" pitchFamily="2" charset="2"/>
              <a:buChar char="v"/>
            </a:pPr>
            <a:endParaRPr lang="ru-RU" sz="2400" i="1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71600" y="332656"/>
            <a:ext cx="7344816" cy="1439441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50000">
                <a:srgbClr val="FFFFFF"/>
              </a:gs>
              <a:gs pos="100000">
                <a:srgbClr val="99CC00"/>
              </a:gs>
            </a:gsLst>
            <a:lin ang="5400000" scaled="1"/>
          </a:gradFill>
          <a:ln w="76200" cmpd="tri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Старый школьный афоризм гласит: 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«Самое сложное в работе с детьми – </a:t>
            </a:r>
            <a:b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это работа с их родителями»</a:t>
            </a:r>
            <a:endParaRPr kumimoji="0" lang="ru-RU" sz="32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35841" name="Picture 1" descr="C:\Users\алексей\Pictures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4325" y="-238125"/>
            <a:ext cx="9772650" cy="7334250"/>
          </a:xfrm>
          <a:prstGeom prst="rect">
            <a:avLst/>
          </a:prstGeom>
          <a:noFill/>
        </p:spPr>
      </p:pic>
      <p:pic>
        <p:nvPicPr>
          <p:cNvPr id="35842" name="Picture 2" descr="C:\Users\алексей\Pictures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4325" y="-238125"/>
            <a:ext cx="9772650" cy="7334250"/>
          </a:xfrm>
          <a:prstGeom prst="rect">
            <a:avLst/>
          </a:prstGeom>
          <a:noFill/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611560" y="1200407"/>
            <a:ext cx="8352928" cy="424116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latin typeface="Times New Roman"/>
                <a:ea typeface="Times New Roman"/>
                <a:cs typeface="Times New Roman"/>
              </a:rPr>
              <a:t>Программа по профилактике детского и семейного неблагополучия.</a:t>
            </a:r>
            <a:endParaRPr lang="ru-RU" sz="3200" dirty="0">
              <a:ea typeface="Calibri"/>
              <a:cs typeface="Times New Roman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Цели: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•	обеспечить единый комплексный подход к разрешению ситуаций, связанных с проблемами безнадзорности и правонарушений;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•	создать   условия   для   эффективного   функционирования   системы   профилактики   безнадзорности    и правонарушений.</a:t>
            </a:r>
          </a:p>
        </p:txBody>
      </p:sp>
    </p:spTree>
    <p:extLst>
      <p:ext uri="{BB962C8B-B14F-4D97-AF65-F5344CB8AC3E}">
        <p14:creationId xmlns:p14="http://schemas.microsoft.com/office/powerpoint/2010/main" val="358254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1724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200" b="1" kern="0" dirty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Задачи: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1520" y="1916832"/>
            <a:ext cx="2448273" cy="4608512"/>
          </a:xfrm>
          <a:prstGeom prst="rect">
            <a:avLst/>
          </a:prstGeom>
          <a:ln cmpd="thickThin"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algn="l" fontAlgn="auto">
              <a:spcBef>
                <a:spcPct val="2000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prstClr val="black"/>
                </a:solidFill>
                <a:ea typeface="+mn-ea"/>
                <a:cs typeface="+mn-cs"/>
              </a:rPr>
              <a:t>• раннее </a:t>
            </a:r>
            <a:r>
              <a:rPr lang="ru-RU" sz="2800" b="1" dirty="0">
                <a:solidFill>
                  <a:prstClr val="black"/>
                </a:solidFill>
                <a:ea typeface="+mn-ea"/>
                <a:cs typeface="+mn-cs"/>
              </a:rPr>
              <a:t>выявление семейного неблагополучия и оказание специализированной адресной помощи;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</a:pPr>
            <a:endParaRPr lang="ru-RU" sz="20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15816" y="1916832"/>
            <a:ext cx="2880320" cy="4608512"/>
          </a:xfrm>
          <a:prstGeom prst="rect">
            <a:avLst/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algn="l" fontAlgn="auto">
              <a:spcBef>
                <a:spcPct val="2000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prstClr val="black"/>
                </a:solidFill>
                <a:ea typeface="+mn-ea"/>
                <a:cs typeface="+mn-cs"/>
              </a:rPr>
              <a:t>•</a:t>
            </a:r>
            <a:r>
              <a:rPr lang="ru-RU" sz="2800" b="1" dirty="0" smtClean="0">
                <a:solidFill>
                  <a:prstClr val="black"/>
                </a:solidFill>
                <a:ea typeface="+mn-ea"/>
                <a:cs typeface="+mn-cs"/>
              </a:rPr>
              <a:t> осуществление </a:t>
            </a:r>
            <a:r>
              <a:rPr lang="ru-RU" sz="2800" b="1" dirty="0">
                <a:solidFill>
                  <a:prstClr val="black"/>
                </a:solidFill>
                <a:ea typeface="+mn-ea"/>
                <a:cs typeface="+mn-cs"/>
              </a:rPr>
              <a:t>консультативно-профилактической работы среди участников образовательных отношений;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012160" y="1916832"/>
            <a:ext cx="2808312" cy="4608512"/>
          </a:xfrm>
          <a:prstGeom prst="rect">
            <a:avLst/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algn="l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prstClr val="black"/>
                </a:solidFill>
                <a:ea typeface="+mn-ea"/>
                <a:cs typeface="+mn-cs"/>
              </a:rPr>
              <a:t>• </a:t>
            </a:r>
            <a:r>
              <a:rPr lang="ru-RU" sz="2400" b="1" dirty="0" smtClean="0">
                <a:solidFill>
                  <a:prstClr val="black"/>
                </a:solidFill>
                <a:ea typeface="+mn-ea"/>
                <a:cs typeface="+mn-cs"/>
              </a:rPr>
              <a:t>осуществление </a:t>
            </a:r>
            <a:r>
              <a:rPr lang="ru-RU" sz="2400" b="1" dirty="0">
                <a:solidFill>
                  <a:prstClr val="black"/>
                </a:solidFill>
                <a:ea typeface="+mn-ea"/>
                <a:cs typeface="+mn-cs"/>
              </a:rPr>
              <a:t>индивидуального подхода к учащимся и оказание помощи в охране их психофизического и нравственного здоровья;</a:t>
            </a:r>
            <a:endParaRPr lang="ru-RU" sz="24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1266528" y="1332122"/>
            <a:ext cx="432048" cy="4344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111" y="1323869"/>
            <a:ext cx="49371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603" y="1323869"/>
            <a:ext cx="49371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627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3528" y="2780928"/>
            <a:ext cx="2592288" cy="2088232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50000">
                <a:srgbClr val="FFFFFF"/>
              </a:gs>
              <a:gs pos="100000">
                <a:srgbClr val="99CC00"/>
              </a:gs>
            </a:gsLst>
            <a:lin ang="5400000" scaled="1"/>
          </a:gradFill>
          <a:ln w="76200" cmpd="tri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algn="l" fontAlgn="auto">
              <a:spcBef>
                <a:spcPct val="20000"/>
              </a:spcBef>
              <a:spcAft>
                <a:spcPts val="0"/>
              </a:spcAft>
            </a:pPr>
            <a:r>
              <a:rPr lang="ru-RU" sz="3000" b="1" dirty="0" smtClean="0">
                <a:latin typeface="Calibri" pitchFamily="34" charset="0"/>
                <a:ea typeface="Times New Roman"/>
                <a:cs typeface="Calibri" pitchFamily="34" charset="0"/>
              </a:rPr>
              <a:t>Организационная </a:t>
            </a:r>
            <a:r>
              <a:rPr lang="ru-RU" sz="3000" b="1" dirty="0">
                <a:latin typeface="Calibri" pitchFamily="34" charset="0"/>
                <a:ea typeface="Times New Roman"/>
                <a:cs typeface="Calibri" pitchFamily="34" charset="0"/>
              </a:rPr>
              <a:t>работа</a:t>
            </a:r>
            <a:endParaRPr lang="ru-RU" sz="3000" b="1" dirty="0">
              <a:solidFill>
                <a:prstClr val="black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131840" y="2780928"/>
            <a:ext cx="2664296" cy="2088232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50000">
                <a:srgbClr val="FFFFFF"/>
              </a:gs>
              <a:gs pos="100000">
                <a:srgbClr val="99CC00"/>
              </a:gs>
            </a:gsLst>
            <a:lin ang="5400000" scaled="1"/>
          </a:gradFill>
          <a:ln w="76200" cmpd="tri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3000" b="1" dirty="0" smtClean="0">
                <a:latin typeface="Calibri" pitchFamily="34" charset="0"/>
                <a:ea typeface="Times New Roman"/>
                <a:cs typeface="Calibri" pitchFamily="34" charset="0"/>
              </a:rPr>
              <a:t>Диагностическая </a:t>
            </a:r>
            <a:r>
              <a:rPr lang="ru-RU" sz="3000" b="1" dirty="0">
                <a:latin typeface="Calibri" pitchFamily="34" charset="0"/>
                <a:ea typeface="Times New Roman"/>
                <a:cs typeface="Calibri" pitchFamily="34" charset="0"/>
              </a:rPr>
              <a:t>работа</a:t>
            </a:r>
            <a:endParaRPr lang="ru-RU" sz="3000" b="1" dirty="0">
              <a:solidFill>
                <a:prstClr val="black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012160" y="2780928"/>
            <a:ext cx="2808312" cy="2088232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50000">
                <a:srgbClr val="FFFFFF"/>
              </a:gs>
              <a:gs pos="100000">
                <a:srgbClr val="99CC00"/>
              </a:gs>
            </a:gsLst>
            <a:lin ang="5400000" scaled="1"/>
          </a:gradFill>
          <a:ln w="76200" cmpd="tri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3000" b="1" dirty="0" smtClean="0">
                <a:latin typeface="Calibri" pitchFamily="34" charset="0"/>
                <a:ea typeface="Times New Roman"/>
                <a:cs typeface="Calibri" pitchFamily="34" charset="0"/>
              </a:rPr>
              <a:t>Профилактическая </a:t>
            </a:r>
            <a:r>
              <a:rPr lang="ru-RU" sz="3000" b="1" dirty="0">
                <a:latin typeface="Calibri" pitchFamily="34" charset="0"/>
                <a:ea typeface="Times New Roman"/>
                <a:cs typeface="Calibri" pitchFamily="34" charset="0"/>
              </a:rPr>
              <a:t>работа </a:t>
            </a:r>
            <a:endParaRPr lang="ru-RU" sz="3000" b="1" dirty="0">
              <a:solidFill>
                <a:prstClr val="black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 rot="3696549">
            <a:off x="2928712" y="1478939"/>
            <a:ext cx="407154" cy="12543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00808"/>
            <a:ext cx="493713" cy="95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763688" y="260648"/>
            <a:ext cx="5721289" cy="1224136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50000">
                <a:srgbClr val="FFFFFF"/>
              </a:gs>
              <a:gs pos="100000">
                <a:srgbClr val="99CC00"/>
              </a:gs>
            </a:gsLst>
            <a:lin ang="5400000" scaled="1"/>
          </a:gradFill>
          <a:ln w="76200" cmpd="tri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latin typeface="Calibri" pitchFamily="34" charset="0"/>
                <a:ea typeface="Calibri"/>
                <a:cs typeface="Calibri" pitchFamily="34" charset="0"/>
              </a:rPr>
              <a:t>Основные направления работы:</a:t>
            </a:r>
            <a:endParaRPr lang="ru-RU" sz="3200" dirty="0">
              <a:latin typeface="Calibri" pitchFamily="34" charset="0"/>
              <a:ea typeface="Calibri"/>
              <a:cs typeface="Calibri" pitchFamily="34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 rot="6730333" flipH="1" flipV="1">
            <a:off x="6039367" y="1436338"/>
            <a:ext cx="365396" cy="13930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54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195736" y="404665"/>
            <a:ext cx="5976664" cy="108012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Times New Roman"/>
              </a:rPr>
              <a:t>Организационная работа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Times New Roman"/>
              </a:rPr>
              <a:t/>
            </a:r>
            <a:b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/>
                <a:cs typeface="Times New Roman"/>
              </a:rPr>
            </a:b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131840" y="980728"/>
            <a:ext cx="5832648" cy="5688632"/>
          </a:xfrm>
          <a:prstGeom prst="rect">
            <a:avLst/>
          </a:prstGeom>
          <a:gradFill rotWithShape="1">
            <a:gsLst>
              <a:gs pos="0">
                <a:srgbClr val="99CC00"/>
              </a:gs>
              <a:gs pos="50000">
                <a:srgbClr val="FFFFFF"/>
              </a:gs>
              <a:gs pos="100000">
                <a:srgbClr val="99CC00"/>
              </a:gs>
            </a:gsLst>
            <a:lin ang="5400000" scaled="1"/>
          </a:gradFill>
          <a:ln w="76200" cmpd="tri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342900" lvl="0" indent="-342900" algn="l">
              <a:spcAft>
                <a:spcPts val="1000"/>
              </a:spcAft>
              <a:buSzPts val="1000"/>
              <a:buFont typeface="Wingdings" pitchFamily="2" charset="2"/>
              <a:buChar char="v"/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pPr marL="342900" lvl="0" indent="-342900" algn="l">
              <a:spcAft>
                <a:spcPts val="1000"/>
              </a:spcAft>
              <a:buSzPts val="1000"/>
              <a:buFont typeface="Wingdings" pitchFamily="2" charset="2"/>
              <a:buChar char="v"/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pPr marL="342900" lvl="0" indent="-342900" algn="l">
              <a:spcAft>
                <a:spcPts val="1000"/>
              </a:spcAft>
              <a:buSzPts val="1000"/>
              <a:buFont typeface="Wingdings" pitchFamily="2" charset="2"/>
              <a:buChar char="v"/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pPr marL="342900" lvl="0" indent="-342900" algn="l">
              <a:spcAft>
                <a:spcPts val="1000"/>
              </a:spcAft>
              <a:buSzPts val="1000"/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«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Семейные традиции», «Учиться с удовольствием», «Интересы моего ребенка», «Организация свободного времени детей». 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pPr marL="342900" lvl="0" indent="-342900" algn="l">
              <a:spcAft>
                <a:spcPts val="1000"/>
              </a:spcAft>
              <a:buSzPts val="1000"/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Консультирование родителей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на темы: «Взаимоотношения в семье», «Детско-родительские отношения», «Как разрешить конфликт без стресса», «Взаимоотношения детей с одноклассниками».</a:t>
            </a:r>
            <a:endParaRPr lang="ru-RU" sz="2400" dirty="0" smtClean="0"/>
          </a:p>
          <a:p>
            <a:r>
              <a:rPr lang="ru-RU" sz="2400" dirty="0" smtClean="0"/>
              <a:t> </a:t>
            </a:r>
          </a:p>
          <a:p>
            <a:pPr marL="342900" indent="-342900" algn="l">
              <a:spcAft>
                <a:spcPts val="1000"/>
              </a:spcAft>
              <a:buSzPts val="1000"/>
              <a:buFont typeface="Wingdings" pitchFamily="2" charset="2"/>
              <a:buChar char="v"/>
            </a:pPr>
            <a:endParaRPr lang="ru-RU" sz="2400" b="1" dirty="0" smtClean="0"/>
          </a:p>
          <a:p>
            <a:pPr marL="342900" lvl="0" indent="-342900" algn="l">
              <a:spcAft>
                <a:spcPts val="1000"/>
              </a:spcAft>
              <a:buSzPts val="1000"/>
              <a:buFont typeface="Wingdings" pitchFamily="2" charset="2"/>
              <a:buChar char="v"/>
            </a:pPr>
            <a:endParaRPr lang="ru-RU" sz="2000" dirty="0">
              <a:solidFill>
                <a:prstClr val="black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51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</TotalTime>
  <Words>677</Words>
  <Application>Microsoft Office PowerPoint</Application>
  <PresentationFormat>Экран (4:3)</PresentationFormat>
  <Paragraphs>84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</vt:lpstr>
      <vt:lpstr>Calibri</vt:lpstr>
      <vt:lpstr>Monotype Corsiva</vt:lpstr>
      <vt:lpstr>Symbol</vt:lpstr>
      <vt:lpstr>Times New Roman</vt:lpstr>
      <vt:lpstr>Wingdings</vt:lpstr>
      <vt:lpstr>1_Тема Office</vt:lpstr>
      <vt:lpstr>3_Тема Office</vt:lpstr>
      <vt:lpstr>4_Тема Office</vt:lpstr>
      <vt:lpstr>5_Тема Office</vt:lpstr>
      <vt:lpstr>Профилактическая работа на уровне НОО: направления, проблемы, результат.  </vt:lpstr>
      <vt:lpstr>   “Нет случайно родившихся детей.                                           Ни один Путник Вечности случайно не рождается.                                                                                                                                                                   Каждый ребенок есть явление в земной жизни. Он родился потому, что должен был родиться. Родился потому, что именно его не хватало миру. Он путь для мира, также как мир есть путь для него. И не сравнивайте душу его с телом: он младенец не душою, а телом. А душою он – носитель Истины, Бессмертия и Беспредельности. В нем предназначение, миссия. Служение своей миссии даст его духу восхождение…                                              И каждый, кто воспитает ребенка, будет соработником у Бога.”                                          Из книги Ш. Амонашвили  “Спешите, дети, будем учиться летать!” </vt:lpstr>
      <vt:lpstr>Права и обязанности родителей определены:  в статьях 38, 43 Конституции Российской Федерации; в главе 12 Семейного кодекса Российской Федерации; в статьях 17, 18, 19, 52 Закона Российской Федерации “Об образовании”.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Организационная работа </vt:lpstr>
      <vt:lpstr>Презентация PowerPoint</vt:lpstr>
      <vt:lpstr>Совместные мероприятия  </vt:lpstr>
      <vt:lpstr> </vt:lpstr>
      <vt:lpstr>Презентация PowerPoint</vt:lpstr>
      <vt:lpstr> Спасибо  за внимание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родителями обучающихся</dc:title>
  <dc:creator>Владелец</dc:creator>
  <cp:lastModifiedBy>goldaccordion-michael@mail.ru</cp:lastModifiedBy>
  <cp:revision>76</cp:revision>
  <dcterms:created xsi:type="dcterms:W3CDTF">2012-03-21T16:16:48Z</dcterms:created>
  <dcterms:modified xsi:type="dcterms:W3CDTF">2025-01-06T08:31:08Z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1549897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