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4" r:id="rId9"/>
    <p:sldId id="262" r:id="rId10"/>
    <p:sldId id="263" r:id="rId11"/>
    <p:sldId id="264" r:id="rId12"/>
    <p:sldId id="275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6" r:id="rId22"/>
    <p:sldId id="277" r:id="rId23"/>
    <p:sldId id="278" r:id="rId24"/>
    <p:sldId id="279" r:id="rId25"/>
    <p:sldId id="286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735419664" val="1068" revOS="4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735419664" val="0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735419664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" d="100"/>
        <a:sy n="18" d="100"/>
      </p:scale>
      <p:origin x="0" y="0"/>
    </p:cViewPr>
  </p:sorterViewPr>
  <p:notesViewPr>
    <p:cSldViewPr>
      <p:cViewPr>
        <p:scale>
          <a:sx n="86" d="100"/>
          <a:sy n="86" d="100"/>
        </p:scale>
        <p:origin x="284" y="861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d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AMAAHAIAACVMwAAsBMAABAAAAAmAAAACAAAABmgAACAHwAA"/>
              </a:ext>
            </a:extLst>
          </p:cNvSpPr>
          <p:nvPr>
            <p:ph type="ctrTitle"/>
          </p:nvPr>
        </p:nvSpPr>
        <p:spPr>
          <a:xfrm>
            <a:off x="533400" y="1371600"/>
            <a:ext cx="7851775" cy="1828800"/>
          </a:xfrm>
          <a:ln>
            <a:noFill/>
          </a:ln>
        </p:spPr>
        <p:txBody>
          <a:bodyPr vert="horz" wrap="square" lIns="0" tIns="0" rIns="18415" bIns="0" numCol="1" spcCol="215900" anchor="b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buNone/>
              <a:defRPr lang="ru-RU" sz="5600" b="1" cap="none">
                <a:solidFill>
                  <a:srgbClr val="72DE87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3" name="Subtitle 1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d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AMAANwTAACaMwAApB4AABAAAAAmAAAACAAAAA2AAAAAAAAA"/>
              </a:ext>
            </a:extLst>
          </p:cNvSpPr>
          <p:nvPr>
            <p:ph type="subTitle" idx="1"/>
          </p:nvPr>
        </p:nvSpPr>
        <p:spPr>
          <a:xfrm>
            <a:off x="533400" y="3228340"/>
            <a:ext cx="7854950" cy="1752600"/>
          </a:xfrm>
        </p:spPr>
        <p:txBody>
          <a:bodyPr vert="horz" wrap="square" lIns="0" tIns="45720" rIns="18415" bIns="45720" numCol="1" spcCol="215900" anchor="t">
            <a:prstTxWarp prst="textNoShape">
              <a:avLst/>
            </a:prstTxWarp>
          </a:bodyPr>
          <a:lstStyle>
            <a:lvl1pPr marL="0" marR="45720" indent="0" algn="r">
              <a:buNone/>
              <a:defRPr lang="ru-RU" cap="none">
                <a:solidFill>
                  <a:schemeClr val="tx1"/>
                </a:solidFill>
              </a:defRPr>
            </a:lvl1pPr>
            <a:lvl2pPr marL="457200" indent="0" algn="ctr">
              <a:buNone/>
              <a:defRPr lang="ru-RU"/>
            </a:lvl2pPr>
            <a:lvl3pPr marL="914400" indent="0" algn="ctr">
              <a:buNone/>
              <a:defRPr lang="ru-RU"/>
            </a:lvl3pPr>
            <a:lvl4pPr marL="1371600" indent="0" algn="ctr">
              <a:buNone/>
              <a:defRPr lang="ru-RU"/>
            </a:lvl4pPr>
            <a:lvl5pPr marL="1828800" indent="0" algn="ctr">
              <a:buNone/>
              <a:defRPr lang="ru-RU"/>
            </a:lvl5pPr>
            <a:lvl6pPr marL="2286000" indent="0" algn="ctr">
              <a:buNone/>
              <a:defRPr lang="ru-RU"/>
            </a:lvl6pPr>
            <a:lvl7pPr marL="2743200" indent="0" algn="ctr">
              <a:buNone/>
              <a:defRPr lang="ru-RU"/>
            </a:lvl7pPr>
            <a:lvl8pPr marL="3200400" indent="0" algn="ctr">
              <a:buNone/>
              <a:defRPr lang="ru-RU"/>
            </a:lvl8pPr>
            <a:lvl9pPr marL="3657600" indent="0" algn="ctr">
              <a:buNone/>
              <a:defRPr lang="ru-RU"/>
            </a:lvl9pPr>
          </a:lstStyle>
          <a:p>
            <a:pPr>
              <a:defRPr lang="ru-RU"/>
            </a:pPr>
            <a:r>
              <a:t>Образец подзаголовка</a:t>
            </a:r>
            <a:endParaRPr lang="en-US" cap="none"/>
          </a:p>
        </p:txBody>
      </p:sp>
      <p:sp>
        <p:nvSpPr>
          <p:cNvPr id="4" name="Date Placeholder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84765F2-BCD5-1293-9BFF-4AC62BB16D1F}" type="datetime1">
              <a:t>29.12.2024</a:t>
            </a:fld>
            <a:endParaRPr/>
          </a:p>
        </p:txBody>
      </p:sp>
      <p:sp>
        <p:nvSpPr>
          <p:cNvPr id="5" name="Footer Placeholder 2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BA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Slide Number Placeholder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DA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8476A80-CED5-129C-9BFF-38C924B16D6D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Q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OgLAABwNQAA6CY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4" name="Date Placeholder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8474865-2BD5-12BE-9BFF-DDEB06B16D88}" type="datetime1">
              <a:t>29.12.2024</a:t>
            </a:fld>
            <a:endParaRPr/>
          </a:p>
        </p:txBody>
      </p:sp>
      <p:sp>
        <p:nvSpPr>
          <p:cNvPr id="5" name="Footer Placeholder 2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BA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Slide Number Placeholder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DA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8474A0B-45D5-12BC-9BFF-B3E904B16DE6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Q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KAFAABwNQAAsCUAABAAAAAmAAAACAAAAAMAAAAAAAAA"/>
              </a:ext>
            </a:extLst>
          </p:cNvSpPr>
          <p:nvPr>
            <p:ph type="title"/>
          </p:nvPr>
        </p:nvSpPr>
        <p:spPr>
          <a:xfrm>
            <a:off x="6629400" y="914400"/>
            <a:ext cx="2057400" cy="5212080"/>
          </a:xfrm>
        </p:spPr>
        <p:txBody>
          <a:bodyPr vert="vert" wrap="square" lIns="0" tIns="45720" rIns="0" bIns="0" numCol="1" spcCol="215900" anchor="b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Q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AFAADYJwAAsCUAABAAAAAmAAAACAAAAAMAAAAAAAAA"/>
              </a:ext>
            </a:extLst>
          </p:cNvSpPr>
          <p:nvPr>
            <p:ph idx="1"/>
          </p:nvPr>
        </p:nvSpPr>
        <p:spPr>
          <a:xfrm>
            <a:off x="457200" y="914400"/>
            <a:ext cx="6019800" cy="521208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4" name="Date Placeholder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8470ADC-92D5-12FC-9BFF-64A944B16D31}" type="datetime1">
              <a:t>29.12.2024</a:t>
            </a:fld>
            <a:endParaRPr/>
          </a:p>
        </p:txBody>
      </p:sp>
      <p:sp>
        <p:nvSpPr>
          <p:cNvPr id="5" name="Footer Placeholder 2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BA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Slide Number Placeholder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DA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8471A0C-42D5-12EC-9BFF-B4B954B16DE1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HBwdC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OgLAABwNQAA6CY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4" name="Date Placeholder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847633C-72D5-1295-9BFF-84C02DB16DD1}" type="datetime1">
              <a:t>29.12.2024</a:t>
            </a:fld>
            <a:endParaRPr/>
          </a:p>
        </p:txBody>
      </p:sp>
      <p:sp>
        <p:nvSpPr>
          <p:cNvPr id="5" name="Footer Placeholder 2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BA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Slide Number Placeholder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DA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84740BF-F1D5-12B6-9BFF-07E30EB16D52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wMAABoIAAATMwAAexAAABAAAAAmAAAACAAAABGgAACAHwAA"/>
              </a:ext>
            </a:extLst>
          </p:cNvSpPr>
          <p:nvPr>
            <p:ph type="title"/>
          </p:nvPr>
        </p:nvSpPr>
        <p:spPr>
          <a:xfrm>
            <a:off x="530225" y="1316990"/>
            <a:ext cx="7772400" cy="1362075"/>
          </a:xfrm>
          <a:ln>
            <a:noFill/>
          </a:ln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buNone/>
              <a:defRPr lang="en-US" sz="5600" b="1" cap="none" baseline="0">
                <a:solidFill>
                  <a:srgbClr val="B5E355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en-US"/>
            </a:pPr>
            <a:r>
              <a:rPr lang="ru-RU" cap="none"/>
              <a:t>Образец заголовка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SAAAAEgAAABI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HBwdC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wMAAKMQAAATMwAA7RkAABAAAAAmAAAACAAAAA2AAAAAAAAA"/>
              </a:ext>
            </a:extLst>
          </p:cNvSpPr>
          <p:nvPr>
            <p:ph idx="1"/>
          </p:nvPr>
        </p:nvSpPr>
        <p:spPr>
          <a:xfrm>
            <a:off x="530225" y="2704465"/>
            <a:ext cx="7772400" cy="1510030"/>
          </a:xfrm>
        </p:spPr>
        <p:txBody>
          <a:bodyPr vert="horz" wrap="square" lIns="45720" tIns="45720" rIns="4572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lang="ru-RU" sz="2200" cap="none">
                <a:solidFill>
                  <a:schemeClr val="tx1"/>
                </a:solidFill>
              </a:defRPr>
            </a:lvl1pPr>
            <a:lvl2pPr>
              <a:buNone/>
              <a:defRPr lang="ru-RU" sz="1800" cap="none">
                <a:solidFill>
                  <a:srgbClr val="FFFFFF"/>
                </a:solidFill>
              </a:defRPr>
            </a:lvl2pPr>
            <a:lvl3pPr>
              <a:buNone/>
              <a:defRPr lang="ru-RU" sz="1600" cap="none">
                <a:solidFill>
                  <a:srgbClr val="FFFFFF"/>
                </a:solidFill>
              </a:defRPr>
            </a:lvl3pPr>
            <a:lvl4pPr>
              <a:buNone/>
              <a:defRPr lang="ru-RU" sz="1400" cap="none">
                <a:solidFill>
                  <a:srgbClr val="FFFFFF"/>
                </a:solidFill>
              </a:defRPr>
            </a:lvl4pPr>
            <a:lvl5pPr>
              <a:buNone/>
              <a:defRPr lang="ru-RU" sz="1400" cap="none">
                <a:solidFill>
                  <a:srgbClr val="FFFFFF"/>
                </a:solidFill>
              </a:defRPr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8476149-07D5-1297-9BFF-F1C22FB16DA4}" type="datetime1">
              <a:t>29.12.2024</a:t>
            </a:fld>
            <a:endParaRPr/>
          </a:p>
        </p:txBody>
      </p:sp>
      <p:sp>
        <p:nvSpPr>
          <p:cNvPr id="5" name="Footer Placeholder 2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BA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Slide Number Placeholder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DA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8476083-CDD5-1296-9BFF-3BC32EB16D6E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UEAABwNQAAXQsAABAAAAAmAAAACAAAAAEAAAAAAAAA"/>
              </a:ext>
            </a:extLst>
          </p:cNvSpPr>
          <p:nvPr>
            <p:ph type="title"/>
          </p:nvPr>
        </p:nvSpPr>
        <p:spPr>
          <a:xfrm>
            <a:off x="457200" y="704215"/>
            <a:ext cx="8229600" cy="1143000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ALAACoGwAAGCcAABAAAAAmAAAACAAAAAGAAAAAAAAA"/>
              </a:ext>
            </a:extLst>
          </p:cNvSpPr>
          <p:nvPr>
            <p:ph idx="1"/>
          </p:nvPr>
        </p:nvSpPr>
        <p:spPr>
          <a:xfrm>
            <a:off x="457200" y="1920240"/>
            <a:ext cx="4038600" cy="4434840"/>
          </a:xfrm>
        </p:spPr>
        <p:txBody>
          <a:bodyPr/>
          <a:lstStyle>
            <a:lvl1pPr>
              <a:defRPr lang="ru-RU" sz="2600" cap="none"/>
            </a:lvl1pPr>
            <a:lvl2pPr>
              <a:defRPr lang="ru-RU" sz="2400" cap="none"/>
            </a:lvl2pPr>
            <a:lvl3pPr>
              <a:defRPr lang="ru-RU" sz="2000" cap="none"/>
            </a:lvl3pPr>
            <a:lvl4pPr>
              <a:defRPr lang="ru-RU" sz="1800" cap="none"/>
            </a:lvl4pPr>
            <a:lvl5pPr>
              <a:defRPr lang="ru-RU" sz="1800" cap="none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ALAABwNQAAGCcAABAAAAAmAAAACAAAAAGAAAAAAAAA"/>
              </a:ext>
            </a:extLst>
          </p:cNvSpPr>
          <p:nvPr>
            <p:ph idx="2"/>
          </p:nvPr>
        </p:nvSpPr>
        <p:spPr>
          <a:xfrm>
            <a:off x="4648200" y="1920240"/>
            <a:ext cx="4038600" cy="4434840"/>
          </a:xfrm>
        </p:spPr>
        <p:txBody>
          <a:bodyPr/>
          <a:lstStyle>
            <a:lvl1pPr>
              <a:defRPr lang="ru-RU" sz="2600" cap="none"/>
            </a:lvl1pPr>
            <a:lvl2pPr>
              <a:defRPr lang="ru-RU" sz="2400" cap="none"/>
            </a:lvl2pPr>
            <a:lvl3pPr>
              <a:defRPr lang="ru-RU" sz="2000" cap="none"/>
            </a:lvl3pPr>
            <a:lvl4pPr>
              <a:defRPr lang="ru-RU" sz="1800" cap="none"/>
            </a:lvl4pPr>
            <a:lvl5pPr>
              <a:defRPr lang="ru-RU" sz="1800" cap="none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5" name="Date Placeholder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8476DFC-B2D5-129B-9BFF-44CE23B16D11}" type="datetime1">
              <a:t>29.12.2024</a:t>
            </a:fld>
            <a:endParaRPr/>
          </a:p>
        </p:txBody>
      </p:sp>
      <p:sp>
        <p:nvSpPr>
          <p:cNvPr id="6" name="Footer Placeholder 2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BA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Slide Number Placeholder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DA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8473EEC-A2D5-12C8-9BFF-549D70B16D01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BZlV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UEAABwNQAAXQsAABAAAAAmAAAACAAAAAEAAAAAAAAA"/>
              </a:ext>
            </a:extLst>
          </p:cNvSpPr>
          <p:nvPr>
            <p:ph type="title"/>
          </p:nvPr>
        </p:nvSpPr>
        <p:spPr>
          <a:xfrm>
            <a:off x="457200" y="704215"/>
            <a:ext cx="8229600" cy="1143000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SAAAAAAAAABIAAAAAAAAAAAAAAAB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NOk5g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oLAACrGwAAeA8AABAAAAAmAAAACAAAAL2gAAAAAAAA"/>
              </a:ext>
            </a:extLst>
          </p:cNvSpPr>
          <p:nvPr>
            <p:ph idx="1"/>
          </p:nvPr>
        </p:nvSpPr>
        <p:spPr>
          <a:xfrm>
            <a:off x="457200" y="1855470"/>
            <a:ext cx="4040505" cy="659130"/>
          </a:xfrm>
        </p:spPr>
        <p:txBody>
          <a:bodyPr vert="horz" wrap="square" lIns="45720" tIns="0" rIns="45720" bIns="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lang="ru-RU"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lang="ru-RU" sz="2000" b="1" cap="none"/>
            </a:lvl2pPr>
            <a:lvl3pPr>
              <a:buNone/>
              <a:defRPr lang="ru-RU" sz="1800" b="1" cap="none"/>
            </a:lvl3pPr>
            <a:lvl4pPr>
              <a:buNone/>
              <a:defRPr lang="ru-RU" sz="1600" b="1" cap="none"/>
            </a:lvl4pPr>
            <a:lvl5pPr>
              <a:buNone/>
              <a:defRPr lang="ru-RU" sz="1600" b="1" cap="none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SAAAAAAAAABIAAAAAAAAAAAAAAAB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ITaSA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HELAABwNQAAeA8AABAAAAAmAAAACAAAAL2AAAAAAAAA"/>
              </a:ext>
            </a:extLst>
          </p:cNvSpPr>
          <p:nvPr>
            <p:ph idx="3"/>
          </p:nvPr>
        </p:nvSpPr>
        <p:spPr>
          <a:xfrm>
            <a:off x="4645025" y="1859915"/>
            <a:ext cx="4041775" cy="654685"/>
          </a:xfrm>
        </p:spPr>
        <p:txBody>
          <a:bodyPr vert="horz" wrap="square" lIns="45720" tIns="0" rIns="45720" bIns="0" numCol="1" spcCol="215900" anchor="ctr">
            <a:prstTxWarp prst="textNoShape">
              <a:avLst/>
            </a:prstTxWarp>
          </a:bodyPr>
          <a:lstStyle>
            <a:lvl1pPr marL="0" indent="0">
              <a:buNone/>
              <a:defRPr lang="ru-RU"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lang="ru-RU" sz="2000" b="1" cap="none"/>
            </a:lvl2pPr>
            <a:lvl3pPr>
              <a:buNone/>
              <a:defRPr lang="ru-RU" sz="1800" b="1" cap="none"/>
            </a:lvl3pPr>
            <a:lvl4pPr>
              <a:buNone/>
              <a:defRPr lang="ru-RU" sz="1600" b="1" cap="none"/>
            </a:lvl4pPr>
            <a:lvl5pPr>
              <a:buNone/>
              <a:defRPr lang="ru-RU" sz="1600" b="1" cap="none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Content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AA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gPAACrGwAAICcAABAAAAAmAAAACAAAABGAAAAAAAAA"/>
              </a:ext>
            </a:extLst>
          </p:cNvSpPr>
          <p:nvPr>
            <p:ph idx="2"/>
          </p:nvPr>
        </p:nvSpPr>
        <p:spPr>
          <a:xfrm>
            <a:off x="457200" y="2514600"/>
            <a:ext cx="4040505" cy="3845560"/>
          </a:xfrm>
        </p:spPr>
        <p:txBody>
          <a:bodyPr vert="horz" wrap="square" lIns="91440" tIns="0" rIns="91440" bIns="45720" numCol="1" spcCol="215900" anchor="t">
            <a:prstTxWarp prst="textNoShape">
              <a:avLst/>
            </a:prstTxWarp>
          </a:bodyPr>
          <a:lstStyle>
            <a:lvl1pPr>
              <a:defRPr lang="ru-RU" sz="2200" cap="none"/>
            </a:lvl1pPr>
            <a:lvl2pPr>
              <a:defRPr lang="ru-RU" sz="2000" cap="none"/>
            </a:lvl2pPr>
            <a:lvl3pPr>
              <a:defRPr lang="ru-RU" sz="1800" cap="none"/>
            </a:lvl3pPr>
            <a:lvl4pPr>
              <a:defRPr lang="ru-RU" sz="1600" cap="none"/>
            </a:lvl4pPr>
            <a:lvl5pPr>
              <a:defRPr lang="ru-RU" sz="1600" cap="none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AA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HgPAABwNQAAICcAABAAAAAmAAAACAAAABGAAAAAAAAA"/>
              </a:ext>
            </a:extLst>
          </p:cNvSpPr>
          <p:nvPr>
            <p:ph idx="4"/>
          </p:nvPr>
        </p:nvSpPr>
        <p:spPr>
          <a:xfrm>
            <a:off x="4645025" y="2514600"/>
            <a:ext cx="4041775" cy="3845560"/>
          </a:xfrm>
        </p:spPr>
        <p:txBody>
          <a:bodyPr vert="horz" wrap="square" lIns="91440" tIns="0" rIns="91440" bIns="45720" numCol="1" spcCol="215900" anchor="t">
            <a:prstTxWarp prst="textNoShape">
              <a:avLst/>
            </a:prstTxWarp>
          </a:bodyPr>
          <a:lstStyle>
            <a:lvl1pPr>
              <a:defRPr lang="ru-RU" sz="2200" cap="none"/>
            </a:lvl1pPr>
            <a:lvl2pPr>
              <a:defRPr lang="ru-RU" sz="2000" cap="none"/>
            </a:lvl2pPr>
            <a:lvl3pPr>
              <a:defRPr lang="ru-RU" sz="1800" cap="none"/>
            </a:lvl3pPr>
            <a:lvl4pPr>
              <a:defRPr lang="ru-RU" sz="1600" cap="none"/>
            </a:lvl4pPr>
            <a:lvl5pPr>
              <a:defRPr lang="ru-RU" sz="1600" cap="none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7" name="Date Placeholder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DaU3A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8476AB6-F8D5-129C-9BFF-0EC924B16D5B}" type="datetime1">
              <a:t>29.12.2024</a:t>
            </a:fld>
            <a:endParaRPr/>
          </a:p>
        </p:txBody>
      </p:sp>
      <p:sp>
        <p:nvSpPr>
          <p:cNvPr id="8" name="Footer Placeholder 2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BA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9" name="Slide Number Placeholder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DA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8475437-79D5-12A2-9BFF-8FF71AB16DDA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UEAADoNQAAXQsAABAAAAAmAAAACAAAAAGgAAAAAAAA"/>
              </a:ext>
            </a:extLst>
          </p:cNvSpPr>
          <p:nvPr>
            <p:ph type="title"/>
          </p:nvPr>
        </p:nvSpPr>
        <p:spPr>
          <a:xfrm>
            <a:off x="457200" y="704215"/>
            <a:ext cx="8305800" cy="1143000"/>
          </a:xfrm>
        </p:spPr>
        <p:txBody>
          <a:bodyPr vert="horz" wrap="square" lIns="0" tIns="45720" rIns="0" bIns="0" numCol="1" spcCol="215900" anchor="b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buNone/>
              <a:defRPr lang="ru-RU" sz="5000" b="0" cap="none">
                <a:solidFill>
                  <a:schemeClr val="tx2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3" name="Date Placeholder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8472188-C6D5-12D7-9BFF-30826FB16D65}" type="datetime1">
              <a:t>29.12.2024</a:t>
            </a:fld>
            <a:endParaRPr/>
          </a:p>
        </p:txBody>
      </p:sp>
      <p:sp>
        <p:nvSpPr>
          <p:cNvPr id="4" name="Footer Placeholder 2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GyxSA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BA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5" name="Slide Number Placeholder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JjG6A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DA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8472A22-6CD5-12DC-9BFF-9A8964B16DCF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8470B73-3DD5-12FD-9BFF-CBA845B16D9E}" type="datetime1">
              <a:t>29.12.2024</a:t>
            </a:fld>
            <a:endParaRPr/>
          </a:p>
        </p:txBody>
      </p:sp>
      <p:sp>
        <p:nvSpPr>
          <p:cNvPr id="3" name="Footer Placeholder 2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BA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Slide Number Placeholder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C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DA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84715E6-A8D5-12E3-9BFF-5EB65BB16D0B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CoDAAAYFQAAUAoAABAAAAAmAAAACAAAAAGgAAAAAAAA"/>
              </a:ext>
            </a:extLst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 vert="horz" wrap="square" lIns="0" tIns="45720" rIns="0" bIns="0" numCol="1" spcCol="215900" anchor="b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buNone/>
              <a:defRPr lang="ru-RU" sz="2600" b="0" cap="none">
                <a:solidFill>
                  <a:schemeClr val="tx2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HQAAAEgAAAAd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k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FAKAAAYFQAAcCYAABAAAAAmAAAACAAAAA2AAAAAAAAA"/>
              </a:ext>
            </a:extLst>
          </p:cNvSpPr>
          <p:nvPr>
            <p:ph idx="2"/>
          </p:nvPr>
        </p:nvSpPr>
        <p:spPr>
          <a:xfrm>
            <a:off x="685800" y="1676400"/>
            <a:ext cx="2743200" cy="4572000"/>
          </a:xfrm>
        </p:spPr>
        <p:txBody>
          <a:bodyPr vert="horz" wrap="square" lIns="18415" tIns="45720" rIns="18415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ru-RU" sz="1400" cap="none"/>
            </a:lvl1pPr>
            <a:lvl2pPr indent="0" algn="l">
              <a:buNone/>
              <a:defRPr lang="ru-RU" sz="1200" cap="none"/>
            </a:lvl2pPr>
            <a:lvl3pPr indent="0" algn="l">
              <a:buNone/>
              <a:defRPr lang="ru-RU" sz="1000" cap="none"/>
            </a:lvl3pPr>
            <a:lvl4pPr indent="0" algn="l">
              <a:buNone/>
              <a:defRPr lang="ru-RU" sz="900" cap="none"/>
            </a:lvl4pPr>
            <a:lvl5pPr indent="0" algn="l">
              <a:buNone/>
              <a:defRPr lang="ru-RU" sz="900" cap="none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AA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Hy4SA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FAKAABwNQAAcCYAABAAAAAmAAAACAAAABGAAAAAAAAA"/>
              </a:ext>
            </a:extLst>
          </p:cNvSpPr>
          <p:nvPr>
            <p:ph idx="1"/>
          </p:nvPr>
        </p:nvSpPr>
        <p:spPr>
          <a:xfrm>
            <a:off x="3575050" y="1676400"/>
            <a:ext cx="5111750" cy="4572000"/>
          </a:xfrm>
        </p:spPr>
        <p:txBody>
          <a:bodyPr vert="horz" wrap="square" lIns="91440" tIns="0" rIns="91440" bIns="45720" numCol="1" spcCol="215900" anchor="t">
            <a:prstTxWarp prst="textNoShape">
              <a:avLst/>
            </a:prstTxWarp>
          </a:bodyPr>
          <a:lstStyle>
            <a:lvl1pPr>
              <a:defRPr lang="ru-RU" sz="2800" cap="none"/>
            </a:lvl1pPr>
            <a:lvl2pPr>
              <a:defRPr lang="ru-RU" sz="2600" cap="none"/>
            </a:lvl2pPr>
            <a:lvl3pPr>
              <a:defRPr lang="ru-RU" sz="2400" cap="none"/>
            </a:lvl3pPr>
            <a:lvl4pPr>
              <a:defRPr lang="ru-RU" sz="2000" cap="none"/>
            </a:lvl4pPr>
            <a:lvl5pPr>
              <a:defRPr lang="ru-RU" sz="1800" cap="none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5" name="Date Placeholder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8470BD7-99D5-12FD-9BFF-6FA845B16D3A}" type="datetime1">
              <a:t>29.12.2024</a:t>
            </a:fld>
            <a:endParaRPr/>
          </a:p>
        </p:txBody>
      </p:sp>
      <p:sp>
        <p:nvSpPr>
          <p:cNvPr id="6" name="Footer Placeholder 2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BA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Slide Number Placeholder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Og6zQ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DA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84712F7-B9D5-12E4-9BFF-4FB15CB16D1A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rQAAAA0AAAAAkAAAAEgAAACQAAAASAAAAAAAAAABAAAAAgAAAAEAAABQAAAAAAAAAAAAAACN3tso+zetPwAAAAAAAOA/AAAAAAAA4D8AAAAAAADgPwAAAAAAAOA/AAAAAAAA4D8AAAAAAADgPwAAAAAAAOA/AAAAAAAA4D8CAAAAjAAAAAEAAAAAAAAA////AAAAAAgAAAAAAAAAAAAAAAAAAAAAAAAAAAAAAAAAAAAAZAAAAAEAAABAAAAAAAAAAAAAAAAAAAAAAAAAAAAAAAAAAAAAAAAAAAAAAAAAAAAAAAAAAAAAAAAAAAAAAAAAAAAAAAAAAAAAAAAAAAAAAAAAAAAAAAAAAAAAAAAAAAAAFAAAADwAAAABAAAAAAAAAMDAwAAFAAAAAQAAACMAAAAjAAAAIwAAAAEAAAAAAAAAZAAAAGQAAAAAAAAAZAAAAGQAAAAVAAAAYAAAAAAAAAAAAAAADwAAACADAAAAAAAAAAAAAAEAAACgMgAAVgcAAKr4//8BAAAAf39/AAEAAABkAAAAAAAAABQAAABAHwAAAAAAACYAAAAAAAAAwOD//wAAAAAmAAAAZAAAABYAAABMAAAAAQAAAAAAAAAAAAAAAAAAAAEAAAAAAAAASwAAAN3///8yAAAAYgAAAGQAAACnAAAAy8vLAEsAAADd////MgAAAGIAAABkAAAApwAAABcAAAAUAAAAAAAAAAAAAAD/fwAA/38AAAAAAAAJAAAABAAAAGV0AAYeAAAAaAAAAAAAAAAAAAAAAAAAAAAAAAAAAAAAECcAABAnAAAAAAAAAAAAAAAAAAAAAAAAAAAAAAAAAAAAAAAAAAAAAG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MDAwAB/f38AAAAAAMvLywDAwP8Af39/AAAAAAAAAAAAAAAAAAAAAAAAAAAAIQAAABgAAAAUAAAAeRMAANEGAADRMwAAISAAABAAAAAmAAAACAAAAP//////////"/>
              </a:ext>
            </a:extLst>
          </p:cNvSpPr>
          <p:nvPr/>
        </p:nvSpPr>
        <p:spPr>
          <a:xfrm rot="420001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flat" cmpd="sng" algn="ctr">
            <a:solidFill>
              <a:srgbClr val="C0C0C0"/>
            </a:solidFill>
            <a:prstDash val="solid"/>
            <a:headEnd type="none"/>
            <a:tailEnd type="none"/>
          </a:ln>
          <a:effectLst>
            <a:outerShdw blurRad="63500" dist="38756" dir="7499521" sx="98000" kx="100200" algn="tl">
              <a:srgbClr val="000000">
                <a:alpha val="25000"/>
              </a:srgbClr>
            </a:outerShdw>
          </a:effectLst>
        </p:spPr>
        <p:txBody>
          <a:bodyPr rot="10800000"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endParaRPr lang="en-US" cap="none"/>
          </a:p>
        </p:txBody>
      </p:sp>
      <p:sp>
        <p:nvSpPr>
          <p:cNvPr id="3" name="Right Triangle 1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awAAAA0AAAAAkAAAAEgAAACQAAAASAAAAAAAAAABAAAAAgAAAAEAAABQAAAAAAAAAAAA4D8AAAAAAADgPwAAAAAAAOA/AAAAAAAA4D8AAAAAAADgPwAAAAAAAOA/AAAAAAAA4D8AAAAAAADgPwAAAAAAAOA/AAAAAAAA4D8CAAAAjAAAAAEAAAAAAAAA////AAAAAAgAAAAAAAAAAAAAAAAAAAAAAAAAAAAAAAAAAAAAZAAAAAEAAABAAAAAAAAAAAAAAAAAAAAAAAAAAAAAAAAAAAAAAAAAAAAAAAAAAAAAAAAAAAAAAAAAAAAAAAAAAAAAAAAAAAAAAAAAAAAAAAAAAAAAAAAAAAAAAAAAAAAAFAAAADwAAAABAAAAAAAAAP///wAUAAAAAQAAACMAAAAjAAAAIwAAAAEAAAAAAAAAZAAAAGQAAAAAAAAAZAAAAGQAAAAVAAAAYAAAAAAAAAAAAAAADwAAACADAAAAAAAAAAAAAAEAAACgMgAAVgcAAKr4//8BAAAAf39/AAEAAABkAAAAAAAAABQAAABAHwAAAAAAACYAAAAAAAAAwOD//wAAAAAmAAAAZAAAABYAAABMAAAAAQAAAAAAAAAAAAAAAAAAAAEAAAAAAAAANQAAAPj////6////ZAAAAGQAAAAAAAAAy8vLADUAAAD4////+v///2QAAABkAAAAAAAAABcAAAAUAAAAAAAAAAAAAAD/fwAA/38AAAAAAAAJAAAABAAAACT2bnYeAAAAaAAAAAAAAAAAAAAAAAAAAAAAAAAAAAAAECcAABAnAAAAAAAAAAAAAAAAAAAAAAAAAAAAAAAAAAAAAAAAAAAAAB8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///wB/f38AAAAAAMvLywDAwP8Af39/AAAAAAAAAAAAAAAAAAAAAAAAAAAAIQAAABgAAAAUAAAAPTEAAPggAAAyMgAA7SEAABAAAAAmAAAACAAAAP//////////"/>
              </a:ext>
            </a:extLst>
          </p:cNvSpPr>
          <p:nvPr/>
        </p:nvSpPr>
        <p:spPr>
          <a:xfrm rot="420001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headEnd type="none"/>
            <a:tailEnd type="none"/>
          </a:ln>
          <a:effectLst>
            <a:outerShdw blurRad="19685" dist="6350" dir="13012194" algn="tl">
              <a:srgbClr val="000000">
                <a:alpha val="47000"/>
              </a:srgbClr>
            </a:outerShdw>
          </a:effectLst>
        </p:spPr>
        <p:txBody>
          <a:bodyPr rot="10800000"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endParaRPr lang="en-US" cap="none"/>
          </a:p>
        </p:txBody>
      </p:sp>
      <p:sp>
        <p:nvSpPr>
          <p:cNvPr id="4" name="Freeform 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CwAAAA0AAAAAAAAAAAAAAAAAAAAAAAAAAAAAAAAAAAAAAgAAAAEAAABQAAAAAAAAAAAA4D8AAAAAAADgPwAAAAAAAOA/AAAAAAAA4D8AAAAAAADgPwAAAAAAAOA/AAAAAAAA4D8AAAAAAADgPwAAAAAAAOA/AAAAAAAA4D8CAAAAjAAAAAEAAAADAAAAKGKoADbaYAA4AAAALgAAAAAAAAAAAAAAAAAAAAAAAAAAAAAAeAAAAAEAAABAAAAAAAAAAGQAAAA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DctAAAAAAAAAAAAAAAAAAAAAB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KGKoADbaYAAAAAAAAAAAAAAAAAAAAAAAAAAAAAAAAAAAAAAAAAAAAAAAAAJ/f38AAAAAA8zMzADAwP8Af39/AAAAAAAAAAAAAAAAAAAAAAAAAAAAIQAAABgAAAAUAAAA8f///8gjAABPOAAAMCoAABAAAAAmAAAACAAAAP//////////"/>
              </a:ext>
            </a:extLst>
          </p:cNvSpPr>
          <p:nvPr/>
        </p:nvSpPr>
        <p:spPr>
          <a:xfrm flipV="1">
            <a:off x="-9525" y="5816600"/>
            <a:ext cx="9163050" cy="1041400"/>
          </a:xfrm>
          <a:custGeom>
            <a:avLst/>
            <a:gdLst/>
            <a:ahLst/>
            <a:cxnLst/>
            <a:rect l="0" t="0" r="9163050" b="1041400"/>
            <a:pathLst>
              <a:path w="9163050" h="1041400">
                <a:moveTo>
                  <a:pt x="9525" y="3175"/>
                </a:moveTo>
                <a:lnTo>
                  <a:pt x="4035425" y="3175"/>
                </a:lnTo>
                <a:cubicBezTo>
                  <a:pt x="4359275" y="160337"/>
                  <a:pt x="6076950" y="582613"/>
                  <a:pt x="6943725" y="582613"/>
                </a:cubicBezTo>
                <a:cubicBezTo>
                  <a:pt x="7810500" y="582613"/>
                  <a:pt x="8772525" y="241300"/>
                  <a:pt x="9153525" y="87313"/>
                </a:cubicBezTo>
                <a:lnTo>
                  <a:pt x="9163050" y="338138"/>
                </a:lnTo>
                <a:cubicBezTo>
                  <a:pt x="9001125" y="407988"/>
                  <a:pt x="7962900" y="700088"/>
                  <a:pt x="6829425" y="696913"/>
                </a:cubicBezTo>
                <a:cubicBezTo>
                  <a:pt x="5695950" y="693738"/>
                  <a:pt x="3500438" y="261938"/>
                  <a:pt x="2362200" y="319088"/>
                </a:cubicBezTo>
                <a:cubicBezTo>
                  <a:pt x="1190625" y="331788"/>
                  <a:pt x="428625" y="765175"/>
                  <a:pt x="0" y="1041400"/>
                </a:cubicBezTo>
                <a:lnTo>
                  <a:pt x="0" y="3175"/>
                </a:lnTo>
                <a:close/>
              </a:path>
            </a:pathLst>
          </a:custGeom>
          <a:gradFill flip="none" rotWithShape="0">
            <a:gsLst>
              <a:gs pos="0">
                <a:srgbClr val="2862A8">
                  <a:alpha val="45000"/>
                </a:srgbClr>
              </a:gs>
              <a:gs pos="100000">
                <a:srgbClr val="36DA60">
                  <a:alpha val="55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rot="10800000" vert="horz" wrap="square" lIns="0" tIns="0" rIns="0" bIns="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endParaRPr lang="en-US" cap="none">
              <a:latin typeface="Constantia" pitchFamily="1" charset="-52"/>
              <a:ea typeface="Arial" pitchFamily="2" charset="-52"/>
              <a:cs typeface="Arial" pitchFamily="2" charset="-52"/>
            </a:endParaRPr>
          </a:p>
        </p:txBody>
      </p:sp>
      <p:sp>
        <p:nvSpPr>
          <p:cNvPr id="5" name="Freeform 10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CwAAAA0AAAAAAAAAAAAAAAAAAAAAAAAAAAAAAAAAAAAAAgAAAAEAAABQAAAAAAAAAAAA4D8AAAAAAADgPwAAAAAAAOA/AAAAAAAA4D8AAAAAAADgPwAAAAAAAOA/AAAAAAAA4D8AAAAAAADgPwAAAAAAAOA/AAAAAAAA4D8CAAAAjAAAAAEAAAADAAAAN6ZTACRz0gBHAAAAOAAAAAAAAAAAAAAAAAAAAAAAAAAAAAAAeAAAAAEAAABAAAAAAAAAAGQAAAAOAQAAAAAAAAEAAABPAAAAJHPS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EY3NwAAAAAAAAAAAAAAAAAAAB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N6ZTACRz0gAkc9IAAAAAAAAAAAAAAAAAAAAAAAAAAAAAAAAAAAAAAAAAAAJ/f38AAAAAA8zMzADAwP8Af39/AAAAAAAAAAAAAAAAAAAAAAAAAAAAIQAAABgAAAAUAAAA9BoAAEMmAABAOAAAMCoAABAAAAAmAAAACAAAAP//////////"/>
              </a:ext>
            </a:extLst>
          </p:cNvSpPr>
          <p:nvPr/>
        </p:nvSpPr>
        <p:spPr>
          <a:xfrm flipV="1">
            <a:off x="4381500" y="6219825"/>
            <a:ext cx="4762500" cy="638175"/>
          </a:xfrm>
          <a:custGeom>
            <a:avLst/>
            <a:gdLst/>
            <a:ahLst/>
            <a:cxnLst/>
            <a:rect l="0" t="0" r="4762500" b="638175"/>
            <a:pathLst>
              <a:path w="4762500" h="638175">
                <a:moveTo>
                  <a:pt x="0" y="0"/>
                </a:moveTo>
                <a:cubicBezTo>
                  <a:pt x="276225" y="109401"/>
                  <a:pt x="1854200" y="571676"/>
                  <a:pt x="2647950" y="604925"/>
                </a:cubicBezTo>
                <a:cubicBezTo>
                  <a:pt x="3441700" y="638175"/>
                  <a:pt x="4410075" y="299245"/>
                  <a:pt x="4762500" y="199496"/>
                </a:cubicBezTo>
                <a:lnTo>
                  <a:pt x="4762500" y="6435"/>
                </a:lnTo>
                <a:lnTo>
                  <a:pt x="0" y="6435"/>
                </a:lnTo>
                <a:close/>
              </a:path>
            </a:pathLst>
          </a:custGeom>
          <a:gradFill flip="none" rotWithShape="0">
            <a:gsLst>
              <a:gs pos="0">
                <a:srgbClr val="37A653">
                  <a:alpha val="30000"/>
                </a:srgbClr>
              </a:gs>
              <a:gs pos="79000">
                <a:srgbClr val="2473D2">
                  <a:alpha val="45000"/>
                </a:srgbClr>
              </a:gs>
              <a:gs pos="100000">
                <a:srgbClr val="2473D2">
                  <a:alpha val="45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rot="10800000" vert="horz" wrap="square" lIns="0" tIns="0" rIns="0" bIns="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endParaRPr lang="en-US" cap="none">
              <a:latin typeface="Constantia" pitchFamily="1" charset="-52"/>
              <a:ea typeface="Arial" pitchFamily="2" charset="-52"/>
              <a:cs typeface="Arial" pitchFamily="2" charset="-52"/>
            </a:endParaRPr>
          </a:p>
        </p:txBody>
      </p:sp>
      <p:sp>
        <p:nvSpPr>
          <p:cNvPr id="6" name="Title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SAAAAEgAAABIAAAAS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D4HAABdEQAA+hAAABAAAAAmAAAACAAAAC2AAAAAAAAA"/>
              </a:ext>
            </a:extLst>
          </p:cNvSpPr>
          <p:nvPr>
            <p:ph type="title"/>
          </p:nvPr>
        </p:nvSpPr>
        <p:spPr>
          <a:xfrm>
            <a:off x="609600" y="1177290"/>
            <a:ext cx="2212975" cy="1582420"/>
          </a:xfrm>
        </p:spPr>
        <p:txBody>
          <a:bodyPr vert="horz" wrap="square" lIns="45720" tIns="45720" rIns="45720" bIns="45720" numCol="1" spcCol="215900" anchor="b">
            <a:prstTxWarp prst="textNoShape">
              <a:avLst/>
            </a:prstTxWarp>
          </a:bodyPr>
          <a:lstStyle>
            <a:lvl1pPr algn="l">
              <a:buNone/>
              <a:defRPr lang="ru-RU" sz="2000" b="1" cap="none">
                <a:solidFill>
                  <a:schemeClr val="tx2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7" name="Text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ZQAAAEgAAABI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cRAABYEQAAzx4AABAAAAAmAAAACAAAAA2AAAAAAAAA"/>
              </a:ext>
            </a:extLst>
          </p:cNvSpPr>
          <p:nvPr>
            <p:ph idx="2"/>
          </p:nvPr>
        </p:nvSpPr>
        <p:spPr>
          <a:xfrm>
            <a:off x="609600" y="2828925"/>
            <a:ext cx="2209800" cy="2179320"/>
          </a:xfrm>
        </p:spPr>
        <p:txBody>
          <a:bodyPr vert="horz" wrap="square" lIns="64135" tIns="45720" rIns="45720" bIns="45720" numCol="1" spcCol="215900" anchor="t">
            <a:prstTxWarp prst="textNoShape">
              <a:avLst/>
            </a:prstTxWarp>
          </a:bodyPr>
          <a:lstStyle>
            <a:lvl1pPr marL="0" indent="0" algn="l">
              <a:spcBef>
                <a:spcPts val="250"/>
              </a:spcBef>
              <a:buNone/>
              <a:defRPr lang="ru-RU" sz="1300" cap="none"/>
            </a:lvl1pPr>
            <a:lvl2pPr>
              <a:defRPr lang="ru-RU" sz="1200" cap="none"/>
            </a:lvl2pPr>
            <a:lvl3pPr>
              <a:defRPr lang="ru-RU" sz="1000" cap="none"/>
            </a:lvl3pPr>
            <a:lvl4pPr>
              <a:defRPr lang="ru-RU" sz="900" cap="none"/>
            </a:lvl4pPr>
            <a:lvl5pPr>
              <a:defRPr lang="ru-RU" sz="900" cap="none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8" name="Picture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EAAAAAAAAABz6HCgAAAAgAAAAAAAAAAAAAAAAAAAAAAAAAAAAAAAAAAAAAeAAAAAEAAABAAAAAAAAAAAAAAABaAAAAAAAAAAAAAAAAAAAAAAAAAAAAAAAAAAAAAAAAAAAAAAAAAAAAAAAAAAAAAAAAAAAAAAAAAAAAAAAAAAAAAAAAAAAAAAAAAAAAFAAAADwAAAABAAAAAAAAAMDAwAAF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wAAAAEAAAAAAAAAAAAAAAAAAAAAAAAAAAAAAAAAAAAAAAAAAMDAwAB/f38AAAAAA8zMzADAwP8Af39/AAAAAAAAAAAAAAAAAAAAAAAAAAAAIQAAABgAAAAUAAAAcRUAAGEHAADZMQAAkR8AABAAAAAmAAAACAAAAAGiAAD//8EB"/>
              </a:ext>
            </a:extLst>
          </p:cNvSpPr>
          <p:nvPr>
            <p:ph type="pic" idx="1"/>
          </p:nvPr>
        </p:nvSpPr>
        <p:spPr>
          <a:xfrm rot="420000">
            <a:off x="3485515" y="1199515"/>
            <a:ext cx="4617720" cy="3931920"/>
          </a:xfrm>
          <a:solidFill>
            <a:schemeClr val="bg2"/>
          </a:solidFill>
          <a:ln w="3175" cap="flat" cmpd="sng" algn="ctr">
            <a:solidFill>
              <a:srgbClr val="C0C0C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lang="ru-RU" sz="3200" cap="none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rPr cap="none" noProof="1"/>
              <a:t>Вставка рисунка</a:t>
            </a:r>
          </a:p>
        </p:txBody>
      </p:sp>
      <p:sp>
        <p:nvSpPr>
          <p:cNvPr id="9" name="Date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8477E59-17D5-1288-9BFF-E1DD30B16DB4}" type="datetime1">
              <a:t>29.12.2024</a:t>
            </a:fld>
            <a:endParaRPr/>
          </a:p>
        </p:txBody>
      </p:sp>
      <p:sp>
        <p:nvSpPr>
          <p:cNvPr id="10" name="Foot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DaU3A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BA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11" name="Slide Number Placeholder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HNsaW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DEAABonAABwNQAAWSkAABAAAAAmAAAACAAAAAEAAAAAAAAA"/>
              </a:ext>
            </a:extLst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 lang="ru-RU"/>
            </a:pPr>
            <a:fld id="{38477F89-C7D5-1289-9BFF-31DC31B16D64}" type="slidenum">
              <a:t>‹#›</a:t>
            </a:fld>
            <a:endParaRPr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4364E7"/>
            </a:gs>
            <a:gs pos="25000">
              <a:srgbClr val="4462D7"/>
            </a:gs>
            <a:gs pos="100000">
              <a:srgbClr val="001C40"/>
            </a:gs>
          </a:gsLst>
          <a:path path="circle">
            <a:fillToRect l="50000" t="110000" r="50000" b="-1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CwAAAA0AAAAAAAAAAAAAAAAAAAAAAAAAAAAAAAAAAAAAAAAAAAEAAABQAAAAAAAAAAAA4D8AAAAAAADgPwAAAAAAAOA/AAAAAAAA4D8AAAAAAADgPwAAAAAAAOA/AAAAAAAA4D8AAAAAAADgPwAAAAAAAOA/AAAAAAAA4D8CAAAAjAAAAAEAAAADAAAAKGKoADbaYAA4AAAALgAAAAAAAAAAAAAAAAAAAAAAAAAAAAAAeAAAAAEAAABAAAAAAAAAAGQAAAAOAQ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DctAAAAAAAAAAAAAAAAAAAAAB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KGKoADbaYAAAAAAAAAAAAAAAAAAAAAAAAAAAAAAAAAAAAAAAAAAAAP///wJ/f38ABz6HA8zMzADAwP8Af39/AAAAAAAAAAAAAAAAAAAAAAAAAAAAIQAAABgAAAAUAAAA8f////P///9POAAAXAYAABAAAAAmAAAACAAAAP//////////"/>
              </a:ext>
            </a:extLst>
          </p:cNvSpPr>
          <p:nvPr/>
        </p:nvSpPr>
        <p:spPr>
          <a:xfrm>
            <a:off x="-9525" y="-8255"/>
            <a:ext cx="9163050" cy="1042035"/>
          </a:xfrm>
          <a:custGeom>
            <a:avLst/>
            <a:gdLst/>
            <a:ahLst/>
            <a:cxnLst/>
            <a:rect l="0" t="0" r="9163050" b="1042035"/>
            <a:pathLst>
              <a:path w="9163050" h="1042035">
                <a:moveTo>
                  <a:pt x="9525" y="3176"/>
                </a:moveTo>
                <a:lnTo>
                  <a:pt x="4035425" y="3176"/>
                </a:lnTo>
                <a:cubicBezTo>
                  <a:pt x="4359275" y="160435"/>
                  <a:pt x="6076950" y="582967"/>
                  <a:pt x="6943725" y="582967"/>
                </a:cubicBezTo>
                <a:cubicBezTo>
                  <a:pt x="7810500" y="582967"/>
                  <a:pt x="8772525" y="241447"/>
                  <a:pt x="9153525" y="87365"/>
                </a:cubicBezTo>
                <a:lnTo>
                  <a:pt x="9163050" y="338343"/>
                </a:lnTo>
                <a:cubicBezTo>
                  <a:pt x="9001125" y="408236"/>
                  <a:pt x="7962900" y="700514"/>
                  <a:pt x="6829425" y="697337"/>
                </a:cubicBezTo>
                <a:cubicBezTo>
                  <a:pt x="5695950" y="694160"/>
                  <a:pt x="3500438" y="262097"/>
                  <a:pt x="2362200" y="319282"/>
                </a:cubicBezTo>
                <a:cubicBezTo>
                  <a:pt x="1190625" y="331989"/>
                  <a:pt x="428625" y="765641"/>
                  <a:pt x="0" y="1042035"/>
                </a:cubicBezTo>
                <a:lnTo>
                  <a:pt x="0" y="3176"/>
                </a:lnTo>
                <a:close/>
              </a:path>
            </a:pathLst>
          </a:custGeom>
          <a:gradFill flip="none" rotWithShape="0">
            <a:gsLst>
              <a:gs pos="0">
                <a:srgbClr val="2862A8">
                  <a:alpha val="45000"/>
                </a:srgbClr>
              </a:gs>
              <a:gs pos="100000">
                <a:srgbClr val="36DA60">
                  <a:alpha val="55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endParaRPr lang="en-US" cap="none">
              <a:latin typeface="Constantia" pitchFamily="1" charset="-52"/>
              <a:ea typeface="Arial" pitchFamily="2" charset="-52"/>
              <a:cs typeface="Arial" pitchFamily="2" charset="-52"/>
            </a:endParaRPr>
          </a:p>
        </p:txBody>
      </p:sp>
      <p:sp>
        <p:nvSpPr>
          <p:cNvPr id="3" name="Freeform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CwAAAA0AAAAAAAAAAAAAAAAAAAAAAAAAAAAAAAAAAAAAAAAAAAEAAABQAAAAAAAAAAAA4D8AAAAAAADgPwAAAAAAAOA/AAAAAAAA4D8AAAAAAADgPwAAAAAAAOA/AAAAAAAA4D8AAAAAAADgPwAAAAAAAOA/AAAAAAAA4D8CAAAAjAAAAAEAAAADAAAAN6ZTACRz0gBHAAAAOAAAAAAAAAAAAAAAAAAAAAAAAAAAAAAAeAAAAAEAAABAAAAAAAAAAGQAAAAOAQAAAAAAAAEAAABPAAAAJHPS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EY3NwAAAAAAAAAAAAAAAAAAAB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N6ZTACRz0gAkc9IAAAAAAAAAAAAAAAAAAAAAAAAAAAAAAAAAAAAAAP///wJ/f38ABz6HA8zMzADAwP8Af39/AAAAAAAAAAAAAAAAAAAAAAAAAAAAIQAAABgAAAAUAAAA9BoAAPP///9AOAAA4QMAABAAAAAmAAAACAAAAP//////////"/>
              </a:ext>
            </a:extLst>
          </p:cNvSpPr>
          <p:nvPr/>
        </p:nvSpPr>
        <p:spPr>
          <a:xfrm>
            <a:off x="4381500" y="-8255"/>
            <a:ext cx="4762500" cy="638810"/>
          </a:xfrm>
          <a:custGeom>
            <a:avLst/>
            <a:gdLst/>
            <a:ahLst/>
            <a:cxnLst/>
            <a:rect l="0" t="0" r="4762500" b="638810"/>
            <a:pathLst>
              <a:path w="4762500" h="638810">
                <a:moveTo>
                  <a:pt x="0" y="0"/>
                </a:moveTo>
                <a:cubicBezTo>
                  <a:pt x="276225" y="109510"/>
                  <a:pt x="1854200" y="572245"/>
                  <a:pt x="2647950" y="605527"/>
                </a:cubicBezTo>
                <a:cubicBezTo>
                  <a:pt x="3441700" y="638810"/>
                  <a:pt x="4410075" y="299543"/>
                  <a:pt x="4762500" y="199695"/>
                </a:cubicBezTo>
                <a:lnTo>
                  <a:pt x="4762500" y="6442"/>
                </a:lnTo>
                <a:lnTo>
                  <a:pt x="0" y="6442"/>
                </a:lnTo>
                <a:close/>
              </a:path>
            </a:pathLst>
          </a:custGeom>
          <a:gradFill flip="none" rotWithShape="0">
            <a:gsLst>
              <a:gs pos="0">
                <a:srgbClr val="37A653">
                  <a:alpha val="30000"/>
                </a:srgbClr>
              </a:gs>
              <a:gs pos="79000">
                <a:srgbClr val="2473D2">
                  <a:alpha val="45000"/>
                </a:srgbClr>
              </a:gs>
              <a:gs pos="100000">
                <a:srgbClr val="2473D2">
                  <a:alpha val="45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endParaRPr lang="en-US" cap="none">
              <a:latin typeface="Constantia" pitchFamily="1" charset="-52"/>
              <a:ea typeface="Arial" pitchFamily="2" charset="-52"/>
              <a:cs typeface="Arial" pitchFamily="2" charset="-52"/>
            </a:endParaRPr>
          </a:p>
        </p:txBody>
      </p:sp>
      <p:sp>
        <p:nvSpPr>
          <p:cNvPr id="4" name="Title Placeholder 8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L8fAAD//8EB"/>
              </a:ext>
            </a:extLst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0" numCol="1" spcCol="215900" anchor="b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  <a:endParaRPr lang="en-US" cap="none"/>
          </a:p>
        </p:txBody>
      </p:sp>
      <p:sp>
        <p:nvSpPr>
          <p:cNvPr id="5" name="Text Placeholder 2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HBwdC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OgLAABwNQAA6CYAABAAAAAmAAAACAAAAL8fAAD//8EB"/>
              </a:ext>
            </a:extLst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Пятый уровень</a:t>
            </a:r>
            <a:endParaRPr lang="en-US" cap="none"/>
          </a:p>
        </p:txBody>
      </p:sp>
      <p:sp>
        <p:nvSpPr>
          <p:cNvPr id="6" name="Date Placeholder 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L+PAAD//8EB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1200" cap="none">
                <a:solidFill>
                  <a:srgbClr val="BDDDF1"/>
                </a:solidFill>
                <a:latin typeface="Constantia" pitchFamily="1" charset="-52"/>
                <a:ea typeface="Constantia" pitchFamily="1" charset="-52"/>
                <a:cs typeface="Constantia" pitchFamily="1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847266E-20D5-12D0-9BFF-D68568B16D83}" type="datetime1">
              <a:t>29.12.2024</a:t>
            </a:fld>
            <a:endParaRPr/>
          </a:p>
        </p:txBody>
      </p:sp>
      <p:sp>
        <p:nvSpPr>
          <p:cNvPr id="7" name="Footer Placeholder 2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BAAABonAAAIJQAAWSkAABAAAAAmAAAACAAAAL+PAAD//8EB"/>
              </a:ext>
            </a:extLst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1200" cap="none">
                <a:solidFill>
                  <a:srgbClr val="BDDDF1"/>
                </a:solidFill>
                <a:latin typeface="Constantia" pitchFamily="1" charset="-52"/>
                <a:ea typeface="Constantia" pitchFamily="1" charset="-52"/>
                <a:cs typeface="Constantia" pitchFamily="1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8" name="Slide Number Placeholder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DAAABonAABwNQAAWSkAABAAAAAmAAAACAAAAL+PAAD//8EB"/>
              </a:ext>
            </a:extLst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spcAft>
                <a:spcPts val="0"/>
              </a:spcAft>
              <a:defRPr lang="ru-RU" sz="1200" cap="none">
                <a:solidFill>
                  <a:srgbClr val="BDDDF1"/>
                </a:solidFill>
                <a:latin typeface="Constantia" pitchFamily="1" charset="-52"/>
                <a:ea typeface="Constantia" pitchFamily="1" charset="-52"/>
                <a:cs typeface="Constantia" pitchFamily="1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84717B7-F9D5-12E1-9BFF-0FB459B16D5A}" type="slidenum">
              <a:t>‹#›</a:t>
            </a:fld>
            <a:endParaRPr/>
          </a:p>
        </p:txBody>
      </p:sp>
      <p:grpSp>
        <p:nvGrpSpPr>
          <p:cNvPr id="9" name="Group 1"/>
          <p:cNvGrp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6_EGdwZxMAAAAlAAAAAQAAAA8BAAAAkAAAAEgAAACQAAAASAAAAAAAAAAAAAAAAAAAABcAAAAUAAAAAAAAAAAAAAD/fwAA/38AAAAAAAAJAAAABAAAAAIAAAAfAAAAVAAAAAAAAAAAAAAAAAAAAAAAAAAAAAAAAAAAAAAAAAAAAAAAAAAAAAAAAAAAAAAAAAAAAAAAAAAAAAAAAAAAAAAAAAAAAAAAAAAAAAAAAAAAAAAAAAAAACEAAAAYAAAAFAAAAOL///9AAQAAXDgAADwFAAAQAAAAJgAAAAgAAAD/////AAAAAA=="/>
              </a:ext>
            </a:extLst>
          </p:cNvGrpSpPr>
          <p:nvPr/>
        </p:nvGrpSpPr>
        <p:grpSpPr>
          <a:xfrm>
            <a:off x="-19050" y="203200"/>
            <a:ext cx="9180830" cy="647700"/>
            <a:chOff x="-19050" y="203200"/>
            <a:chExt cx="9180830" cy="647700"/>
          </a:xfrm>
        </p:grpSpPr>
        <p:sp>
          <p:nvSpPr>
            <p:cNvPr id="11" name="Freeform 11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CwAAAA0AAAAAAAAAAAAAAAAAAAAAA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BAAAAAAAAAFC4agAR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I7mnJ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FC4agB/f38ABz6HA8zMzADAwP8Af39/AAAAAAAAAAAAAAAAAAAAAAAAAAAAIQAAABgAAAAUAAAA4v///0ABAABAOAAAPAUAAAAAAAAmAAAACAAAAP//////////"/>
                </a:ext>
              </a:extLst>
            </p:cNvSpPr>
            <p:nvPr/>
          </p:nvSpPr>
          <p:spPr>
            <a:xfrm rot="21435691">
              <a:off x="-19050" y="203200"/>
              <a:ext cx="9163050" cy="647700"/>
            </a:xfrm>
            <a:custGeom>
              <a:avLst/>
              <a:gdLst/>
              <a:ahLst/>
              <a:cxnLst/>
              <a:rect l="0" t="0" r="9163050" b="647700"/>
              <a:pathLst>
                <a:path w="9163050" h="647700">
                  <a:moveTo>
                    <a:pt x="0" y="593060"/>
                  </a:moveTo>
                  <a:cubicBezTo>
                    <a:pt x="447675" y="453083"/>
                    <a:pt x="1465263" y="168832"/>
                    <a:pt x="2552700" y="173129"/>
                  </a:cubicBezTo>
                  <a:cubicBezTo>
                    <a:pt x="3640138" y="177427"/>
                    <a:pt x="5422900" y="647700"/>
                    <a:pt x="6524625" y="618845"/>
                  </a:cubicBezTo>
                  <a:cubicBezTo>
                    <a:pt x="7626350" y="589990"/>
                    <a:pt x="8613775" y="128926"/>
                    <a:pt x="9163050" y="0"/>
                  </a:cubicBezTo>
                </a:path>
              </a:pathLst>
            </a:custGeom>
            <a:noFill/>
            <a:ln w="10795" cap="flat" cmpd="sng" algn="ctr">
              <a:solidFill>
                <a:srgbClr val="50B86A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0" tIns="0" rIns="0" bIns="0" numCol="1" spcCol="215900" anchor="t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 lang="ru-RU"/>
              </a:pPr>
              <a:endParaRPr lang="en-US" cap="none">
                <a:latin typeface="Constantia" pitchFamily="1" charset="-52"/>
                <a:ea typeface="Arial" pitchFamily="2" charset="-52"/>
                <a:cs typeface="Arial" pitchFamily="2" charset="-52"/>
              </a:endParaRPr>
            </a:p>
          </p:txBody>
        </p:sp>
        <p:sp>
          <p:nvSpPr>
            <p:cNvPr id="10" name="Freeform 12"/>
            <p:cNvSp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CwAAAA0AAAAAAAAAAAAAAAAAAAAAA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BAAAAAAAAAKXQKAAPAAAAAQAAACMAAAAjAAAAIwAAAB4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D0iRG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KXQKAB/f38ABz6HA8zMzADAwP8Af39/AAAAAAAAAAAAAAAAAAAAAAAAAAAAIQAAABgAAAAUAAAA6f///7MBAABcOAAA9QQAAAAAAAAmAAAACAAAAP//////////"/>
                </a:ext>
              </a:extLst>
            </p:cNvSpPr>
            <p:nvPr/>
          </p:nvSpPr>
          <p:spPr>
            <a:xfrm rot="21435691">
              <a:off x="-14605" y="276225"/>
              <a:ext cx="9176385" cy="529590"/>
            </a:xfrm>
            <a:custGeom>
              <a:avLst/>
              <a:gdLst/>
              <a:ahLst/>
              <a:cxnLst/>
              <a:rect l="0" t="0" r="9176385" b="529590"/>
              <a:pathLst>
                <a:path w="9176385" h="529590">
                  <a:moveTo>
                    <a:pt x="0" y="453934"/>
                  </a:moveTo>
                  <a:cubicBezTo>
                    <a:pt x="434469" y="401223"/>
                    <a:pt x="1513482" y="132708"/>
                    <a:pt x="2606819" y="141389"/>
                  </a:cubicBezTo>
                  <a:cubicBezTo>
                    <a:pt x="3700155" y="150071"/>
                    <a:pt x="5465089" y="529590"/>
                    <a:pt x="6560017" y="506025"/>
                  </a:cubicBezTo>
                  <a:cubicBezTo>
                    <a:pt x="7654944" y="482460"/>
                    <a:pt x="8632104" y="105422"/>
                    <a:pt x="9176385" y="0"/>
                  </a:cubicBezTo>
                </a:path>
              </a:pathLst>
            </a:custGeom>
            <a:noFill/>
            <a:ln w="9525" cap="flat" cmpd="sng" algn="ctr">
              <a:solidFill>
                <a:srgbClr val="A5D028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0" tIns="0" rIns="0" bIns="0" numCol="1" spcCol="215900" anchor="t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 lang="ru-RU"/>
              </a:pPr>
              <a:endParaRPr lang="en-US" cap="none">
                <a:latin typeface="Constantia" pitchFamily="1" charset="-52"/>
                <a:ea typeface="Arial" pitchFamily="2" charset="-52"/>
                <a:cs typeface="Arial" pitchFamily="2" charset="-5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hf hdr="0" ftr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50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50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50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50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50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5pPr>
      <a:lvl6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50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6pPr>
      <a:lvl7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50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7pPr>
      <a:lvl8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50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8pPr>
      <a:lvl9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50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9pPr>
    </p:titleStyle>
    <p:bodyStyle>
      <a:lvl1pPr marL="273050" marR="0" indent="-273050" algn="l" defTabSz="914400">
        <a:lnSpc>
          <a:spcPct val="100000"/>
        </a:lnSpc>
        <a:spcBef>
          <a:spcPts val="0"/>
        </a:spcBef>
        <a:spcAft>
          <a:spcPts val="0"/>
        </a:spcAft>
        <a:buClr>
          <a:srgbClr val="5BD078"/>
        </a:buClr>
        <a:buSzTx/>
        <a:buFont typeface="Wingdings 2" pitchFamily="1" charset="2"/>
        <a:buChar char=""/>
        <a:tabLst/>
        <a:defRPr lang="ru-RU" sz="26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1pPr>
      <a:lvl2pPr marL="640080" marR="0" indent="-24638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Tx/>
        <a:buFont typeface="Wingdings 2" pitchFamily="1" charset="2"/>
        <a:buChar char=""/>
        <a:tabLst/>
        <a:defRPr lang="ru-RU" sz="24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2pPr>
      <a:lvl3pPr marL="914400" marR="0" indent="-24638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Tx/>
        <a:buFont typeface="Wingdings 2" pitchFamily="1" charset="2"/>
        <a:buChar char=""/>
        <a:tabLst/>
        <a:defRPr lang="ru-RU" sz="21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3pPr>
      <a:lvl4pPr marL="1187450" marR="0" indent="-209550" algn="l" defTabSz="914400">
        <a:lnSpc>
          <a:spcPct val="100000"/>
        </a:lnSpc>
        <a:spcBef>
          <a:spcPts val="0"/>
        </a:spcBef>
        <a:spcAft>
          <a:spcPts val="0"/>
        </a:spcAft>
        <a:buClr>
          <a:srgbClr val="5BD078"/>
        </a:buClr>
        <a:buSzTx/>
        <a:buFont typeface="Wingdings 2" pitchFamily="1" charset="2"/>
        <a:buChar char="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4pPr>
      <a:lvl5pPr marL="1462405" marR="0" indent="-209550" algn="l" defTabSz="914400">
        <a:lnSpc>
          <a:spcPct val="100000"/>
        </a:lnSpc>
        <a:spcBef>
          <a:spcPts val="0"/>
        </a:spcBef>
        <a:spcAft>
          <a:spcPts val="0"/>
        </a:spcAft>
        <a:buClr>
          <a:srgbClr val="A5D028"/>
        </a:buClr>
        <a:buSzTx/>
        <a:buFont typeface="Wingdings 2" pitchFamily="1" charset="2"/>
        <a:buChar char="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5pPr>
      <a:lvl6pPr marL="1737360" marR="0" indent="-210185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Tx/>
        <a:buFont typeface="Wingdings 2" pitchFamily="1" charset="2"/>
        <a:buChar char="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6pPr>
      <a:lvl7pPr marL="1920240" marR="0" indent="-18288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6"/>
        </a:buClr>
        <a:buSzTx/>
        <a:buFont typeface="Wingdings 2" pitchFamily="1" charset="2"/>
        <a:buChar char=""/>
        <a:tabLst/>
        <a:defRPr lang="ru-RU" sz="16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7pPr>
      <a:lvl8pPr marL="2194560" marR="0" indent="-18288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Tx/>
        <a:buChar char="•"/>
        <a:tabLst/>
        <a:defRPr lang="ru-RU" sz="16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8pPr>
      <a:lvl9pPr marL="2468880" marR="0" indent="-18288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Tx/>
        <a:buChar char="•"/>
        <a:tabLst/>
        <a:defRPr lang="ru-RU" sz="14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onstantia" pitchFamily="1" charset="-52"/>
          <a:ea typeface="Constantia" pitchFamily="1" charset="-52"/>
          <a:cs typeface="Constantia" pitchFamily="1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ltai-sayan.ru/news/465/2007-09-11_2-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lavonic.iptelecom.net.ua/vybor/photokarelia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azeta.sebastopol.ua/image/100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osconcert.com/ic/pix.lenta.ru/news/2007/08/21/smog/pictur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d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AQAAHMOAACBNAAAoxgAABAAAAAmAAAACAAAAAEAAAAAAAAA"/>
              </a:ext>
            </a:extLst>
          </p:cNvSpPr>
          <p:nvPr>
            <p:ph type="ctrTitle"/>
          </p:nvPr>
        </p:nvSpPr>
        <p:spPr>
          <a:xfrm>
            <a:off x="683260" y="2348865"/>
            <a:ext cx="7851775" cy="1656080"/>
          </a:xfrm>
        </p:spPr>
        <p:txBody>
          <a:bodyPr/>
          <a:lstStyle/>
          <a:p>
            <a:pPr algn="ctr">
              <a:spcAft>
                <a:spcPts val="0"/>
              </a:spcAft>
              <a:defRPr lang="ru-RU"/>
            </a:pPr>
            <a:r>
              <a:rPr lang="ru-RU" sz="3600" cap="none" dirty="0">
                <a:solidFill>
                  <a:srgbClr val="FFC000"/>
                </a:solidFill>
              </a:rPr>
              <a:t>Чрезвычайные ситуации природного  характера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d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iAMAANsZAAAWNAAA2CYAAAAAAAAmAAAACAAAAAEAAAAAAAAA"/>
              </a:ext>
            </a:extLst>
          </p:cNvSpPr>
          <p:nvPr>
            <p:ph type="subTitle" idx="1"/>
          </p:nvPr>
        </p:nvSpPr>
        <p:spPr>
          <a:xfrm>
            <a:off x="574040" y="4203065"/>
            <a:ext cx="7893050" cy="2111375"/>
          </a:xfrm>
        </p:spPr>
        <p:txBody>
          <a:bodyPr/>
          <a:lstStyle/>
          <a:p>
            <a:pPr>
              <a:defRPr lang="ru-RU" b="1" i="1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Автор презентации:</a:t>
            </a:r>
          </a:p>
          <a:p>
            <a:pPr>
              <a:defRPr lang="ru-RU" b="1" i="1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Брагер Ян Станиславович - </a:t>
            </a:r>
          </a:p>
          <a:p>
            <a:pPr>
              <a:defRPr lang="ru-RU" b="1" i="1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ученик 4 «Д» класса </a:t>
            </a:r>
          </a:p>
          <a:p>
            <a:pPr>
              <a:defRPr lang="ru-RU" b="1" i="1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dirty="0"/>
              <a:t>ГБОУ ЦО ЭРУДИТ </a:t>
            </a:r>
          </a:p>
        </p:txBody>
      </p:sp>
      <p:sp>
        <p:nvSpPr>
          <p:cNvPr id="4" name="Заголовок 1"/>
          <p:cNvSpPr txBox="1">
            <a:spLocks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AAAAAAd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AQAAHMOAACBNAAAoxgAABAAAAAmAAAACAAAAAEAAAAAAAAA"/>
              </a:ext>
            </a:extLst>
          </p:cNvSpPr>
          <p:nvPr/>
        </p:nvSpPr>
        <p:spPr>
          <a:xfrm>
            <a:off x="840740" y="2567940"/>
            <a:ext cx="7851775" cy="430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18415" bIns="0" numCol="1" spcCol="215900" anchor="b">
            <a:prstTxWarp prst="textNoShape">
              <a:avLst/>
            </a:prstTxWarp>
          </a:bodyPr>
          <a:lstStyle>
            <a:lvl1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5600" b="1" i="0" u="none" strike="noStrike" kern="1" cap="none" spc="0" baseline="0">
                <a:solidFill>
                  <a:srgbClr val="72DE87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50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50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50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50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5pPr>
            <a:lvl6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50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6pPr>
            <a:lvl7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50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7pPr>
            <a:lvl8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50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8pPr>
            <a:lvl9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5000" b="0" i="0" u="none" strike="noStrike" kern="1" cap="none" spc="0" baseline="0">
                <a:solidFill>
                  <a:schemeClr val="tx2"/>
                </a:solidFill>
                <a:effectLst/>
                <a:latin typeface="Calibri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 algn="ctr">
              <a:defRPr lang="ru-RU"/>
            </a:pPr>
            <a:r>
              <a:rPr lang="ru-RU" sz="3600" dirty="0" smtClean="0">
                <a:solidFill>
                  <a:srgbClr val="FFC000"/>
                </a:solidFill>
              </a:rPr>
              <a:t>Открытый классный час на тему: 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UEAABwNQAAPQwAABAAAAAmAAAACAAAAAEAAAAAAAAA"/>
              </a:ext>
            </a:extLst>
          </p:cNvSpPr>
          <p:nvPr>
            <p:ph type="title"/>
          </p:nvPr>
        </p:nvSpPr>
        <p:spPr>
          <a:xfrm>
            <a:off x="457200" y="765175"/>
            <a:ext cx="8229600" cy="1224280"/>
          </a:xfrm>
        </p:spPr>
        <p:txBody>
          <a:bodyPr/>
          <a:lstStyle/>
          <a:p>
            <a:pPr>
              <a:defRPr lang="ru-RU"/>
            </a:pPr>
            <a:r>
              <a:rPr lang="ru-RU" sz="5400" b="1" i="1" cap="none">
                <a:solidFill>
                  <a:srgbClr val="FFC000"/>
                </a:solidFill>
              </a:rPr>
              <a:t>Магма –</a:t>
            </a:r>
            <a:endParaRPr lang="ru-RU" cap="none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BoAALEIAABwNQAA6CYAABAAAAAmAAAACAAAAAEAAAAAAAAA"/>
              </a:ext>
            </a:extLst>
          </p:cNvSpPr>
          <p:nvPr>
            <p:ph type="body" idx="1"/>
          </p:nvPr>
        </p:nvSpPr>
        <p:spPr>
          <a:xfrm>
            <a:off x="4284980" y="1412875"/>
            <a:ext cx="4401820" cy="4911725"/>
          </a:xfrm>
        </p:spPr>
        <p:txBody>
          <a:bodyPr/>
          <a:lstStyle/>
          <a:p>
            <a:pPr marL="0" indent="0">
              <a:buNone/>
              <a:defRPr lang="ru-RU"/>
            </a:pPr>
            <a:r>
              <a:rPr lang="ru-RU" b="1" cap="none"/>
              <a:t> </a:t>
            </a:r>
            <a:r>
              <a:rPr lang="ru-RU" b="1" cap="none">
                <a:solidFill>
                  <a:srgbClr val="FFFF00"/>
                </a:solidFill>
              </a:rPr>
              <a:t>это расплавленная масса, которая может подниматься с парами воды и газами из глубины наверх. </a:t>
            </a:r>
          </a:p>
          <a:p>
            <a:pPr marL="0" indent="0">
              <a:buNone/>
              <a:defRPr lang="ru-RU"/>
            </a:pPr>
            <a:r>
              <a:rPr lang="ru-RU" b="1" cap="none">
                <a:solidFill>
                  <a:srgbClr val="FFFF00"/>
                </a:solidFill>
              </a:rPr>
              <a:t>Когда магма изливается из отверстий (кратер, жерло) ее называют </a:t>
            </a:r>
            <a:r>
              <a:rPr lang="ru-RU" sz="4000" b="1" i="1" cap="none">
                <a:solidFill>
                  <a:srgbClr val="FFC000"/>
                </a:solidFill>
              </a:rPr>
              <a:t>лавой</a:t>
            </a:r>
            <a:r>
              <a:rPr lang="ru-RU" b="1" cap="none">
                <a:solidFill>
                  <a:srgbClr val="FFC000"/>
                </a:solidFill>
              </a:rPr>
              <a:t>. </a:t>
            </a:r>
          </a:p>
          <a:p>
            <a:pPr marL="0" indent="0">
              <a:buNone/>
              <a:defRPr lang="ru-RU"/>
            </a:pPr>
            <a:endParaRPr lang="ru-RU" b="1" cap="none">
              <a:solidFill>
                <a:srgbClr val="FFC000"/>
              </a:solidFill>
            </a:endParaRPr>
          </a:p>
        </p:txBody>
      </p:sp>
      <p:pic>
        <p:nvPicPr>
          <p:cNvPr id="4" name="Picture 5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FIDAABVDwAABRkAAPw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492375"/>
            <a:ext cx="3527425" cy="38449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155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" dur="1845" accel="100000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anim from="(0.5)" to="(#ppt_x)" calcmode="lin" valueType="num">
                                      <p:cBhvr>
                                        <p:cTn id="9" dur="1845" accel="100000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1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#ppt_y+0.4)" to="(#ppt_y)" calcmode="lin" valueType="num">
                                      <p:cBhvr>
                                        <p:cTn id="11" dur="1845" accel="100000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#ppt_y+0.4)" to="(#ppt_y+0.4)" calcmode="lin" valueType="num">
                                      <p:cBhvr>
                                        <p:cTn id="12" dur="1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  <p:extLst>
      <p:ext uri="smNativeData">
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EGdwZwEAAAAFAAAA/f///wEAAAAz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gQAAGEDAABGNwAA0xEAABAAAAAmAAAACAAAAAEAAAAAAAAA"/>
              </a:ext>
            </a:extLst>
          </p:cNvSpPr>
          <p:nvPr>
            <p:ph type="title"/>
          </p:nvPr>
        </p:nvSpPr>
        <p:spPr>
          <a:xfrm>
            <a:off x="755650" y="549275"/>
            <a:ext cx="8229600" cy="2348230"/>
          </a:xfrm>
        </p:spPr>
        <p:txBody>
          <a:bodyPr/>
          <a:lstStyle/>
          <a:p>
            <a:pPr marL="609600" indent="-609600">
              <a:defRPr lang="ru-RU"/>
            </a:pPr>
            <a:r>
              <a:rPr lang="ru-RU" sz="4000" b="1" cap="none">
                <a:solidFill>
                  <a:srgbClr val="FF0000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Что делать, если извержение </a:t>
            </a:r>
            <a:r>
              <a:t/>
            </a:r>
            <a:br/>
            <a:r>
              <a:rPr lang="ru-RU" sz="4000" b="1" cap="none">
                <a:solidFill>
                  <a:srgbClr val="FF0000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застигло вас на улице?</a:t>
            </a:r>
            <a:r>
              <a:t/>
            </a:r>
            <a:br/>
            <a:endParaRPr/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CANAABwNQAA6CYAABAAAAAmAAAACAAAAAEgAAAAAAAA"/>
              </a:ext>
            </a:extLst>
          </p:cNvSpPr>
          <p:nvPr>
            <p:ph type="body" idx="1"/>
          </p:nvPr>
        </p:nvSpPr>
        <p:spPr>
          <a:xfrm>
            <a:off x="457200" y="2133600"/>
            <a:ext cx="8229600" cy="41910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609600" indent="-609600"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/>
            </a:pPr>
            <a:r>
              <a:rPr lang="ru-RU" sz="2800" b="1" cap="none">
                <a:solidFill>
                  <a:srgbClr val="FFFF00"/>
                </a:solidFill>
              </a:rPr>
              <a:t>Если вы едете на машине, то колеса обязательно увязнут в слое пепла. Машину надо оставить и выбираться пешком.</a:t>
            </a:r>
          </a:p>
          <a:p>
            <a:pPr marL="609600" indent="-609600"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/>
            </a:pPr>
            <a:r>
              <a:rPr lang="ru-RU" sz="2800" b="1" cap="none">
                <a:solidFill>
                  <a:srgbClr val="FFFF00"/>
                </a:solidFill>
              </a:rPr>
              <a:t>Необходимо опасаться шаров из раскаленной пыли и газов (бомб).</a:t>
            </a:r>
          </a:p>
          <a:p>
            <a:pPr marL="609600" indent="-609600"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/>
            </a:pPr>
            <a:r>
              <a:rPr lang="ru-RU" sz="2800" b="1" cap="none">
                <a:solidFill>
                  <a:srgbClr val="FFFF00"/>
                </a:solidFill>
              </a:rPr>
              <a:t>Обязательно не поддаваться панике и постараться эвакуироваться в безопасный район.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/>
            </a:pPr>
            <a:endParaRPr lang="ru-RU" sz="2800" b="1" cap="none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gQAAHoGAADWNgAAIiQAABAAAAAmAAAACAAAAAEgAAAAAAAA"/>
              </a:ext>
            </a:extLst>
          </p:cNvSpPr>
          <p:nvPr>
            <p:ph type="body" idx="1"/>
          </p:nvPr>
        </p:nvSpPr>
        <p:spPr>
          <a:xfrm>
            <a:off x="684530" y="1052830"/>
            <a:ext cx="8229600" cy="482092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>
              <a:spcAft>
                <a:spcPts val="0"/>
              </a:spcAft>
              <a:buNone/>
              <a:defRPr lang="ru-RU"/>
            </a:pPr>
            <a:r>
              <a:rPr lang="ru-RU" sz="7200" cap="none">
                <a:solidFill>
                  <a:srgbClr val="FFFF00"/>
                </a:solidFill>
                <a:latin typeface="Calibri" pitchFamily="2" charset="-52"/>
                <a:ea typeface="Constantia" pitchFamily="1" charset="-52"/>
                <a:cs typeface="Constantia" pitchFamily="1" charset="-52"/>
              </a:rPr>
              <a:t>физкультминутка</a:t>
            </a:r>
          </a:p>
        </p:txBody>
      </p:sp>
      <p:pic>
        <p:nvPicPr>
          <p:cNvPr id="4" name="Picture 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HwQAAA8DwAALCQAAG4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2476500"/>
            <a:ext cx="3200400" cy="4095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MAAM34//+gNQAALhEAABAAAAAmAAAACAAAAAEAAAAAAAAA"/>
              </a:ext>
            </a:extLst>
          </p:cNvSpPr>
          <p:nvPr>
            <p:ph type="title"/>
          </p:nvPr>
        </p:nvSpPr>
        <p:spPr>
          <a:xfrm>
            <a:off x="487680" y="-1170305"/>
            <a:ext cx="8229600" cy="3963035"/>
          </a:xfrm>
        </p:spPr>
        <p:txBody>
          <a:bodyPr/>
          <a:lstStyle/>
          <a:p>
            <a:pPr algn="ctr">
              <a:defRPr lang="ru-RU"/>
            </a:pPr>
            <a:r>
              <a:rPr lang="ru-RU" sz="4000" cap="none">
                <a:solidFill>
                  <a:srgbClr val="FFC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Неконтролируемое горение, приводящее к ущербу и возможным жертвам </a:t>
            </a:r>
            <a:r>
              <a:rPr lang="ru-RU" sz="4000" cap="none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- </a:t>
            </a:r>
            <a:r>
              <a:rPr lang="ru-RU" sz="4000" cap="none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ПОЖАР</a:t>
            </a:r>
            <a:r>
              <a:t/>
            </a:r>
            <a:br/>
            <a:endParaRPr lang="ru-RU" sz="4000" cap="none"/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QIAAJEUAAB9NQAAHiYAABAAAAAmAAAACAAAAAEAAAAAAAAA"/>
              </a:ext>
            </a:extLst>
          </p:cNvSpPr>
          <p:nvPr>
            <p:ph type="body" idx="1"/>
          </p:nvPr>
        </p:nvSpPr>
        <p:spPr>
          <a:xfrm>
            <a:off x="465455" y="3343275"/>
            <a:ext cx="8229600" cy="2853055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Прямоугольник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BAAAAAAAAAAEAAABQAAAAAAAAAAAA4D8AAAAAAADg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AAAAA8zMzADAwP8Af39/AAAAAAAAAAAAAAAAAAAAAAAAAAAAIQAAABgAAAAUAAAASA0AAH0NAACFKgAAkRQAABAAAAAmAAAACAAAAP//////////"/>
              </a:ext>
            </a:extLst>
          </p:cNvSpPr>
          <p:nvPr/>
        </p:nvSpPr>
        <p:spPr>
          <a:xfrm>
            <a:off x="2159000" y="2192655"/>
            <a:ext cx="4752975" cy="115062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sz="2800" b="1" cap="none">
                <a:solidFill>
                  <a:srgbClr val="FF0000"/>
                </a:solidFill>
              </a:rPr>
              <a:t>Виды лесных пожаров</a:t>
            </a:r>
          </a:p>
        </p:txBody>
      </p:sp>
      <p:sp>
        <p:nvSpPr>
          <p:cNvPr id="5" name="Прямоугольник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BAAAAAAAAAAEAAABQAAAAAAAAAAAA4D8AAAAAAADg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AAAAA8zMzADAwP8Af39/AAAAAAAAAAAAAAAAAAAAAAAAAAAAIQAAABgAAAAUAAAA3QIAAIgYAABCEwAAvB4AABAAAAAmAAAACAAAAP//////////"/>
              </a:ext>
            </a:extLst>
          </p:cNvSpPr>
          <p:nvPr/>
        </p:nvSpPr>
        <p:spPr>
          <a:xfrm>
            <a:off x="465455" y="3987800"/>
            <a:ext cx="2665095" cy="10083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sz="2800" b="1" cap="none">
                <a:solidFill>
                  <a:srgbClr val="FFFF00"/>
                </a:solidFill>
              </a:rPr>
              <a:t>низовой</a:t>
            </a:r>
          </a:p>
        </p:txBody>
      </p:sp>
      <p:sp>
        <p:nvSpPr>
          <p:cNvPr id="6" name="Прямоугольник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BAAAAAAAAAAEAAABQAAAAAAAAAAAA4D8AAAAAAADg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AAAAA8zMzADAwP8Af39/AAAAAAAAAAAAAAAAAAAAAAAAAAAAIQAAABgAAAAUAAAACBYAAIgYAACKJQAARh4AABAAAAAmAAAACAAAAP//////////"/>
              </a:ext>
            </a:extLst>
          </p:cNvSpPr>
          <p:nvPr/>
        </p:nvSpPr>
        <p:spPr>
          <a:xfrm>
            <a:off x="3581400" y="3987800"/>
            <a:ext cx="2520950" cy="93345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sz="2800" b="1" cap="none">
                <a:solidFill>
                  <a:srgbClr val="FFC000"/>
                </a:solidFill>
              </a:rPr>
              <a:t>верховой</a:t>
            </a:r>
          </a:p>
        </p:txBody>
      </p:sp>
      <p:sp>
        <p:nvSpPr>
          <p:cNvPr id="7" name="Прямоугольник 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BAAAAAAAAAAEAAABQAAAAAAAAAAAA4D8AAAAAAADg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AAAAA8zMzADAwP8Af39/AAAAAAAAAAAAAAAAAAAAAAAAAAAAIQAAABgAAAAUAAAATigAABMYAABfNwAARh4AABAAAAAmAAAACAAAAP//////////"/>
              </a:ext>
            </a:extLst>
          </p:cNvSpPr>
          <p:nvPr/>
        </p:nvSpPr>
        <p:spPr>
          <a:xfrm>
            <a:off x="6551930" y="3913505"/>
            <a:ext cx="2449195" cy="100774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sz="2800" b="1" cap="none">
                <a:solidFill>
                  <a:srgbClr val="FFFF00"/>
                </a:solidFill>
              </a:rPr>
              <a:t>подземный</a:t>
            </a:r>
          </a:p>
        </p:txBody>
      </p:sp>
      <p:sp>
        <p:nvSpPr>
          <p:cNvPr id="8" name="Прямоугольник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BAAAAAAAAAAEAAABQAAAAAAAAAAAA4D8AAAAAAADg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DU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AAAAA8zMzADAwP8Af39/AAAAAAAAAAAAAAAAAAAAAAAAAAAAIQAAABgAAAAUAAAAgAIAAGAiAACwDAAA7CUAABAAAAAmAAAACAAAAP//////////"/>
              </a:ext>
            </a:extLst>
          </p:cNvSpPr>
          <p:nvPr/>
        </p:nvSpPr>
        <p:spPr>
          <a:xfrm>
            <a:off x="406400" y="5588000"/>
            <a:ext cx="1656080" cy="57658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b="1" cap="none">
                <a:solidFill>
                  <a:srgbClr val="FFFF00"/>
                </a:solidFill>
              </a:rPr>
              <a:t>устойчивый</a:t>
            </a:r>
          </a:p>
        </p:txBody>
      </p:sp>
      <p:sp>
        <p:nvSpPr>
          <p:cNvPr id="9" name="Прямоугольник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BAAAAAAAAAAEAAABQAAAAAAAAAAAA4D8AAAAAAADg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AAAAA8zMzADAwP8Af39/AAAAAAAAAAAAAAAAAAAAAAAAAAAAIQAAABgAAAAUAAAASA0AABUiAACXFgAA7CUAABAAAAAmAAAACAAAAP//////////"/>
              </a:ext>
            </a:extLst>
          </p:cNvSpPr>
          <p:nvPr/>
        </p:nvSpPr>
        <p:spPr>
          <a:xfrm>
            <a:off x="2159000" y="5540375"/>
            <a:ext cx="1513205" cy="62420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sz="2000" b="1" cap="none">
                <a:solidFill>
                  <a:srgbClr val="FFFF00"/>
                </a:solidFill>
              </a:rPr>
              <a:t>беглый</a:t>
            </a:r>
          </a:p>
        </p:txBody>
      </p:sp>
      <p:sp>
        <p:nvSpPr>
          <p:cNvPr id="10" name="Прямоугольник 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BAAAAAAAAAAEAAABQAAAAAAAAAAAA4D8AAAAAAADg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LYE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AAAAA8zMzADAwP8Af39/AAAAAAAAAAAAAAAAAAAAAAAAAAAAIQAAABgAAAAUAAAAWxgAABUiAAA3IwAA7CUAABAAAAAmAAAACAAAAP//////////"/>
              </a:ext>
            </a:extLst>
          </p:cNvSpPr>
          <p:nvPr/>
        </p:nvSpPr>
        <p:spPr>
          <a:xfrm>
            <a:off x="3959225" y="5540375"/>
            <a:ext cx="1765300" cy="62420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sz="2000" b="1" cap="none">
                <a:solidFill>
                  <a:srgbClr val="FFFF00"/>
                </a:solidFill>
              </a:rPr>
              <a:t>устойчивый</a:t>
            </a:r>
          </a:p>
        </p:txBody>
      </p:sp>
      <p:sp>
        <p:nvSpPr>
          <p:cNvPr id="11" name="Прямоугольник 10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BAAAAAAAAAAEAAABQAAAAAAAAAAAA4D8AAAAAAADg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AAAAA8zMzADAwP8Af39/AAAAAAAAAAAAAAAAAAAAAAAAAAAAIQAAABgAAAAUAAAAqCMAAA4iAAD2LAAA5CUAABAAAAAmAAAACAAAAP//////////"/>
              </a:ext>
            </a:extLst>
          </p:cNvSpPr>
          <p:nvPr/>
        </p:nvSpPr>
        <p:spPr>
          <a:xfrm>
            <a:off x="5796280" y="5535930"/>
            <a:ext cx="1512570" cy="62357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sz="2400" b="1" cap="none">
                <a:solidFill>
                  <a:srgbClr val="FFFF00"/>
                </a:solidFill>
              </a:rPr>
              <a:t>беглый</a:t>
            </a:r>
          </a:p>
        </p:txBody>
      </p:sp>
      <p:cxnSp>
        <p:nvCxnSpPr>
          <p:cNvPr id="12" name="Прямая со стрелкой 25"/>
          <p:cNvCxn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EBSxg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AAAAA8zMzADAwP8Af39/AAAAAAAAAAAAAAAAAAAAAAAAAAAAIQAAABgAAAAUAAAA1g4AAJEUAADxEQAAExgAABAAAAAmAAAACAAAAP//////////"/>
              </a:ext>
            </a:extLst>
          </p:cNvCxnSpPr>
          <p:nvPr/>
        </p:nvCxnSpPr>
        <p:spPr>
          <a:xfrm flipH="1">
            <a:off x="2411730" y="3343275"/>
            <a:ext cx="504825" cy="570230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3" name="Прямая со стрелкой 27"/>
          <p:cNvCxnSpPr>
            <a:stCxn id="3" idx="0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AAAAA8zMzADAwP8Af39/AAAAAAAAAAAAAAAAAAAAAAAAAAAAIQAAABgAAAAUAAAALRwAAJEUAAAtHAAAExgAABAAAAAmAAAACAAAAP//////////"/>
              </a:ext>
            </a:extLst>
          </p:cNvCxnSpPr>
          <p:nvPr/>
        </p:nvCxnSpPr>
        <p:spPr>
          <a:xfrm>
            <a:off x="4580255" y="3343275"/>
            <a:ext cx="12700" cy="570230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4" name="Прямая со стрелкой 35"/>
          <p:cNvCxn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AAAAA8zMzADAwP8Af39/AAAAAAAAAAAAAAAAAAAAAAAAAAAAIQAAABgAAAAUAAAAwyYAAJEUAACFKgAAExgAABAAAAAmAAAACAAAAP//////////"/>
              </a:ext>
            </a:extLst>
          </p:cNvCxnSpPr>
          <p:nvPr/>
        </p:nvCxnSpPr>
        <p:spPr>
          <a:xfrm>
            <a:off x="6301105" y="3343275"/>
            <a:ext cx="610870" cy="570230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5" name="Прямая со стрелкой 37"/>
          <p:cNvCxn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AAAAA8zMzADAwP8Af39/AAAAAAAAAAAAAAAAAAAAAAAAAAAAIQAAABgAAAAUAAAA3gYAALweAAAVCQAAYCIAABAAAAAmAAAACAAAAP//////////"/>
              </a:ext>
            </a:extLst>
          </p:cNvCxnSpPr>
          <p:nvPr/>
        </p:nvCxnSpPr>
        <p:spPr>
          <a:xfrm flipH="1">
            <a:off x="1116330" y="4996180"/>
            <a:ext cx="360045" cy="591820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6" name="Прямая со стрелкой 39"/>
          <p:cNvCxn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AAAAA8zMzADAwP8Af39/AAAAAAAAAAAAAAAAAAAAAAAAAAAAIQAAABgAAAAUAAAAYxAAALweAADxEQAADiIAABAAAAAmAAAACAAAAP//////////"/>
              </a:ext>
            </a:extLst>
          </p:cNvCxnSpPr>
          <p:nvPr/>
        </p:nvCxnSpPr>
        <p:spPr>
          <a:xfrm>
            <a:off x="2663825" y="4996180"/>
            <a:ext cx="252730" cy="539750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7" name="Прямая со стрелкой 43"/>
          <p:cNvCxn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AAAAA8zMzADAwP8Af39/AAAAAAAAAAAAAAAAAAAAAAAAAAAAIQAAABgAAAAUAAAAPRsAAEYeAADnGwAAFSIAABAAAAAmAAAACAAAAP//////////"/>
              </a:ext>
            </a:extLst>
          </p:cNvCxnSpPr>
          <p:nvPr/>
        </p:nvCxnSpPr>
        <p:spPr>
          <a:xfrm flipH="1">
            <a:off x="4427855" y="4921250"/>
            <a:ext cx="107950" cy="619125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8" name="Прямая со стрелкой 45"/>
          <p:cNvCxn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AAAAA8zMzADAwP8Af39/AAAAAAAAAAAAAAAAAAAAAAAAAAAAIQAAABgAAAAUAAAAACEAAEYeAACKJQAADiIAABAAAAAmAAAACAAAAP//////////"/>
              </a:ext>
            </a:extLst>
          </p:cNvCxnSpPr>
          <p:nvPr/>
        </p:nvCxnSpPr>
        <p:spPr>
          <a:xfrm>
            <a:off x="5364480" y="4921250"/>
            <a:ext cx="737870" cy="614680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IAAO4CAAArNAAA9gkAABAAAAAmAAAACAAAAAEAAAAAAAAA"/>
              </a:ext>
            </a:extLst>
          </p:cNvSpPr>
          <p:nvPr>
            <p:ph type="title"/>
          </p:nvPr>
        </p:nvSpPr>
        <p:spPr>
          <a:xfrm>
            <a:off x="395605" y="476250"/>
            <a:ext cx="8084820" cy="1143000"/>
          </a:xfrm>
        </p:spPr>
        <p:txBody>
          <a:bodyPr/>
          <a:lstStyle/>
          <a:p>
            <a:pPr>
              <a:defRPr lang="ru-RU"/>
            </a:pPr>
            <a:r>
              <a:rPr lang="ru-RU" b="1" cap="none">
                <a:solidFill>
                  <a:srgbClr val="FF3300"/>
                </a:solidFill>
              </a:rPr>
              <a:t>Низовой устойчивый пожар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T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gIAAJUOAACmGAAAlSkAABAAAAAmAAAACAAAAAEAAAAAAAAA"/>
              </a:ext>
            </a:extLst>
          </p:cNvSpPr>
          <p:nvPr>
            <p:ph type="body" idx="1"/>
          </p:nvPr>
        </p:nvSpPr>
        <p:spPr>
          <a:xfrm>
            <a:off x="468630" y="2370455"/>
            <a:ext cx="3538220" cy="4389120"/>
          </a:xfrm>
        </p:spPr>
        <p:txBody>
          <a:bodyPr/>
          <a:lstStyle/>
          <a:p>
            <a:pPr>
              <a:defRPr lang="ru-RU"/>
            </a:pPr>
            <a:r>
              <a:rPr lang="ru-RU" b="1" cap="none">
                <a:solidFill>
                  <a:srgbClr val="FFFF00"/>
                </a:solidFill>
              </a:rPr>
              <a:t>Обгорает лесная подстилка, корни деревьев, гибнет подлесок.</a:t>
            </a:r>
          </a:p>
          <a:p>
            <a:pPr>
              <a:defRPr lang="ru-RU"/>
            </a:pPr>
            <a:endParaRPr lang="ru-RU" b="1" cap="none">
              <a:solidFill>
                <a:srgbClr val="FFFF00"/>
              </a:solidFill>
            </a:endParaRPr>
          </a:p>
        </p:txBody>
      </p:sp>
      <p:pic>
        <p:nvPicPr>
          <p:cNvPr id="4" name="Рисунок 5" descr="Картинка 89 из 3833">
            <a:hlinkClick r:id="rId2"/>
          </p:cNvPr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ArPjUm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FwaAABZCwAA0jUAAAUo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284980" y="1844675"/>
            <a:ext cx="4464050" cy="466090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r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rPr lang="ru-RU" sz="5400" b="1" cap="none">
                <a:solidFill>
                  <a:srgbClr val="FF3300"/>
                </a:solidFill>
              </a:rPr>
              <a:t>Верховые пожары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T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AEOAAB0HQAA6CYAABAAAAAmAAAACAAAAAEAAAAAAAAA"/>
              </a:ext>
            </a:extLst>
          </p:cNvSpPr>
          <p:nvPr>
            <p:ph type="body" idx="1"/>
          </p:nvPr>
        </p:nvSpPr>
        <p:spPr>
          <a:xfrm>
            <a:off x="457200" y="2276475"/>
            <a:ext cx="4330700" cy="4048125"/>
          </a:xfrm>
        </p:spPr>
        <p:txBody>
          <a:bodyPr/>
          <a:lstStyle/>
          <a:p>
            <a:pPr>
              <a:lnSpc>
                <a:spcPct val="90000"/>
              </a:lnSpc>
              <a:defRPr lang="ru-RU"/>
            </a:pPr>
            <a:r>
              <a:rPr lang="ru-RU" b="1" cap="none">
                <a:solidFill>
                  <a:srgbClr val="FFFF00"/>
                </a:solidFill>
              </a:rPr>
              <a:t>Возникают  в засушливую погоду при сильных ветрах. </a:t>
            </a:r>
          </a:p>
          <a:p>
            <a:pPr>
              <a:lnSpc>
                <a:spcPct val="90000"/>
              </a:lnSpc>
              <a:defRPr lang="ru-RU"/>
            </a:pPr>
            <a:r>
              <a:rPr lang="ru-RU" b="1" cap="none">
                <a:solidFill>
                  <a:srgbClr val="FFFF00"/>
                </a:solidFill>
              </a:rPr>
              <a:t>В молодняках  низовой пожар из-за низко опущенных крон переходит в верховой даже при слабом ветре.</a:t>
            </a:r>
            <a:r>
              <a:rPr lang="ru-RU" cap="none">
                <a:solidFill>
                  <a:srgbClr val="FFFF00"/>
                </a:solidFill>
              </a:rPr>
              <a:t> </a:t>
            </a:r>
          </a:p>
          <a:p>
            <a:pPr>
              <a:defRPr lang="ru-RU"/>
            </a:pPr>
            <a:endParaRPr lang="ru-RU" cap="none">
              <a:solidFill>
                <a:srgbClr val="FFFF00"/>
              </a:solidFill>
            </a:endParaRPr>
          </a:p>
        </p:txBody>
      </p:sp>
      <p:pic>
        <p:nvPicPr>
          <p:cNvPr id="4" name="Рисунок 8" descr="Картинка 48 из 4140">
            <a:hlinkClick r:id="rId2"/>
          </p:cNvPr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BAUsYB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I8gAADKCwAAJjcAALMn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1916430"/>
            <a:ext cx="3672205" cy="4537075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L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AEAAJoBAAA4NAAAoggAABAAAAAmAAAACAAAAAEAAAAAAAAA"/>
              </a:ext>
            </a:extLst>
          </p:cNvSpPr>
          <p:nvPr>
            <p:ph type="title"/>
          </p:nvPr>
        </p:nvSpPr>
        <p:spPr>
          <a:xfrm>
            <a:off x="259080" y="260350"/>
            <a:ext cx="8229600" cy="1143000"/>
          </a:xfrm>
        </p:spPr>
        <p:txBody>
          <a:bodyPr/>
          <a:lstStyle/>
          <a:p>
            <a:pPr>
              <a:defRPr lang="ru-RU"/>
            </a:pPr>
            <a:r>
              <a:rPr lang="ru-RU" b="1" cap="none">
                <a:solidFill>
                  <a:srgbClr val="FF3300"/>
                </a:solidFill>
              </a:rPr>
              <a:t>    Огненный шторм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f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OgLAABwNQAA6CY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pic>
        <p:nvPicPr>
          <p:cNvPr id="4" name="Рисунок 5" descr="Картинка 59 из 871">
            <a:hlinkClick r:id="rId2"/>
          </p:cNvPr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B2CgAA0jUAADAq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530"/>
            <a:ext cx="8749030" cy="515747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  <p:sp>
        <p:nvSpPr>
          <p:cNvPr id="5" name="Прямоугольник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E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b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CIAAE4KAADSNQAASBUAABAgAAAmAAAACAAAAP//////////"/>
              </a:ext>
            </a:extLst>
          </p:cNvSpPr>
          <p:nvPr/>
        </p:nvSpPr>
        <p:spPr>
          <a:xfrm>
            <a:off x="5651500" y="1675130"/>
            <a:ext cx="3097530" cy="1784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1200"/>
              </a:spcBef>
              <a:defRPr lang="ru-RU"/>
            </a:pPr>
            <a:r>
              <a:rPr lang="ru-RU" sz="2000" b="1" cap="none">
                <a:solidFill>
                  <a:srgbClr val="FF0000"/>
                </a:solidFill>
                <a:latin typeface="Constantia" pitchFamily="1" charset="-52"/>
                <a:ea typeface="Arial" pitchFamily="2" charset="-52"/>
                <a:cs typeface="Arial" pitchFamily="2" charset="-52"/>
              </a:rPr>
              <a:t>Это вихрь раскаленного воздуха, обращающий в пепел всё на своем пути. </a:t>
            </a:r>
          </a:p>
          <a:p>
            <a:pPr>
              <a:spcBef>
                <a:spcPts val="1200"/>
              </a:spcBef>
              <a:defRPr lang="ru-RU"/>
            </a:pPr>
            <a:r>
              <a:rPr lang="ru-RU" sz="2000" b="1" cap="none">
                <a:solidFill>
                  <a:srgbClr val="FF0000"/>
                </a:solidFill>
                <a:latin typeface="Constantia" pitchFamily="1" charset="-52"/>
                <a:ea typeface="Arial" pitchFamily="2" charset="-52"/>
                <a:cs typeface="Arial" pitchFamily="2" charset="-52"/>
              </a:rPr>
              <a:t>   Скорость – 200 км/час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O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rPr lang="ru-RU" b="1" cap="none"/>
              <a:t>    </a:t>
            </a:r>
            <a:r>
              <a:rPr lang="ru-RU" b="1" cap="none">
                <a:solidFill>
                  <a:srgbClr val="FFC000"/>
                </a:solidFill>
              </a:rPr>
              <a:t>ТОРФЯНЫЕ ПОЖАРЫ</a:t>
            </a:r>
            <a:endParaRPr lang="ru-RU" cap="none">
              <a:solidFill>
                <a:srgbClr val="FFC000"/>
              </a:solidFill>
            </a:endParaRPr>
          </a:p>
        </p:txBody>
      </p:sp>
      <p:pic>
        <p:nvPicPr>
          <p:cNvPr id="3" name="Рисунок 7" descr="Картинка 13 из 259">
            <a:hlinkClick r:id="rId2"/>
          </p:cNvPr>
          <p:cNvPicPr>
            <a:picLocks noGrp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BAUsYB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P4BAACHGQAA6hUAAHgoAAAQAAAAJgAAAAgAAAABgQAAgP/BAQ=="/>
              </a:ext>
            </a:extLst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323850" y="4149725"/>
            <a:ext cx="3238500" cy="2428875"/>
          </a:xfrm>
          <a:prstGeom prst="rect">
            <a:avLst/>
          </a:prstGeom>
          <a:ln>
            <a:noFill/>
          </a:ln>
          <a:effectLst>
            <a:softEdge rad="112395"/>
          </a:effectLst>
        </p:spPr>
      </p:pic>
      <p:sp>
        <p:nvSpPr>
          <p:cNvPr id="4" name="Прямоугольник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E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OP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6RYAAMgPAAAJMwAAkxoAABAgAAAmAAAACAAAAP//////////"/>
              </a:ext>
            </a:extLst>
          </p:cNvSpPr>
          <p:nvPr/>
        </p:nvSpPr>
        <p:spPr>
          <a:xfrm>
            <a:off x="3724275" y="2565400"/>
            <a:ext cx="4572000" cy="1754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1080"/>
              </a:spcBef>
              <a:defRPr lang="ru-RU"/>
            </a:pPr>
            <a:r>
              <a:rPr lang="ru-RU" b="1" cap="none">
                <a:solidFill>
                  <a:srgbClr val="FFFF00"/>
                </a:solidFill>
                <a:latin typeface="Constantia" pitchFamily="1" charset="-52"/>
                <a:ea typeface="Arial" pitchFamily="2" charset="-52"/>
                <a:cs typeface="Arial" pitchFamily="2" charset="-52"/>
              </a:rPr>
              <a:t>Торф горит под землей без доступа воздуха и даже под водой!</a:t>
            </a:r>
          </a:p>
          <a:p>
            <a:pPr>
              <a:spcBef>
                <a:spcPts val="1080"/>
              </a:spcBef>
              <a:defRPr lang="ru-RU"/>
            </a:pPr>
            <a:r>
              <a:rPr lang="ru-RU" b="1" cap="none">
                <a:solidFill>
                  <a:srgbClr val="FFFF00"/>
                </a:solidFill>
                <a:latin typeface="Constantia" pitchFamily="1" charset="-52"/>
                <a:ea typeface="Arial" pitchFamily="2" charset="-52"/>
                <a:cs typeface="Arial" pitchFamily="2" charset="-52"/>
              </a:rPr>
              <a:t>Причина  –  лесной пожар.</a:t>
            </a:r>
          </a:p>
          <a:p>
            <a:pPr>
              <a:spcBef>
                <a:spcPts val="1080"/>
              </a:spcBef>
              <a:defRPr lang="ru-RU"/>
            </a:pPr>
            <a:r>
              <a:rPr lang="ru-RU" b="1" cap="none">
                <a:solidFill>
                  <a:srgbClr val="FFFF00"/>
                </a:solidFill>
                <a:latin typeface="Constantia" pitchFamily="1" charset="-52"/>
                <a:ea typeface="Arial" pitchFamily="2" charset="-52"/>
                <a:cs typeface="Arial" pitchFamily="2" charset="-52"/>
              </a:rPr>
              <a:t>Признак пожара – горячая земля и дым из почвы.</a:t>
            </a:r>
          </a:p>
        </p:txBody>
      </p:sp>
      <p:sp>
        <p:nvSpPr>
          <p:cNvPr id="5" name="Прямоугольник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E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6RkAANMiAAAJNgAAzSYAABAgAAAmAAAACAAAAP//////////"/>
              </a:ext>
            </a:extLst>
          </p:cNvSpPr>
          <p:nvPr/>
        </p:nvSpPr>
        <p:spPr>
          <a:xfrm>
            <a:off x="4211955" y="5661025"/>
            <a:ext cx="4572000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spcBef>
                <a:spcPts val="1080"/>
              </a:spcBef>
              <a:defRPr lang="ru-RU"/>
            </a:pPr>
            <a:r>
              <a:rPr lang="ru-RU" b="1" cap="none">
                <a:solidFill>
                  <a:srgbClr val="FFFF00"/>
                </a:solidFill>
                <a:latin typeface="Constantia" pitchFamily="1" charset="-52"/>
                <a:ea typeface="Arial" pitchFamily="2" charset="-52"/>
                <a:cs typeface="Arial" pitchFamily="2" charset="-52"/>
              </a:rPr>
              <a:t>Торфяной пожар во Владимирской области</a:t>
            </a:r>
          </a:p>
        </p:txBody>
      </p:sp>
      <p:cxnSp>
        <p:nvCxnSpPr>
          <p:cNvPr id="6" name="Прямая со стрелкой 7"/>
          <p:cNvCxnSpPr>
            <a:stCxn id="5" idx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g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AAAAA8zMzADAwP8Af39/AAAAAAAAAAAAAAAAAAAAAAAAAAAAIQAAABgAAAAUAAAA0BYAANEkAADpGQAA0SQAABAAAAAmAAAACAAAAP//////////"/>
              </a:ext>
            </a:extLst>
          </p:cNvCxnSpPr>
          <p:nvPr/>
        </p:nvCxnSpPr>
        <p:spPr>
          <a:xfrm flipH="1" flipV="1">
            <a:off x="3708400" y="5984875"/>
            <a:ext cx="503555" cy="12700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rPr lang="ru-RU" sz="6000" b="1" cap="none">
                <a:solidFill>
                  <a:srgbClr val="FFC000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Наводнением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3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OgLAABwNQAA6CY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  <a:r>
              <a:rPr lang="ru-RU" sz="2400" b="1" cap="none">
                <a:solidFill>
                  <a:srgbClr val="FFFF00"/>
                </a:solidFill>
              </a:rPr>
              <a:t>называют затопление водой местности в результате подъёма воды в реке, озере или море, вызванное обильным притоком воды в снеготаяния или ливней, ветровыми нагонами, порывами плотин и другими причинами.</a:t>
            </a:r>
          </a:p>
        </p:txBody>
      </p:sp>
      <p:pic>
        <p:nvPicPr>
          <p:cNvPr id="4" name="Picture 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BAUsYB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QdAADdFgAAZDUAAHE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716780" y="3716655"/>
            <a:ext cx="3962400" cy="285750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j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gMAAO0GAADyNQAA9Q0AABAAAAAmAAAACAAAAAEgAAAAAAAA"/>
              </a:ext>
            </a:extLst>
          </p:cNvSpPr>
          <p:nvPr>
            <p:ph type="title"/>
          </p:nvPr>
        </p:nvSpPr>
        <p:spPr>
          <a:xfrm>
            <a:off x="539750" y="1125855"/>
            <a:ext cx="8229600" cy="1143000"/>
          </a:xfrm>
        </p:spPr>
        <p:txBody>
          <a:bodyPr vert="horz" wrap="square" lIns="0" tIns="45720" rIns="0" bIns="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ru-RU" sz="4500" cap="none"/>
            </a:pPr>
            <a:r>
              <a:rPr lang="ru-RU" b="1" cap="none">
                <a:solidFill>
                  <a:srgbClr val="FFC000"/>
                </a:solidFill>
              </a:rPr>
              <a:t>Действия населения</a:t>
            </a:r>
            <a:r>
              <a:t/>
            </a:r>
            <a:br/>
            <a:r>
              <a:rPr lang="ru-RU" b="1" cap="none">
                <a:solidFill>
                  <a:srgbClr val="FFC000"/>
                </a:solidFill>
              </a:rPr>
              <a:t> во время наводнения: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gMAAAEOAADyNQAAAikAABAAAAAmAAAACAAAAAEgAAAAAAAA"/>
              </a:ext>
            </a:extLst>
          </p:cNvSpPr>
          <p:nvPr>
            <p:ph type="body" idx="1"/>
          </p:nvPr>
        </p:nvSpPr>
        <p:spPr>
          <a:xfrm>
            <a:off x="539750" y="2276475"/>
            <a:ext cx="8229600" cy="43897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 lang="ru-RU"/>
            </a:pPr>
            <a:r>
              <a:rPr lang="ru-RU" b="1" cap="none">
                <a:solidFill>
                  <a:srgbClr val="FFFF00"/>
                </a:solidFill>
              </a:rPr>
              <a:t>предупредите соседей и помогите детям, старикам, инвалидам;</a:t>
            </a:r>
            <a:r>
              <a:t/>
            </a:r>
            <a:br/>
            <a:r>
              <a:rPr lang="ru-RU" b="1" cap="none">
                <a:solidFill>
                  <a:srgbClr val="FFFF00"/>
                </a:solidFill>
              </a:rPr>
              <a:t>- постоянно слушайте радио, чтобы получать известия о развитии бедствия;</a:t>
            </a:r>
            <a:r>
              <a:t/>
            </a:r>
            <a:br/>
            <a:r>
              <a:rPr lang="ru-RU" b="1" cap="none">
                <a:solidFill>
                  <a:srgbClr val="FFFF00"/>
                </a:solidFill>
              </a:rPr>
              <a:t>- по сигналу оповещения об угрозе наводнения и об эвакуации в установленном порядке выходите (выезжайте) из опасной зоны в назначенный безопасный район или на возвышенные участки местности, захватив с собой документы, ценности, необходимые вещи и двухсуточный запас непортящихся продуктов питания;</a:t>
            </a:r>
            <a:r>
              <a:t/>
            </a:r>
            <a:br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sQgAABAAAAAmAAAACAAAAAEgAAAAAAAA"/>
              </a:ext>
            </a:extLst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 vert="horz" wrap="square" lIns="0" tIns="45720" rIns="0" bIns="0" numCol="1" spcCol="215900" anchor="b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sz="4500" cap="none"/>
            </a:pPr>
            <a:r>
              <a:rPr lang="ru-RU" b="1" cap="none">
                <a:solidFill>
                  <a:srgbClr val="DC9D0C"/>
                </a:solidFill>
              </a:rPr>
              <a:t>Чрезвычайная ситуация -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OgLAABwNQAA6CY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  <a:r>
              <a:rPr lang="ru-RU" sz="2800" b="1" cap="none">
                <a:solidFill>
                  <a:srgbClr val="FFFF00"/>
                </a:solidFill>
              </a:rPr>
              <a:t>Это обстановка на определенной территории, сложившаяся в результате аварии, опасного природного явления катастрофы, стихийного или иного бедствия, которые могут повлечь за собой человеческие жертвы, ущерб здоровью людей или окружающей природной среде, значительные материальные потери и нарушение условий жизнедеятельности людей.</a:t>
            </a:r>
          </a:p>
          <a:p>
            <a:pPr>
              <a:defRPr lang="ru-RU"/>
            </a:pPr>
            <a:endParaRPr lang="ru-RU" sz="2800" b="1" cap="none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OP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rPr lang="ru-RU" b="1" cap="none">
                <a:solidFill>
                  <a:srgbClr val="FFC000"/>
                </a:solidFill>
              </a:rPr>
              <a:t>    Снежные лавины</a:t>
            </a:r>
          </a:p>
        </p:txBody>
      </p:sp>
      <p:pic>
        <p:nvPicPr>
          <p:cNvPr id="3" name="Содержимое 4" descr="1204788137_0244_446x480.jpg"/>
          <p:cNvPicPr>
            <a:picLocks noGrp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BAUsYB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MDAADKCwAA2RwAAMomAAAQAAAAJgAAAAgAAAABgQAAgP/BAQ=="/>
              </a:ext>
            </a:extLst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11505" y="1916430"/>
            <a:ext cx="4077970" cy="4389120"/>
          </a:xfrm>
          <a:prstGeom prst="rect">
            <a:avLst/>
          </a:prstGeom>
          <a:ln>
            <a:noFill/>
          </a:ln>
          <a:effectLst>
            <a:softEdge rad="112395"/>
          </a:effectLst>
        </p:spPr>
      </p:pic>
      <p:sp>
        <p:nvSpPr>
          <p:cNvPr id="4" name="Прямоугольник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E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SMAAEEIAABCNgAAvhQAABAgAAAmAAAACAAAAP//////////"/>
              </a:ext>
            </a:extLst>
          </p:cNvSpPr>
          <p:nvPr/>
        </p:nvSpPr>
        <p:spPr>
          <a:xfrm>
            <a:off x="5850255" y="1341755"/>
            <a:ext cx="2969895" cy="20300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53975">
              <a:lnSpc>
                <a:spcPct val="90000"/>
              </a:lnSpc>
              <a:defRPr lang="ru-RU"/>
            </a:pPr>
            <a:r>
              <a:rPr lang="ru-RU" sz="2800" b="1" cap="none">
                <a:solidFill>
                  <a:srgbClr val="FFFF00"/>
                </a:solidFill>
                <a:latin typeface="Constantia" pitchFamily="1" charset="-52"/>
                <a:ea typeface="Arial" pitchFamily="2" charset="-52"/>
                <a:cs typeface="Arial" pitchFamily="2" charset="-52"/>
              </a:rPr>
              <a:t>— масса   снега, падающая или соскальзывающая со склонов гор.</a:t>
            </a:r>
          </a:p>
        </p:txBody>
      </p:sp>
      <p:sp>
        <p:nvSpPr>
          <p:cNvPr id="5" name="Прямоугольник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E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jyAAAN0WAABCNgAAliYAABAgAAAmAAAACAAAAP//////////"/>
              </a:ext>
            </a:extLst>
          </p:cNvSpPr>
          <p:nvPr/>
        </p:nvSpPr>
        <p:spPr>
          <a:xfrm>
            <a:off x="5292725" y="3716655"/>
            <a:ext cx="3527425" cy="2555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53975">
              <a:defRPr lang="ru-RU"/>
            </a:pPr>
            <a:r>
              <a:rPr lang="ru-RU" sz="2000" b="1" cap="none">
                <a:solidFill>
                  <a:srgbClr val="FFFF00"/>
                </a:solidFill>
                <a:latin typeface="Constantia" pitchFamily="1" charset="-52"/>
                <a:ea typeface="Arial" pitchFamily="2" charset="-52"/>
                <a:cs typeface="Arial" pitchFamily="2" charset="-52"/>
              </a:rPr>
              <a:t>Сход лавины из сухого снега может сопровождается образованием снеговоздушной  волны, производящей значительные разрушения</a:t>
            </a:r>
            <a:r>
              <a:rPr lang="ru-RU" b="1" cap="none">
                <a:latin typeface="Constantia" pitchFamily="1" charset="-52"/>
                <a:ea typeface="Arial" pitchFamily="2" charset="-52"/>
                <a:cs typeface="Arial" pitchFamily="2" charset="-5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z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gIAAO0GAACCNQAA9Q0AABAAAAAmAAAACAAAAAEAAAAAAAAA"/>
              </a:ext>
            </a:extLst>
          </p:cNvSpPr>
          <p:nvPr>
            <p:ph type="title"/>
          </p:nvPr>
        </p:nvSpPr>
        <p:spPr>
          <a:xfrm>
            <a:off x="468630" y="1125855"/>
            <a:ext cx="8229600" cy="1143000"/>
          </a:xfrm>
        </p:spPr>
        <p:txBody>
          <a:bodyPr/>
          <a:lstStyle/>
          <a:p>
            <a:pPr>
              <a:defRPr lang="ru-RU"/>
            </a:pPr>
            <a:r>
              <a:rPr lang="ru-RU" sz="4800" b="1" cap="none">
                <a:solidFill>
                  <a:srgbClr val="FFC000"/>
                </a:solidFill>
              </a:rPr>
              <a:t>    На пути лавина – ваши     действия:</a:t>
            </a:r>
          </a:p>
        </p:txBody>
      </p:sp>
      <p:sp>
        <p:nvSpPr>
          <p:cNvPr id="3" name="Объект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RkAAAgPAACCNQAABioAABAAAAAmAAAACAAAAAEgAAAAAAAA"/>
              </a:ext>
            </a:extLst>
          </p:cNvSpPr>
          <p:nvPr>
            <p:ph type="body" idx="1"/>
          </p:nvPr>
        </p:nvSpPr>
        <p:spPr>
          <a:xfrm>
            <a:off x="4067175" y="2443480"/>
            <a:ext cx="4631055" cy="43878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 lang="ru-RU"/>
            </a:pPr>
            <a:r>
              <a:rPr lang="ru-RU" b="1" cap="none">
                <a:solidFill>
                  <a:srgbClr val="FFFF00"/>
                </a:solidFill>
              </a:rPr>
              <a:t>Будьте внимательны к первым признакам схода лавин-это звуки трескающегося льда, белая пыль, катящиеся в низ снежные комья.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 lang="ru-RU"/>
            </a:pPr>
            <a:r>
              <a:rPr lang="ru-RU" b="1" cap="none">
                <a:solidFill>
                  <a:srgbClr val="FFFF00"/>
                </a:solidFill>
              </a:rPr>
              <a:t>Попытайтесь отбежать с её пути и забраться на высоту( на дерево, скалу), чтобы пропустить лавину под собой.</a:t>
            </a:r>
          </a:p>
        </p:txBody>
      </p:sp>
      <p:pic>
        <p:nvPicPr>
          <p:cNvPr id="4" name="Содержимое 4" descr="13102852.jpg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BAUsYB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P4BAACpEAAAQRcAAB0k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708275"/>
            <a:ext cx="3456305" cy="316230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0" tIns="45720" rIns="0" bIns="0" numCol="1" spcCol="215900" anchor="b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  <a:defRPr lang="ru-RU"/>
            </a:pPr>
            <a:r>
              <a:rPr lang="ru-RU" sz="6600" b="1" cap="none">
                <a:solidFill>
                  <a:srgbClr val="946907"/>
                </a:solidFill>
                <a:latin typeface="Arial Black" pitchFamily="2" charset="-52"/>
                <a:ea typeface="Calibri" pitchFamily="2" charset="-52"/>
                <a:cs typeface="Calibri" pitchFamily="2" charset="-52"/>
              </a:rPr>
              <a:t>   </a:t>
            </a:r>
            <a:r>
              <a:rPr lang="ru-RU" sz="6600" b="1" cap="none">
                <a:solidFill>
                  <a:srgbClr val="946907"/>
                </a:solidFill>
              </a:rPr>
              <a:t>Ураган-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RgAAF0HAABUNgAAXiIAABAAAAAmAAAACAAAAAEgAAAAAAAA"/>
              </a:ext>
            </a:extLst>
          </p:cNvSpPr>
          <p:nvPr>
            <p:ph type="body" idx="1"/>
          </p:nvPr>
        </p:nvSpPr>
        <p:spPr>
          <a:xfrm>
            <a:off x="3996055" y="1196975"/>
            <a:ext cx="4835525" cy="43897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>
              <a:spcAft>
                <a:spcPts val="0"/>
              </a:spcAft>
              <a:buNone/>
              <a:defRPr lang="ru-RU"/>
            </a:pPr>
            <a:r>
              <a:rPr lang="ru-RU" sz="2800" b="1" cap="none">
                <a:solidFill>
                  <a:srgbClr val="FFFF00"/>
                </a:solidFill>
              </a:rPr>
              <a:t>   это атмосферный вихрь больших размеров со скоростью ветра до 120 км/ч, а в приземном слое – до 200 км/ч. 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/>
            </a:pPr>
            <a:endParaRPr lang="ru-RU" cap="none">
              <a:latin typeface="Calibri" pitchFamily="2" charset="-52"/>
              <a:ea typeface="Constantia" pitchFamily="1" charset="-52"/>
              <a:cs typeface="Constantia" pitchFamily="1" charset="-52"/>
            </a:endParaRPr>
          </a:p>
        </p:txBody>
      </p:sp>
      <p:pic>
        <p:nvPicPr>
          <p:cNvPr id="4" name="Picture 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BAUsYB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BcFAABQFwAAVx8AAMkl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3789680"/>
            <a:ext cx="4267200" cy="2352675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0" tIns="45720" rIns="0" bIns="0" numCol="1" spcCol="215900" anchor="b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  <a:defRPr lang="ru-RU"/>
            </a:pPr>
            <a:r>
              <a:rPr lang="ru-RU" sz="7200" b="1" cap="none">
                <a:solidFill>
                  <a:srgbClr val="946907"/>
                </a:solidFill>
              </a:rPr>
              <a:t>   </a:t>
            </a:r>
            <a:r>
              <a:rPr lang="ru-RU" sz="6600" b="1" cap="none">
                <a:solidFill>
                  <a:srgbClr val="946907"/>
                </a:solidFill>
              </a:rPr>
              <a:t>Буря </a:t>
            </a:r>
            <a:r>
              <a:rPr lang="ru-RU" sz="7200" b="1" cap="none">
                <a:solidFill>
                  <a:srgbClr val="946907"/>
                </a:solidFill>
              </a:rPr>
              <a:t>- 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RkAAF0HAAA1NwAA6CYAABAAAAAmAAAACAAAAAEgAAAAAAAA"/>
              </a:ext>
            </a:extLst>
          </p:cNvSpPr>
          <p:nvPr>
            <p:ph type="body" idx="1"/>
          </p:nvPr>
        </p:nvSpPr>
        <p:spPr>
          <a:xfrm>
            <a:off x="4067175" y="1196975"/>
            <a:ext cx="4907280" cy="512762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>
              <a:spcAft>
                <a:spcPts val="0"/>
              </a:spcAft>
              <a:buNone/>
              <a:defRPr lang="ru-RU"/>
            </a:pPr>
            <a:r>
              <a:rPr lang="ru-RU" b="1" cap="none">
                <a:solidFill>
                  <a:srgbClr val="FFFF00"/>
                </a:solidFill>
              </a:rPr>
              <a:t>длительный, очень сильный ветер со скоростью более 20 м/с, наблюдается обычно при прохождении циклона и сопровождается сильным волнением на море и разрушениями на суше. </a:t>
            </a:r>
          </a:p>
          <a:p>
            <a:pPr marL="274320" indent="-274320"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/>
            </a:pPr>
            <a:endParaRPr lang="ru-RU" b="1" cap="none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KYCAACpEAAAxBYAALcj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2708275"/>
            <a:ext cx="3270250" cy="309753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0" tIns="45720" rIns="0" bIns="0" numCol="1" spcCol="215900" anchor="b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  <a:defRPr lang="ru-RU"/>
            </a:pPr>
            <a:r>
              <a:rPr lang="ru-RU" sz="6600" cap="none">
                <a:solidFill>
                  <a:srgbClr val="946907"/>
                </a:solidFill>
              </a:rPr>
              <a:t>    Смерч-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RcAAF0HAADENgAAXiIAABAAAAAmAAAACAAAAAEgAAAAAAAA"/>
              </a:ext>
            </a:extLst>
          </p:cNvSpPr>
          <p:nvPr>
            <p:ph type="body" idx="1"/>
          </p:nvPr>
        </p:nvSpPr>
        <p:spPr>
          <a:xfrm>
            <a:off x="3780155" y="1196975"/>
            <a:ext cx="5122545" cy="43897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/>
            </a:pPr>
            <a:r>
              <a:rPr lang="ru-RU" b="1" cap="none">
                <a:solidFill>
                  <a:srgbClr val="FFFF00"/>
                </a:solidFill>
              </a:rPr>
              <a:t>атмосферный вихрь, возникающий в грозовом облаке и распространяющийся вниз, часто до самой поверхности Земли в виде темного облачного рукава или хобота диаметром в десятки и сотни метров. Существует недолго, перемещаясь вместе с облаком. 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/>
            </a:pPr>
            <a:endParaRPr lang="ru-RU" b="1" cap="none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D++pdi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OQAAABVDwAAZBcAAGI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2492375"/>
            <a:ext cx="3657600" cy="4072255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gQAAAkGAABGNwAAEQ0AABAAAAAmAAAACAAAAAEgAAAAAAAA"/>
              </a:ext>
            </a:extLst>
          </p:cNvSpPr>
          <p:nvPr>
            <p:ph type="title"/>
          </p:nvPr>
        </p:nvSpPr>
        <p:spPr>
          <a:xfrm>
            <a:off x="755650" y="981075"/>
            <a:ext cx="8229600" cy="1143000"/>
          </a:xfrm>
        </p:spPr>
        <p:txBody>
          <a:bodyPr vert="horz" wrap="square" lIns="0" tIns="45720" rIns="0" bIns="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ru-RU" sz="4500" cap="none"/>
            </a:pPr>
            <a:r>
              <a:rPr lang="ru-RU" cap="none">
                <a:solidFill>
                  <a:srgbClr val="FFC000"/>
                </a:solidFill>
              </a:rPr>
              <a:t>Правила поведения во время урагана, смерча.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gIAAJENAACCNQAAkSgAABAAAAAmAAAACAAAAAEgAAAAAAAA"/>
              </a:ext>
            </a:extLst>
          </p:cNvSpPr>
          <p:nvPr>
            <p:ph type="body" idx="1"/>
          </p:nvPr>
        </p:nvSpPr>
        <p:spPr>
          <a:xfrm>
            <a:off x="468630" y="2205355"/>
            <a:ext cx="8229600" cy="438912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/>
            </a:pPr>
            <a:r>
              <a:rPr lang="ru-RU" b="1" cap="none" dirty="0">
                <a:solidFill>
                  <a:srgbClr val="FFFF00"/>
                </a:solidFill>
              </a:rPr>
              <a:t>Если ураган (буря, смерч) застал Вас в здании, отойдите от окон и займите безопасное место у стен внутренних помещений, в коридоре, у встроенных шкафов.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/>
            </a:pPr>
            <a:r>
              <a:rPr lang="ru-RU" b="1" cap="none" dirty="0">
                <a:solidFill>
                  <a:srgbClr val="FFFF00"/>
                </a:solidFill>
              </a:rPr>
              <a:t>Погасите огонь в печах, отключите электроэнергию. 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/>
            </a:pPr>
            <a:r>
              <a:rPr lang="ru-RU" b="1" cap="none" dirty="0">
                <a:solidFill>
                  <a:srgbClr val="FFFF00"/>
                </a:solidFill>
              </a:rPr>
              <a:t>Если ураган, буря или смерч застали Вас на улицах населенного пункта, держитесь как можно дальше от легких построек, зданий, мостов, эстакад, линий электропередачи, деревьев.</a:t>
            </a:r>
          </a:p>
          <a:p>
            <a:pPr marL="274320" indent="-27432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/>
            </a:pPr>
            <a:endParaRPr lang="ru-RU" b="1" cap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0" tIns="45720" rIns="0" bIns="0" numCol="1" spcCol="215900" anchor="b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  <a:defRPr lang="ru-RU"/>
            </a:pPr>
            <a:r>
              <a:t> </a:t>
            </a:r>
            <a:r>
              <a:rPr lang="ru-RU" sz="6600" cap="none">
                <a:solidFill>
                  <a:srgbClr val="DC9D0C"/>
                </a:solidFill>
              </a:rPr>
              <a:t>Оползень-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IBwAAF0HAAAANQAAXiIAABAAAAAmAAAACAAAAAEAAAAAAAAA"/>
              </a:ext>
            </a:extLst>
          </p:cNvSpPr>
          <p:nvPr>
            <p:ph type="body" idx="1"/>
          </p:nvPr>
        </p:nvSpPr>
        <p:spPr>
          <a:xfrm>
            <a:off x="4572000" y="1196975"/>
            <a:ext cx="4043680" cy="4389755"/>
          </a:xfrm>
        </p:spPr>
        <p:txBody>
          <a:bodyPr/>
          <a:lstStyle/>
          <a:p>
            <a:pPr marL="0" indent="0">
              <a:buNone/>
              <a:defRPr lang="ru-RU"/>
            </a:pPr>
            <a:r>
              <a:rPr lang="ru-RU" b="1" cap="none">
                <a:solidFill>
                  <a:srgbClr val="FFFF00"/>
                </a:solidFill>
              </a:rPr>
              <a:t>скользящее смещение (сползание) масс грунтов и горных пород вниз по склонам гор и оврагов, крутых берегов морей, озер и рек под влиянием силы тяжести. </a:t>
            </a:r>
          </a:p>
        </p:txBody>
      </p:sp>
      <p:pic>
        <p:nvPicPr>
          <p:cNvPr id="4" name="Содержимое 3" descr="landslide.jpg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DQ1BII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P4BAAAgDQAAXBoAAO4l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133600"/>
            <a:ext cx="3961130" cy="403225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gMAANIDAAC/GwAA0h4AABAAAAAmAAAACAAAAAEAAAAAAAAA"/>
              </a:ext>
            </a:extLst>
          </p:cNvSpPr>
          <p:nvPr>
            <p:ph type="body" idx="1"/>
          </p:nvPr>
        </p:nvSpPr>
        <p:spPr>
          <a:xfrm>
            <a:off x="539750" y="621030"/>
            <a:ext cx="3970655" cy="4389120"/>
          </a:xfrm>
        </p:spPr>
        <p:txBody>
          <a:bodyPr/>
          <a:lstStyle/>
          <a:p>
            <a:pPr>
              <a:defRPr lang="ru-RU"/>
            </a:pPr>
            <a:r>
              <a:rPr lang="ru-RU" sz="2800" b="1" cap="none">
                <a:solidFill>
                  <a:srgbClr val="FFFF00"/>
                </a:solidFill>
              </a:rPr>
              <a:t>Оползни вредят сельскохозяйственным  угодьям, предприятиям, населённым пунктам, разрушают дороги.</a:t>
            </a:r>
          </a:p>
          <a:p>
            <a:pPr>
              <a:defRPr lang="ru-RU"/>
            </a:pPr>
            <a:endParaRPr lang="ru-RU" sz="2800" b="1" cap="none">
              <a:solidFill>
                <a:srgbClr val="FFFF00"/>
              </a:solidFill>
            </a:endParaRPr>
          </a:p>
        </p:txBody>
      </p:sp>
      <p:pic>
        <p:nvPicPr>
          <p:cNvPr id="3" name="Рисунок 5" descr="ar02.jpg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DMRFQA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KccAABCBAAApjQAAEIW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5" y="692150"/>
            <a:ext cx="3900805" cy="292608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  <p:pic>
        <p:nvPicPr>
          <p:cNvPr id="4" name="Рисунок 7" descr="big_prirodnyie_kataklizmyi_kitay.JPG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AyADIA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KMCAAAzGAAABRkAAB0n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933825"/>
            <a:ext cx="3638550" cy="242443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  <p:pic>
        <p:nvPicPr>
          <p:cNvPr id="5" name="Содержимое 4" descr="landslide_std.jpg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CSAAAA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OUdAAA7GAAAmjMAALon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859655" y="3938905"/>
            <a:ext cx="3528695" cy="2519045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HWgk4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0" tIns="45720" rIns="0" bIns="0" numCol="1" spcCol="215900" anchor="b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  <a:defRPr lang="ru-RU"/>
            </a:pPr>
            <a:r>
              <a:t>  </a:t>
            </a:r>
            <a:r>
              <a:rPr lang="ru-RU" sz="6600" b="1" cap="none">
                <a:solidFill>
                  <a:srgbClr val="DC9D0C"/>
                </a:solidFill>
              </a:rPr>
              <a:t>Обвал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CQQHC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BUAAM4HAADhNQAAziIAABAAAAAmAAAACAAAAAEAAAAAAAAA"/>
              </a:ext>
            </a:extLst>
          </p:cNvSpPr>
          <p:nvPr>
            <p:ph type="body" idx="1"/>
          </p:nvPr>
        </p:nvSpPr>
        <p:spPr>
          <a:xfrm>
            <a:off x="3492500" y="1268730"/>
            <a:ext cx="5266055" cy="4389120"/>
          </a:xfrm>
        </p:spPr>
        <p:txBody>
          <a:bodyPr/>
          <a:lstStyle/>
          <a:p>
            <a:pPr>
              <a:defRPr lang="ru-RU"/>
            </a:pPr>
            <a:r>
              <a:rPr lang="ru-RU" b="1" cap="none">
                <a:solidFill>
                  <a:srgbClr val="FFFF00"/>
                </a:solidFill>
              </a:rPr>
              <a:t>Это быстрое перемещение масс горных пород, образующих преимущественно крутые склоны долин.</a:t>
            </a:r>
          </a:p>
        </p:txBody>
      </p:sp>
      <p:pic>
        <p:nvPicPr>
          <p:cNvPr id="4" name="Picture 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ADAAAA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FIDAAB0DgAA7RUAAHsl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349500"/>
            <a:ext cx="3024505" cy="3743325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  <p:pic>
        <p:nvPicPr>
          <p:cNvPr id="5" name="Picture 3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HQdAABsFgAA8jAAAHsl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3644900"/>
            <a:ext cx="3168650" cy="2447925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0" tIns="45720" rIns="0" bIns="0" numCol="1" spcCol="215900" anchor="b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  <a:defRPr lang="ru-RU"/>
            </a:pPr>
            <a:r>
              <a:t>   </a:t>
            </a:r>
            <a:r>
              <a:rPr lang="ru-RU" sz="6600" b="1" cap="none">
                <a:solidFill>
                  <a:srgbClr val="DC9D0C"/>
                </a:solidFill>
              </a:rPr>
              <a:t>Сель 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RYAAL0JAABAOAAAvSQAABAAAAAmAAAACAAAAAEgAAAAAAAA"/>
              </a:ext>
            </a:extLst>
          </p:cNvSpPr>
          <p:nvPr>
            <p:ph type="body" idx="1"/>
          </p:nvPr>
        </p:nvSpPr>
        <p:spPr>
          <a:xfrm>
            <a:off x="3660775" y="1583055"/>
            <a:ext cx="5483225" cy="438912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274320" indent="-274320">
              <a:lnSpc>
                <a:spcPct val="90000"/>
              </a:lnSpc>
              <a:spcBef>
                <a:spcPts val="615"/>
              </a:spcBef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 sz="2390" cap="none"/>
            </a:pPr>
            <a:r>
              <a:rPr lang="ru-RU" sz="2575" b="1" cap="none">
                <a:solidFill>
                  <a:srgbClr val="FFFF00"/>
                </a:solidFill>
              </a:rPr>
              <a:t>поток с очень большой концентрацией минеральных частиц, камней и обломков горных пород (до 50—60 % объема потока), внезапно возникающий в бассейнах небольших горных рек и сухих логов и вызванный, как правило, ливневыми осадками или бурным таянием снегов. </a:t>
            </a:r>
          </a:p>
          <a:p>
            <a:pPr marL="274320" indent="-274320">
              <a:lnSpc>
                <a:spcPct val="90000"/>
              </a:lnSpc>
              <a:spcBef>
                <a:spcPts val="570"/>
              </a:spcBef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 sz="2390" cap="none"/>
            </a:pPr>
            <a:endParaRPr lang="ru-RU" b="1" cap="none">
              <a:solidFill>
                <a:srgbClr val="FFFF00"/>
              </a:solidFill>
            </a:endParaRPr>
          </a:p>
        </p:txBody>
      </p:sp>
      <p:pic>
        <p:nvPicPr>
          <p:cNvPr id="4" name="Рисунок 5" descr="obsh-spravka.jpg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LEAAAAUAAAAAAAAAMDA/wAAAAAAAAAAAAA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DYEAAAEDgAADBUAAN4k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84530" y="2278380"/>
            <a:ext cx="2736850" cy="371475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OgLAABwNQAA6CY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Скругленный прямоугольник 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QAAAA0AAAAAkAAAAEgAAACQAAAASAAAAAAAAAABAAAAAAAAAAEAAABQAAAAhbacS3FV1T8AAAAAAADwv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Bz6HA8zMzADAwP8Af39/AAAAAAAAAAAAAAAAAAAAAAAAAAAAIQAAABgAAAAUAAAAKBQAAKkQAAAYJAAA+BkAABAAAAAmAAAACAAAAP//////////"/>
              </a:ext>
            </a:extLst>
          </p:cNvSpPr>
          <p:nvPr/>
        </p:nvSpPr>
        <p:spPr>
          <a:xfrm>
            <a:off x="3276600" y="2708275"/>
            <a:ext cx="2590800" cy="151320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sz="2400" b="1" cap="none">
                <a:solidFill>
                  <a:srgbClr val="FFC000"/>
                </a:solidFill>
              </a:rPr>
              <a:t>ЧС природного характера</a:t>
            </a:r>
          </a:p>
        </p:txBody>
      </p:sp>
      <p:sp>
        <p:nvSpPr>
          <p:cNvPr id="5" name="Овал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gAAAA0AAAAAkAAAAEgAAACQAAAASAAAAAAAAAABAAAAAAAAAAEAAABQAAAAAAAAAAAA8D8AAAAAAADw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Bz6HA8zMzADAwP8Af39/AAAAAAAAAAAAAAAAAAAAAAAAAAAAIQAAABgAAAAUAAAAiwEAAMcEAACbEgAAUQwAABAAAAAmAAAACAAAAP//////////"/>
              </a:ext>
            </a:extLst>
          </p:cNvSpPr>
          <p:nvPr/>
        </p:nvSpPr>
        <p:spPr>
          <a:xfrm>
            <a:off x="250825" y="776605"/>
            <a:ext cx="2773680" cy="122555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b="1" cap="none">
                <a:solidFill>
                  <a:srgbClr val="FFFF00"/>
                </a:solidFill>
              </a:rPr>
              <a:t>землетрясение</a:t>
            </a:r>
          </a:p>
        </p:txBody>
      </p:sp>
      <p:sp>
        <p:nvSpPr>
          <p:cNvPr id="6" name="Овал 8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gAAAA0AAAAAkAAAAEgAAACQAAAASAAAAAAAAAABAAAAAAAAAAEAAABQAAAAAAAAAAAA8D8AAAAAAADw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Bz6HA8zMzADAwP8Af39/AAAAAAAAAAAAAAAAAAAAAAAAAAAAIQAAABgAAAAUAAAAiRUAALUEAAAnJAAAWQsAABAAAAAmAAAACAAAAP//////////"/>
              </a:ext>
            </a:extLst>
          </p:cNvSpPr>
          <p:nvPr/>
        </p:nvSpPr>
        <p:spPr>
          <a:xfrm>
            <a:off x="3500755" y="765175"/>
            <a:ext cx="2376170" cy="10795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b="1" cap="none">
                <a:solidFill>
                  <a:srgbClr val="FFFF00"/>
                </a:solidFill>
              </a:rPr>
              <a:t>Извержение вулкана</a:t>
            </a:r>
          </a:p>
        </p:txBody>
      </p:sp>
      <p:sp>
        <p:nvSpPr>
          <p:cNvPr id="7" name="Овал 9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gAAAA0AAAAAkAAAAEgAAACQAAAASAAAAAAAAAABAAAAAAAAAAEAAABQAAAAAAAAAAAA8D8AAAAAAADw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Pvx5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Bz6HA8zMzADAwP8Af39/AAAAAAAAAAAAAAAAAAAAAAAAAAAAIQAAABgAAAAUAAAA+iYAALUEAADSNQAAWQsAABAAAAAmAAAACAAAAP//////////"/>
              </a:ext>
            </a:extLst>
          </p:cNvSpPr>
          <p:nvPr/>
        </p:nvSpPr>
        <p:spPr>
          <a:xfrm>
            <a:off x="6336030" y="765175"/>
            <a:ext cx="2413000" cy="10795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b="1" cap="none">
                <a:solidFill>
                  <a:srgbClr val="FFFF00"/>
                </a:solidFill>
              </a:rPr>
              <a:t>Ураганы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b="1" cap="none">
                <a:solidFill>
                  <a:srgbClr val="FFFF00"/>
                </a:solidFill>
              </a:rPr>
              <a:t>Бури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b="1" cap="none">
                <a:solidFill>
                  <a:srgbClr val="FFFF00"/>
                </a:solidFill>
              </a:rPr>
              <a:t>смерчи</a:t>
            </a:r>
          </a:p>
        </p:txBody>
      </p:sp>
      <p:sp>
        <p:nvSpPr>
          <p:cNvPr id="8" name="Овал 10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gAAAA0AAAAAkAAAAEgAAACQAAAASAAAAAAAAAABAAAAAAAAAAEAAABQAAAAAAAAAAAA8D8AAAAAAADw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OHh4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Bz6HA8zMzADAwP8Af39/AAAAAAAAAAAAAAAAAAAAAAAAAAAAIQAAABgAAAAUAAAA4gIAAKkQAAANEQAAMxgAABAAAAAmAAAACAAAAP//////////"/>
              </a:ext>
            </a:extLst>
          </p:cNvSpPr>
          <p:nvPr/>
        </p:nvSpPr>
        <p:spPr>
          <a:xfrm>
            <a:off x="468630" y="2708275"/>
            <a:ext cx="2303145" cy="122555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b="1" cap="none">
                <a:solidFill>
                  <a:srgbClr val="FFFF00"/>
                </a:solidFill>
              </a:rPr>
              <a:t>Оползни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b="1" cap="none">
                <a:solidFill>
                  <a:srgbClr val="FFFF00"/>
                </a:solidFill>
              </a:rPr>
              <a:t>Обвалы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b="1" cap="none">
                <a:solidFill>
                  <a:srgbClr val="FFFF00"/>
                </a:solidFill>
              </a:rPr>
              <a:t>сели</a:t>
            </a:r>
          </a:p>
        </p:txBody>
      </p:sp>
      <p:sp>
        <p:nvSpPr>
          <p:cNvPr id="9" name="Овал 1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gAAAA0AAAAAkAAAAEgAAACQAAAASAAAAAAAAAABAAAAAAAAAAEAAABQAAAAAAAAAAAA8D8AAAAAAADw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Bz6HA8zMzADAwP8Af39/AAAAAAAAAAAAAAAAAAAAAAAAAAAAIQAAABgAAAAUAAAAbScAAO8QAACYNQAAdxgAABAAAAAmAAAACAAAAP//////////"/>
              </a:ext>
            </a:extLst>
          </p:cNvSpPr>
          <p:nvPr/>
        </p:nvSpPr>
        <p:spPr>
          <a:xfrm>
            <a:off x="6409055" y="2752725"/>
            <a:ext cx="2303145" cy="122428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b="1" cap="none">
                <a:solidFill>
                  <a:srgbClr val="FFFF00"/>
                </a:solidFill>
              </a:rPr>
              <a:t>Лавины</a:t>
            </a:r>
          </a:p>
        </p:txBody>
      </p:sp>
      <p:sp>
        <p:nvSpPr>
          <p:cNvPr id="10" name="Овал 1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gAAAA0AAAAAkAAAAEgAAACQAAAASAAAAAAAAAABAAAAAAAAAAEAAABQAAAAAAAAAAAA8D8AAAAAAADw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Bz6HA8zMzADAwP8Af39/AAAAAAAAAAAAAAAAAAAAAAAAAAAAIQAAABgAAAAUAAAA4gIAAGceAAB9EgAAXyYAABAAAAAmAAAACAAAAP//////////"/>
              </a:ext>
            </a:extLst>
          </p:cNvSpPr>
          <p:nvPr/>
        </p:nvSpPr>
        <p:spPr>
          <a:xfrm>
            <a:off x="468630" y="4942205"/>
            <a:ext cx="2536825" cy="12954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b="1" cap="none">
                <a:solidFill>
                  <a:srgbClr val="FFFF00"/>
                </a:solidFill>
              </a:rPr>
              <a:t>Пожары</a:t>
            </a:r>
          </a:p>
        </p:txBody>
      </p:sp>
      <p:sp>
        <p:nvSpPr>
          <p:cNvPr id="11" name="Овал 13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gAAAA0AAAAAkAAAAEgAAACQAAAASAAAAAAAAAABAAAAAAAAAAEAAABQAAAAAAAAAAAA8D8AAAAAAADw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Bz6HA8zMzADAwP8Af39/AAAAAAAAAAAAAAAAAAAAAAAAAAAAIQAAABgAAAAUAAAANxQAANceAAAqJAAAzyYAABAAAAAmAAAACAAAAP//////////"/>
              </a:ext>
            </a:extLst>
          </p:cNvSpPr>
          <p:nvPr/>
        </p:nvSpPr>
        <p:spPr>
          <a:xfrm>
            <a:off x="3286125" y="5013325"/>
            <a:ext cx="2592705" cy="12954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b="1" cap="none">
                <a:solidFill>
                  <a:srgbClr val="FFFF00"/>
                </a:solidFill>
              </a:rPr>
              <a:t>наводнения</a:t>
            </a:r>
          </a:p>
        </p:txBody>
      </p:sp>
      <p:sp>
        <p:nvSpPr>
          <p:cNvPr id="12" name="Овал 1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gAAAA0AAAAAkAAAAEgAAACQAAAASAAAAAAAAAABAAAAAAAAAAEAAABQAAAAAAAAAAAA8D8AAAAAAADwPwAAAAAAAOA/AAAAAAAA4D8AAAAAAADgPwAAAAAAAOA/AAAAAAAA4D8AAAAAAADgPwAAAAAAAOA/AAAAAAAA4D8CAAAAjAAAAAEAAAAAAAAAMbb9DAAAAAgAAAAAAAAAAAAAAAAAAAAAAAAAAAAAAAAAAAAAZAAAAAEAAABAAAAAAAAAAAAAAAAAAAAAAAAAAAAAAAAAAAAAAAAAAAAAAAAAAAAAAAAAAAAAAAAAAAAAAAAAAAAAAAAAAAAAAAAAAAAAAAAAAAAAAAAAAAAAAAAAAAAAFAAAADwAAAABAAAAAAAAACSHvAAo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CSHvAB/f38ABz6HA8zMzADAwP8Af39/AAAAAAAAAAAAAAAAAAAAAAAAAAAAIQAAABgAAAAUAAAA3yUAANceAADSNQAA7iUAABAAAAAmAAAACAAAAP//////////"/>
              </a:ext>
            </a:extLst>
          </p:cNvSpPr>
          <p:nvPr/>
        </p:nvSpPr>
        <p:spPr>
          <a:xfrm>
            <a:off x="6156325" y="5013325"/>
            <a:ext cx="2592705" cy="115252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2487B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 cap="none">
                <a:solidFill>
                  <a:srgbClr val="FFFFFF"/>
                </a:solidFill>
                <a:latin typeface="Constantia" pitchFamily="1" charset="-52"/>
                <a:ea typeface="Arial" pitchFamily="2" charset="-52"/>
                <a:cs typeface="Arial" pitchFamily="2" charset="-52"/>
              </a:defRPr>
            </a:pPr>
            <a:r>
              <a:rPr lang="ru-RU" cap="none">
                <a:solidFill>
                  <a:srgbClr val="FFFF00"/>
                </a:solidFill>
              </a:rPr>
              <a:t>Цунами</a:t>
            </a:r>
          </a:p>
        </p:txBody>
      </p:sp>
      <p:cxnSp>
        <p:nvCxnSpPr>
          <p:cNvPr id="13" name="Прямая со стрелкой 16"/>
          <p:cNvCxn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JpLFk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Bz6HA8zMzADAwP8Af39/AAAAAAAAAAAAAAAAAAAAAAAAAAAAIQAAABgAAAAUAAAAuQ8AAD0MAADQFgAAqRAAABAAAAAmAAAACAAAAP//////////"/>
              </a:ext>
            </a:extLst>
          </p:cNvCxnSpPr>
          <p:nvPr/>
        </p:nvCxnSpPr>
        <p:spPr>
          <a:xfrm>
            <a:off x="2555875" y="1989455"/>
            <a:ext cx="1152525" cy="718820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4" name="Прямая со стрелкой 18"/>
          <p:cNvCxnSpPr>
            <a:stCxn id="2" idx="2"/>
            <a:endCxn id="4" idx="0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Bz6HA8zMzADAwP8Af39/AAAAAAAAAAAAAAAAAAAAAAAAAAAAIQAAABgAAAAUAAAAIBwAAF4LAAAgHAAAqRAAABAAAAAmAAAACAAAAP//////////"/>
              </a:ext>
            </a:extLst>
          </p:cNvCxnSpPr>
          <p:nvPr/>
        </p:nvCxnSpPr>
        <p:spPr>
          <a:xfrm rot="16200000" flipH="1">
            <a:off x="4142105" y="2277745"/>
            <a:ext cx="860425" cy="12700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5" name="Прямая со стрелкой 20"/>
          <p:cNvCxn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Bz6HA8zMzADAwP8Af39/AAAAAAAAAAAAAAAAAAAAAAAAAAAAIQAAABgAAAAUAAAAACEAAFkLAAATLAAAqRAAABAAAAAmAAAACAAAAP//////////"/>
              </a:ext>
            </a:extLst>
          </p:cNvCxnSpPr>
          <p:nvPr/>
        </p:nvCxnSpPr>
        <p:spPr>
          <a:xfrm flipH="1">
            <a:off x="5364480" y="1844675"/>
            <a:ext cx="1800225" cy="863600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6" name="Прямая со стрелкой 22"/>
          <p:cNvCxnSpPr>
            <a:stCxn id="9" idx="2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Bz6HA8zMzADAwP8Af39/AAAAAAAAAAAAAAAAAAAAAAAAAAAAIQAAABgAAAAUAAAA4SMAALIUAABtJwAAshQAABAAAAAmAAAACAAAAP//////////"/>
              </a:ext>
            </a:extLst>
          </p:cNvCxnSpPr>
          <p:nvPr/>
        </p:nvCxnSpPr>
        <p:spPr>
          <a:xfrm flipH="1">
            <a:off x="5832475" y="3364230"/>
            <a:ext cx="576580" cy="12700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7" name="Прямая со стрелкой 24"/>
          <p:cNvCxnSpPr>
            <a:endCxn id="4" idx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Bz6HA8zMzADAwP8Af39/AAAAAAAAAAAAAAAAAAAAAAAAAAAAIQAAABgAAAAUAAAADREAAFIVAAAoFAAAUhUAABAAAAAmAAAACAAAAP//////////"/>
              </a:ext>
            </a:extLst>
          </p:cNvCxnSpPr>
          <p:nvPr/>
        </p:nvCxnSpPr>
        <p:spPr>
          <a:xfrm>
            <a:off x="2771775" y="3465830"/>
            <a:ext cx="504825" cy="12700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8" name="Прямая со стрелкой 26"/>
          <p:cNvCxn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g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Bz6HA8zMzADAwP8Af39/AAAAAAAAAAAAAAAAAAAAAAAAAAAAIQAAABgAAAAUAAAA9Q0AAPgZAADQFgAA1x4AABAAAAAmAAAACAAAAP//////////"/>
              </a:ext>
            </a:extLst>
          </p:cNvCxnSpPr>
          <p:nvPr/>
        </p:nvCxnSpPr>
        <p:spPr>
          <a:xfrm flipV="1">
            <a:off x="2268855" y="4221480"/>
            <a:ext cx="1439545" cy="791845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9" name="Прямая со стрелкой 28"/>
          <p:cNvCxn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g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Bz6HA8zMzADAwP8Af39/AAAAAAAAAAAAAAAAAAAAAAAAAAAAIQAAABgAAAAUAAAAGCQAAPgZAAC/KgAAux8AABAAAAAmAAAACAAAAP//////////"/>
              </a:ext>
            </a:extLst>
          </p:cNvCxnSpPr>
          <p:nvPr/>
        </p:nvCxnSpPr>
        <p:spPr>
          <a:xfrm flipH="1" flipV="1">
            <a:off x="5867400" y="4221480"/>
            <a:ext cx="1081405" cy="936625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20" name="Прямая со стрелкой 30"/>
          <p:cNvCxnSpPr>
            <a:stCxn id="11" idx="0"/>
            <a:endCxn id="4" idx="2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DQAAAA0AAAAAkAAAAEgAAACQAAAASAAAAAAAAAAAAAAAAg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CGHvgAPAAAAAQAAABQAAAAUAAAAFAAAAAEAAAAAAAAAZAAAAGQAAAAD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CGHvgB/f38ABz6HA8zMzADAwP8Af39/AAAAAAAAAAAAAAAAAAAAAAAAAAAAIQAAABgAAAAUAAAAIBwAAPgZAAAwHAAA1x4AABAAAAAmAAAACAAAAP//////////"/>
              </a:ext>
            </a:extLst>
          </p:cNvCxnSpPr>
          <p:nvPr/>
        </p:nvCxnSpPr>
        <p:spPr>
          <a:xfrm rot="5400000" flipH="1">
            <a:off x="4181475" y="4612005"/>
            <a:ext cx="791845" cy="10160"/>
          </a:xfrm>
          <a:prstGeom prst="straightConnector1">
            <a:avLst/>
          </a:prstGeom>
          <a:noFill/>
          <a:ln w="9525" cap="flat" cmpd="sng" algn="ctr">
            <a:solidFill>
              <a:srgbClr val="2187BE"/>
            </a:solidFill>
            <a:prstDash val="solid"/>
            <a:headEnd type="none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M5zqE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gQAAO4CAACCNQAA9gkAABAAAAAmAAAACAAAAAEAAAAAAAAA"/>
              </a:ext>
            </a:extLst>
          </p:cNvSpPr>
          <p:nvPr>
            <p:ph type="title"/>
          </p:nvPr>
        </p:nvSpPr>
        <p:spPr>
          <a:xfrm>
            <a:off x="755650" y="476250"/>
            <a:ext cx="7942580" cy="1143000"/>
          </a:xfrm>
        </p:spPr>
        <p:txBody>
          <a:bodyPr/>
          <a:lstStyle/>
          <a:p>
            <a:pPr>
              <a:defRPr lang="ru-RU"/>
            </a:pPr>
            <a:r>
              <a:rPr lang="ru-RU" sz="3600" b="1" cap="none">
                <a:solidFill>
                  <a:srgbClr val="FFC000"/>
                </a:solidFill>
              </a:rPr>
              <a:t>Правила поведения при угрозе обвала, селя, оползня: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GN0pk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gIAAHYKAACCNQAAdiUAABAAAAAmAAAACAAAAAEAAAAAAAAA"/>
              </a:ext>
            </a:extLst>
          </p:cNvSpPr>
          <p:nvPr>
            <p:ph type="body" idx="1"/>
          </p:nvPr>
        </p:nvSpPr>
        <p:spPr>
          <a:xfrm>
            <a:off x="468630" y="1700530"/>
            <a:ext cx="8229600" cy="4389120"/>
          </a:xfrm>
        </p:spPr>
        <p:txBody>
          <a:bodyPr/>
          <a:lstStyle/>
          <a:p>
            <a:pPr>
              <a:defRPr lang="ru-RU"/>
            </a:pPr>
            <a:r>
              <a:rPr lang="ru-RU" sz="1600" b="1" cap="none">
                <a:solidFill>
                  <a:srgbClr val="FFFF00"/>
                </a:solidFill>
              </a:rPr>
              <a:t>При угрозе обвала, селя, оползня, если времени для эвакуации нет, то плотно закройте двери, окна, вентиляционные и другие отверстия. Отключите электричество, воду, газ. Легковоспламеняющиеся и ядовитые вещества удалите из дома и при возможности захороните в ямах или погребах. В случае экстренной эвакуации самостоятельно выходите в безопасные возвышенные места (маршрут эвакуации должен быть изучен заранее). Имейте документы, запас продуктов питания, воды, одежды и медикаментов. Возможна ситуация, когда люди, здания и сооружения оказываются на поверхности движущегося оползневого потока. В такой ситуации, покинув помещения, следует продвигаться по возможности вверх и, действуя по обстановке, остерегаться при торможении оползня скатывающихся с тыльной его части глыб, камней, обломков конструкций, земляного вала, осыпей. После окончания обвалов, оползней и селей, перед возвращением в свои дома необходимо убедиться в отсутствии повторной угрозы. Поскольку эти явления чаще всего происходят в горных районах, куда внешняя помощь из-за разрушения дорог чаще приходит с опозданием, спасшиеся люди должны немедленно приступить к розыску и извлечению пострадавших, оказанию им первой медицинской помощи, расчистке дорог и первоочередным восстановительным работам.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rPr lang="ru-RU" cap="none">
                <a:solidFill>
                  <a:srgbClr val="FFC000"/>
                </a:solidFill>
              </a:rPr>
              <a:t>Землетрясение - </a:t>
            </a:r>
          </a:p>
        </p:txBody>
      </p:sp>
      <p:pic>
        <p:nvPicPr>
          <p:cNvPr id="3" name="Picture 8" descr="{98B88601-61DA-4B7B-B5E2-4DE536223E57}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BAUsY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G2/QUAAAABAAAAAAAAAAAAAAAAAAAAAAAAAAAAAAAAAAAAAAAAAAD///8Cf39/AAc+hwPMzMwAwMD/AH9/fwAAAAAAAAAAAAAAAAD///8AAAAAACEAAAAYAAAAFAAAAOICAACpEAAA6xkAAO0h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" y="2708275"/>
            <a:ext cx="3744595" cy="2806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Объект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B4AAM4HAABwNQAA6CYAABAAAAAmAAAACAAAAAEgAAAAAAAA"/>
              </a:ext>
            </a:extLst>
          </p:cNvSpPr>
          <p:nvPr>
            <p:ph type="body" idx="1"/>
          </p:nvPr>
        </p:nvSpPr>
        <p:spPr>
          <a:xfrm>
            <a:off x="4932680" y="1268730"/>
            <a:ext cx="3754120" cy="505587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spcBef>
                <a:spcPts val="615"/>
              </a:spcBef>
              <a:spcAft>
                <a:spcPts val="0"/>
              </a:spcAft>
              <a:buNone/>
              <a:defRPr lang="ru-RU" sz="2390" cap="none"/>
            </a:pPr>
            <a:r>
              <a:rPr lang="ru-RU" sz="2575" b="1" cap="none">
                <a:solidFill>
                  <a:srgbClr val="FFFF00"/>
                </a:solidFill>
                <a:latin typeface="Times New Roman" pitchFamily="1" charset="-52"/>
                <a:ea typeface="Constantia" pitchFamily="1" charset="-52"/>
                <a:cs typeface="Constantia" pitchFamily="1" charset="-52"/>
              </a:rPr>
              <a:t>это подземные толчки</a:t>
            </a:r>
          </a:p>
          <a:p>
            <a:pPr marL="0" indent="0">
              <a:lnSpc>
                <a:spcPct val="80000"/>
              </a:lnSpc>
              <a:spcBef>
                <a:spcPts val="615"/>
              </a:spcBef>
              <a:spcAft>
                <a:spcPts val="0"/>
              </a:spcAft>
              <a:buNone/>
              <a:defRPr lang="ru-RU" sz="2390" cap="none"/>
            </a:pPr>
            <a:r>
              <a:rPr lang="ru-RU" sz="2575" b="1" cap="none">
                <a:solidFill>
                  <a:srgbClr val="FFFF00"/>
                </a:solidFill>
                <a:latin typeface="Times New Roman" pitchFamily="1" charset="-52"/>
                <a:ea typeface="Constantia" pitchFamily="1" charset="-52"/>
                <a:cs typeface="Constantia" pitchFamily="1" charset="-52"/>
              </a:rPr>
              <a:t>и колебания земной</a:t>
            </a:r>
          </a:p>
          <a:p>
            <a:pPr marL="0" indent="0">
              <a:lnSpc>
                <a:spcPct val="80000"/>
              </a:lnSpc>
              <a:spcBef>
                <a:spcPts val="615"/>
              </a:spcBef>
              <a:spcAft>
                <a:spcPts val="0"/>
              </a:spcAft>
              <a:buNone/>
              <a:defRPr lang="ru-RU" sz="2390" cap="none"/>
            </a:pPr>
            <a:r>
              <a:rPr lang="ru-RU" sz="2575" b="1" cap="none">
                <a:solidFill>
                  <a:srgbClr val="FFFF00"/>
                </a:solidFill>
                <a:latin typeface="Times New Roman" pitchFamily="1" charset="-52"/>
                <a:ea typeface="Constantia" pitchFamily="1" charset="-52"/>
                <a:cs typeface="Constantia" pitchFamily="1" charset="-52"/>
              </a:rPr>
              <a:t>поверхности, возникающие</a:t>
            </a:r>
          </a:p>
          <a:p>
            <a:pPr marL="0" indent="0">
              <a:lnSpc>
                <a:spcPct val="80000"/>
              </a:lnSpc>
              <a:spcBef>
                <a:spcPts val="615"/>
              </a:spcBef>
              <a:spcAft>
                <a:spcPts val="0"/>
              </a:spcAft>
              <a:buNone/>
              <a:defRPr lang="ru-RU" sz="2390" cap="none"/>
            </a:pPr>
            <a:r>
              <a:rPr lang="ru-RU" sz="2575" b="1" cap="none">
                <a:solidFill>
                  <a:srgbClr val="FFFF00"/>
                </a:solidFill>
                <a:latin typeface="Times New Roman" pitchFamily="1" charset="-52"/>
                <a:ea typeface="Constantia" pitchFamily="1" charset="-52"/>
                <a:cs typeface="Constantia" pitchFamily="1" charset="-52"/>
              </a:rPr>
              <a:t>в результате смещения</a:t>
            </a:r>
          </a:p>
          <a:p>
            <a:pPr marL="0" indent="0">
              <a:lnSpc>
                <a:spcPct val="80000"/>
              </a:lnSpc>
              <a:spcBef>
                <a:spcPts val="615"/>
              </a:spcBef>
              <a:spcAft>
                <a:spcPts val="0"/>
              </a:spcAft>
              <a:buNone/>
              <a:defRPr lang="ru-RU" sz="2390" cap="none"/>
            </a:pPr>
            <a:r>
              <a:rPr lang="ru-RU" sz="2575" b="1" cap="none">
                <a:solidFill>
                  <a:srgbClr val="FFFF00"/>
                </a:solidFill>
                <a:latin typeface="Times New Roman" pitchFamily="1" charset="-52"/>
                <a:ea typeface="Constantia" pitchFamily="1" charset="-52"/>
                <a:cs typeface="Constantia" pitchFamily="1" charset="-52"/>
              </a:rPr>
              <a:t>и разрывов в земной коре</a:t>
            </a:r>
          </a:p>
          <a:p>
            <a:pPr marL="0" indent="0">
              <a:lnSpc>
                <a:spcPct val="80000"/>
              </a:lnSpc>
              <a:spcBef>
                <a:spcPts val="615"/>
              </a:spcBef>
              <a:spcAft>
                <a:spcPts val="0"/>
              </a:spcAft>
              <a:buNone/>
              <a:defRPr lang="ru-RU" sz="2390" cap="none"/>
            </a:pPr>
            <a:r>
              <a:rPr lang="ru-RU" sz="2575" b="1" cap="none">
                <a:solidFill>
                  <a:srgbClr val="FFFF00"/>
                </a:solidFill>
                <a:latin typeface="Times New Roman" pitchFamily="1" charset="-52"/>
                <a:ea typeface="Constantia" pitchFamily="1" charset="-52"/>
                <a:cs typeface="Constantia" pitchFamily="1" charset="-52"/>
              </a:rPr>
              <a:t>или верхней части мантии Земли и передающиеся на большие расстояния</a:t>
            </a:r>
          </a:p>
          <a:p>
            <a:pPr marL="0" indent="0">
              <a:lnSpc>
                <a:spcPct val="80000"/>
              </a:lnSpc>
              <a:spcBef>
                <a:spcPts val="615"/>
              </a:spcBef>
              <a:spcAft>
                <a:spcPts val="0"/>
              </a:spcAft>
              <a:buNone/>
              <a:defRPr lang="ru-RU" sz="2390" cap="none"/>
            </a:pPr>
            <a:r>
              <a:rPr lang="ru-RU" sz="2575" b="1" cap="none">
                <a:solidFill>
                  <a:srgbClr val="FFFF00"/>
                </a:solidFill>
                <a:latin typeface="Times New Roman" pitchFamily="1" charset="-52"/>
                <a:ea typeface="Constantia" pitchFamily="1" charset="-52"/>
                <a:cs typeface="Constantia" pitchFamily="1" charset="-52"/>
              </a:rPr>
              <a:t>в виде упругих колебаний.</a:t>
            </a:r>
          </a:p>
          <a:p>
            <a:pPr marL="274320" indent="-274320">
              <a:lnSpc>
                <a:spcPct val="90000"/>
              </a:lnSpc>
              <a:spcBef>
                <a:spcPts val="570"/>
              </a:spcBef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 sz="2390" cap="none"/>
            </a:pPr>
            <a:endParaRPr lang="ru-RU" sz="2575" b="1" cap="none">
              <a:solidFill>
                <a:srgbClr val="FFFF00"/>
              </a:solidFill>
              <a:latin typeface="Times New Roman" pitchFamily="1" charset="-52"/>
              <a:ea typeface="Constantia" pitchFamily="1" charset="-52"/>
              <a:cs typeface="Constantia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M4HAACVGAAA6CYAABAAAAAmAAAACAAAAAEgAAAAAAAA"/>
              </a:ext>
            </a:extLst>
          </p:cNvSpPr>
          <p:nvPr>
            <p:ph type="body" idx="1"/>
          </p:nvPr>
        </p:nvSpPr>
        <p:spPr>
          <a:xfrm>
            <a:off x="457200" y="1268730"/>
            <a:ext cx="3538855" cy="505587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274320" indent="-274320">
              <a:lnSpc>
                <a:spcPct val="70000"/>
              </a:lnSpc>
              <a:spcBef>
                <a:spcPts val="570"/>
              </a:spcBef>
              <a:spcAft>
                <a:spcPts val="0"/>
              </a:spcAft>
              <a:buNone/>
              <a:defRPr lang="ru-RU" sz="2210" cap="none"/>
            </a:pPr>
            <a:r>
              <a:rPr lang="ru-RU" sz="2380" b="1" cap="none">
                <a:solidFill>
                  <a:srgbClr val="FFFF00"/>
                </a:solidFill>
              </a:rPr>
              <a:t>Очаг землетрясения, т.е. точка под землёй, которая является источником землетрясения, называется </a:t>
            </a:r>
            <a:r>
              <a:rPr lang="ru-RU" sz="2380" b="1" cap="none">
                <a:solidFill>
                  <a:srgbClr val="FF0000"/>
                </a:solidFill>
              </a:rPr>
              <a:t>гипоцентром. </a:t>
            </a:r>
          </a:p>
          <a:p>
            <a:pPr marL="274320" indent="-274320">
              <a:lnSpc>
                <a:spcPct val="70000"/>
              </a:lnSpc>
              <a:spcBef>
                <a:spcPts val="570"/>
              </a:spcBef>
              <a:spcAft>
                <a:spcPts val="0"/>
              </a:spcAft>
              <a:buNone/>
              <a:defRPr lang="ru-RU" sz="2210" cap="none"/>
            </a:pPr>
            <a:r>
              <a:rPr lang="ru-RU" sz="2380" b="1" cap="none">
                <a:solidFill>
                  <a:srgbClr val="FFFF00"/>
                </a:solidFill>
              </a:rPr>
              <a:t>	Прямо над гипоцентром на поверхности земли находится </a:t>
            </a:r>
            <a:r>
              <a:rPr lang="ru-RU" sz="2380" b="1" cap="none">
                <a:solidFill>
                  <a:srgbClr val="FF0000"/>
                </a:solidFill>
              </a:rPr>
              <a:t>эпицентр</a:t>
            </a:r>
            <a:r>
              <a:rPr lang="ru-RU" sz="2380" b="1" cap="none">
                <a:solidFill>
                  <a:srgbClr val="FFFF00"/>
                </a:solidFill>
              </a:rPr>
              <a:t> землетрясения, вокруг которого располагается область испытывающая наибольшие колебания грунта.</a:t>
            </a:r>
          </a:p>
          <a:p>
            <a:pPr marL="274320" indent="-274320">
              <a:lnSpc>
                <a:spcPct val="80000"/>
              </a:lnSpc>
              <a:spcBef>
                <a:spcPts val="530"/>
              </a:spcBef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 sz="2210" cap="none"/>
            </a:pPr>
            <a:endParaRPr lang="ru-RU" b="1" cap="none">
              <a:solidFill>
                <a:srgbClr val="FFFF00"/>
              </a:solidFill>
            </a:endParaRPr>
          </a:p>
        </p:txBody>
      </p:sp>
      <p:pic>
        <p:nvPicPr>
          <p:cNvPr id="4" name="Picture 9" descr="{8A3FDC39-4FB0-4490-93EF-1D546A77C2D3}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G2/QUAAAABAAAAAAAAAAAAAAAAAAAAAAAAAAAAAAAAAAAAAAAAAAD///8Cf39/AAc+hwPMzMwAwMD/AH9/fwAAAAAAAAAAAAAAAAD///8AAAAAACEAAAAYAAAAFAAAALAbAADPDQAAhzUAAGsh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500880" y="2244725"/>
            <a:ext cx="4200525" cy="31877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gMAAGwHAADeNQAAdA4AABAAAAAmAAAACAAAAAEAAAAAAAAA"/>
              </a:ext>
            </a:extLst>
          </p:cNvSpPr>
          <p:nvPr>
            <p:ph type="title"/>
          </p:nvPr>
        </p:nvSpPr>
        <p:spPr>
          <a:xfrm>
            <a:off x="527050" y="1206500"/>
            <a:ext cx="8229600" cy="1143000"/>
          </a:xfrm>
        </p:spPr>
        <p:txBody>
          <a:bodyPr/>
          <a:lstStyle/>
          <a:p>
            <a:pPr>
              <a:defRPr lang="ru-RU"/>
            </a:pPr>
            <a:r>
              <a:rPr lang="ru-RU" sz="4400" b="1" cap="none">
                <a:solidFill>
                  <a:srgbClr val="FFC000"/>
                </a:solidFill>
              </a:rPr>
              <a:t>Правила безопасного поведения во время землетрясения</a:t>
            </a:r>
          </a:p>
        </p:txBody>
      </p:sp>
      <p:sp>
        <p:nvSpPr>
          <p:cNvPr id="3" name="Прямоугольник 4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E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bb9BQAAAAEAAAAAAAAAAAAAAAAAAAAAAAAAAAAAAAAAAAAAAAAAAP///wJ/f38ABz6HA8zMzADAwP8Af39/AAAAAAAAAAAAAAAAAAAAAAAAAAAAIQAAABgAAAAUAAAAUgMAAHQOAACDLAAAeCMAABAgAAAmAAAACAAAAP//////////"/>
              </a:ext>
            </a:extLst>
          </p:cNvSpPr>
          <p:nvPr/>
        </p:nvSpPr>
        <p:spPr>
          <a:xfrm>
            <a:off x="539750" y="2349500"/>
            <a:ext cx="6696075" cy="3416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90000"/>
              </a:lnSpc>
              <a:defRPr lang="ru-RU"/>
            </a:pPr>
            <a:r>
              <a:rPr lang="ru-RU" sz="2400" b="1" cap="none">
                <a:solidFill>
                  <a:srgbClr val="FFFF00"/>
                </a:solidFill>
                <a:latin typeface="Constantia" pitchFamily="1" charset="-52"/>
                <a:ea typeface="Arial" pitchFamily="2" charset="-52"/>
                <a:cs typeface="Arial" pitchFamily="2" charset="-52"/>
              </a:rPr>
              <a:t>Не поддаваться панике.</a:t>
            </a:r>
          </a:p>
          <a:p>
            <a:pPr>
              <a:lnSpc>
                <a:spcPct val="90000"/>
              </a:lnSpc>
              <a:defRPr lang="ru-RU"/>
            </a:pPr>
            <a:r>
              <a:rPr lang="ru-RU" sz="2400" b="1" cap="none">
                <a:solidFill>
                  <a:srgbClr val="FFFF00"/>
                </a:solidFill>
                <a:latin typeface="Constantia" pitchFamily="1" charset="-52"/>
                <a:ea typeface="Arial" pitchFamily="2" charset="-52"/>
                <a:cs typeface="Arial" pitchFamily="2" charset="-52"/>
              </a:rPr>
              <a:t>Защититься от обломков, стёкол, тяжёлых предметов.</a:t>
            </a:r>
          </a:p>
          <a:p>
            <a:pPr>
              <a:lnSpc>
                <a:spcPct val="90000"/>
              </a:lnSpc>
              <a:defRPr lang="ru-RU"/>
            </a:pPr>
            <a:r>
              <a:rPr lang="ru-RU" sz="2400" b="1" cap="none">
                <a:solidFill>
                  <a:srgbClr val="FFFF00"/>
                </a:solidFill>
                <a:latin typeface="Constantia" pitchFamily="1" charset="-52"/>
                <a:ea typeface="Arial" pitchFamily="2" charset="-52"/>
                <a:cs typeface="Arial" pitchFamily="2" charset="-52"/>
              </a:rPr>
              <a:t>Находясь на 1 этаже быстро покинуть здание и отойти от него на открытое место.</a:t>
            </a:r>
          </a:p>
          <a:p>
            <a:pPr>
              <a:lnSpc>
                <a:spcPct val="90000"/>
              </a:lnSpc>
              <a:defRPr lang="ru-RU"/>
            </a:pPr>
            <a:r>
              <a:rPr lang="ru-RU" sz="2400" b="1" cap="none">
                <a:solidFill>
                  <a:srgbClr val="FFFF00"/>
                </a:solidFill>
                <a:latin typeface="Constantia" pitchFamily="1" charset="-52"/>
                <a:ea typeface="Arial" pitchFamily="2" charset="-52"/>
                <a:cs typeface="Arial" pitchFamily="2" charset="-52"/>
              </a:rPr>
              <a:t>Находясь на 2 этаже и выше занять наиболее безопасное место (на удалении от окон, в проёмах внутренних капитальных стен, в дверных проёмах, в туалетных комнатах).</a:t>
            </a:r>
          </a:p>
        </p:txBody>
      </p:sp>
      <p:sp>
        <p:nvSpPr>
          <p:cNvPr id="4" name="Объект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9wEAABwRAAAxMwAA+BkAABAAAAAmAAAACAAAAAEAAAAAAAAA"/>
              </a:ext>
            </a:extLst>
          </p:cNvSpPr>
          <p:nvPr>
            <p:ph type="body" idx="1"/>
          </p:nvPr>
        </p:nvSpPr>
        <p:spPr>
          <a:xfrm>
            <a:off x="319405" y="2781300"/>
            <a:ext cx="8002270" cy="144018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pic>
        <p:nvPicPr>
          <p:cNvPr id="5" name="Picture 7" descr="землетрес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DG2/QUAAAABAAAAAAAAAAAAAAAAAAAAAAAAAAAAAAAAAAAAAAAAAAD///8Cf39/AAc+hwPMzMwAwMD/AH9/fwAAAAAAAAAAAAAAAAD///8AAAAAACEAAAAYAAAAFAAAAKQnAABnHgAAQDgAANw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443980" y="4942205"/>
            <a:ext cx="2700020" cy="16998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rPr lang="ru-RU" sz="7200" cap="none">
                <a:solidFill>
                  <a:srgbClr val="FFC000"/>
                </a:solidFill>
              </a:rPr>
              <a:t>Цунами- 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OgLAADlHQAA6CYAABAAAAAmAAAACAAAAAEgAAAAAAAA"/>
              </a:ext>
            </a:extLst>
          </p:cNvSpPr>
          <p:nvPr>
            <p:ph type="body" idx="1"/>
          </p:nvPr>
        </p:nvSpPr>
        <p:spPr>
          <a:xfrm>
            <a:off x="457200" y="1935480"/>
            <a:ext cx="4402455" cy="438912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274320" indent="-274320">
              <a:lnSpc>
                <a:spcPct val="80000"/>
              </a:lnSpc>
              <a:spcBef>
                <a:spcPts val="570"/>
              </a:spcBef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 sz="2390" cap="none"/>
            </a:pPr>
            <a:r>
              <a:rPr lang="ru-RU" b="1" cap="none">
                <a:solidFill>
                  <a:srgbClr val="FFFF00"/>
                </a:solidFill>
              </a:rPr>
              <a:t>Это морские волны, возникающие при подводных и прибрежных землетрясения в результате сдвига протяжных участков морского дна.</a:t>
            </a:r>
          </a:p>
          <a:p>
            <a:pPr marL="274320" indent="-274320">
              <a:lnSpc>
                <a:spcPct val="80000"/>
              </a:lnSpc>
              <a:spcBef>
                <a:spcPts val="570"/>
              </a:spcBef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 sz="2390" cap="none"/>
            </a:pPr>
            <a:endParaRPr lang="ru-RU" b="1" cap="none">
              <a:solidFill>
                <a:srgbClr val="FFFF00"/>
              </a:solidFill>
            </a:endParaRPr>
          </a:p>
          <a:p>
            <a:pPr marL="274320" indent="-274320">
              <a:lnSpc>
                <a:spcPct val="80000"/>
              </a:lnSpc>
              <a:spcBef>
                <a:spcPts val="570"/>
              </a:spcBef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 sz="2390" cap="none"/>
            </a:pPr>
            <a:r>
              <a:rPr lang="ru-RU" b="1" cap="none">
                <a:solidFill>
                  <a:srgbClr val="FFFF00"/>
                </a:solidFill>
              </a:rPr>
              <a:t>Цунами возможны вследствие взрывных извержений вулканов и обрушения берегов.</a:t>
            </a:r>
          </a:p>
        </p:txBody>
      </p:sp>
      <p:pic>
        <p:nvPicPr>
          <p:cNvPr id="4" name="Содержимое 4" descr="Tsunami.JPG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BAUsY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JEcAADKCwAASTcAAF8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1916430"/>
            <a:ext cx="4343400" cy="43211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IODg4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gIAALUEAACCNQAAZQ4AABAAAAAmAAAACAAAAAEAAAAAAAAA"/>
              </a:ext>
            </a:extLst>
          </p:cNvSpPr>
          <p:nvPr>
            <p:ph type="title"/>
          </p:nvPr>
        </p:nvSpPr>
        <p:spPr>
          <a:xfrm>
            <a:off x="468630" y="765175"/>
            <a:ext cx="8229600" cy="1574800"/>
          </a:xfrm>
        </p:spPr>
        <p:txBody>
          <a:bodyPr/>
          <a:lstStyle/>
          <a:p>
            <a:pPr>
              <a:defRPr lang="ru-RU"/>
            </a:pPr>
            <a:r>
              <a:rPr lang="ru-RU" b="1" cap="none">
                <a:solidFill>
                  <a:srgbClr val="FFC000"/>
                </a:solidFill>
              </a:rPr>
              <a:t>ЧТО ДЕЛАТЬ ПОСЛЕ ЦУНАМИ </a:t>
            </a:r>
            <a:r>
              <a:t/>
            </a:r>
            <a:br/>
            <a:endParaRPr/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IaGho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OgLAABwNQAABykAABAAAAAmAAAACAAAAAEgAAAAAAAA"/>
              </a:ext>
            </a:extLst>
          </p:cNvSpPr>
          <p:nvPr>
            <p:ph type="body" idx="1"/>
          </p:nvPr>
        </p:nvSpPr>
        <p:spPr>
          <a:xfrm>
            <a:off x="457200" y="1935480"/>
            <a:ext cx="8229600" cy="473392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274320" indent="-274320">
              <a:lnSpc>
                <a:spcPct val="80000"/>
              </a:lnSpc>
              <a:spcBef>
                <a:spcPts val="570"/>
              </a:spcBef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 sz="2390" cap="none"/>
            </a:pPr>
            <a:r>
              <a:rPr lang="ru-RU" b="1" cap="none">
                <a:solidFill>
                  <a:srgbClr val="FFFF00"/>
                </a:solidFill>
              </a:rPr>
              <a:t>Ждите сигнал отбоя тревоги. На прежнее место возвращайтесь после того, как убедитесь, что на море в течение двух-трех часов не было высоких волн. </a:t>
            </a:r>
          </a:p>
          <a:p>
            <a:pPr marL="274320" indent="-274320">
              <a:lnSpc>
                <a:spcPct val="80000"/>
              </a:lnSpc>
              <a:spcBef>
                <a:spcPts val="570"/>
              </a:spcBef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 sz="2390" cap="none"/>
            </a:pPr>
            <a:r>
              <a:rPr lang="ru-RU" b="1" cap="none">
                <a:solidFill>
                  <a:srgbClr val="FFFF00"/>
                </a:solidFill>
              </a:rPr>
              <a:t>Входя в дом, проверьте его прочность, сохранность окон и дверей. Убедитесь, что нет трещин в стенах и перекрытии, нет подмыва фундаментов. Внимательно проверьте наличие утечек газа в помещениях, состояние электроосвещения. </a:t>
            </a:r>
          </a:p>
          <a:p>
            <a:pPr marL="274320" indent="-274320">
              <a:lnSpc>
                <a:spcPct val="80000"/>
              </a:lnSpc>
              <a:spcBef>
                <a:spcPts val="570"/>
              </a:spcBef>
              <a:spcAft>
                <a:spcPts val="0"/>
              </a:spcAft>
              <a:buClr>
                <a:schemeClr val="accent3"/>
              </a:buClr>
              <a:buFont typeface="Wingdings 2" pitchFamily="1" charset="2"/>
              <a:buChar char=""/>
              <a:defRPr lang="ru-RU" sz="2390" cap="none"/>
            </a:pPr>
            <a:r>
              <a:rPr lang="ru-RU" b="1" cap="none">
                <a:solidFill>
                  <a:srgbClr val="FFFF00"/>
                </a:solidFill>
              </a:rPr>
              <a:t>Сообщите в комиссию по чрезвычайным ситуациям о состоянии Вашего дома. Активно включайтесь в команду по проведению спасательных и других неотложных работ в поврежденных зданиях, розыску пострадавших и оказанию им необходимой помощи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AAAAAEgAAAAAAAAAAAAAAAAAAAAC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ISFho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FYEAABwNQAAXgs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 </a:t>
            </a:r>
            <a:r>
              <a:rPr lang="ru-RU" sz="5400" b="1" i="1" cap="none">
                <a:solidFill>
                  <a:srgbClr val="FFC000"/>
                </a:solidFill>
              </a:rPr>
              <a:t>Вулкан –</a:t>
            </a:r>
            <a:r>
              <a:rPr lang="ru-RU" sz="5400" b="1" cap="none">
                <a:solidFill>
                  <a:srgbClr val="FFC000"/>
                </a:solidFill>
              </a:rPr>
              <a:t> </a:t>
            </a:r>
            <a:endParaRPr lang="ru-RU" cap="none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EGdwZxMAAAAlAAAAZAAAAA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BoAAEEIAAAANQAAPyMAABAAAAAmAAAACAAAAAEAAAAAAAAA"/>
              </a:ext>
            </a:extLst>
          </p:cNvSpPr>
          <p:nvPr>
            <p:ph type="body" idx="1"/>
          </p:nvPr>
        </p:nvSpPr>
        <p:spPr>
          <a:xfrm>
            <a:off x="4356100" y="1341755"/>
            <a:ext cx="4259580" cy="4387850"/>
          </a:xfrm>
        </p:spPr>
        <p:txBody>
          <a:bodyPr/>
          <a:lstStyle/>
          <a:p>
            <a:pPr marL="0" indent="0">
              <a:buNone/>
              <a:defRPr lang="ru-RU"/>
            </a:pPr>
            <a:r>
              <a:rPr lang="ru-RU" sz="2800" b="1" cap="none">
                <a:solidFill>
                  <a:srgbClr val="FFFF00"/>
                </a:solidFill>
              </a:rPr>
              <a:t>это возвышение, связанное каналом с магматическим очагом на глубине. </a:t>
            </a:r>
          </a:p>
          <a:p>
            <a:pPr marL="0" indent="0">
              <a:buNone/>
              <a:defRPr lang="ru-RU"/>
            </a:pPr>
            <a:endParaRPr lang="ru-RU" sz="2800" b="1" cap="none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G8CAADlDgAAIxcAAO4l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2421255"/>
            <a:ext cx="3365500" cy="37445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6" descr="vul6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EGdwZxMAAAAlAAAAEQAAAC0AAAAAkAAAAEgAAACQAAAASAAAAAAAAAAAAAAAAAAAAAEAAABQAAAAAAAAAAAA4D8AAAAAAADgPwAAAAAAAOA/AAAAAAAA4D8AAAAAAADgPwAAAAAAAOA/AAAAAAAA4D8AAAAAAADgPwAAAAAAAOA/AAAAAAAA4D8CAAAAjAAAAAAAAAAAAAAAMbb9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HPocKAAAAACgAAAAoAAAAZAAAAGQAAAAAAAAAzMzMAAAAAABQAAAAUAAAAGQAAABkAAAAAAAAAAcAAAA4AAAAAAAAAAAAAAAAAAAA////AAAAAAAAAAAAAAAAAAAAAAAAAAAAAAAAAAAAAABkAAAAZAAAAAAAAAAjAAAABAAAAGQAAAAXAAAAFAAAAAAAAAAAAAAA/38AAP9/AAAAAAAACQAAAAQAAADUz9TU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BwgAAD9FAAAfjQAAEIn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3411855"/>
            <a:ext cx="3313430" cy="29698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70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" dur="1230" accel="100000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anim from="(0.5)" to="(#ppt_x)" calcmode="lin" valueType="num">
                                      <p:cBhvr>
                                        <p:cTn id="9" dur="1230" accel="100000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#ppt_y+0.4)" to="(#ppt_y)" calcmode="lin" valueType="num">
                                      <p:cBhvr>
                                        <p:cTn id="11" dur="1230" accel="100000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#ppt_y+0.4)" to="(#ppt_y+0.4)" calcmode="lin" valueType="num">
                                      <p:cBhvr>
                                        <p:cTn id="12" dur="7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770" decel="10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anim from="(0.5)" to="(#ppt_x)" calcmode="lin" valueType="num">
                                      <p:cBhvr>
                                        <p:cTn id="19" dur="1230" accel="100000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0" dur="7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#ppt_y+0.4)" to="(#ppt_y)" calcmode="lin" valueType="num">
                                      <p:cBhvr>
                                        <p:cTn id="21" dur="1230" accel="100000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#ppt_y+0.4)" to="(#ppt_y+0.4)" calcmode="lin" valueType="num">
                                      <p:cBhvr>
                                        <p:cTn id="22" dur="7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  <p:extLst>
      <p:ext uri="smNativeData">
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EGdwZwIAAAAFAAAA/f///wEAAAAzAAAAAAAAAAAAAAAAAAAAAAAAAA8AAAD9////AQAAADMAAAAAAAAAAAAAAAAAAAAAAAAA"/>
      </p:ext>
    </p:ext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C6E7FC"/>
      </a:dk2>
      <a:lt2>
        <a:srgbClr val="073E87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resentation">
      <a:majorFont>
        <a:latin typeface="Calibri"/>
        <a:ea typeface="Calibri"/>
        <a:cs typeface="Calibri"/>
      </a:majorFont>
      <a:minorFont>
        <a:latin typeface="Constantia"/>
        <a:ea typeface="Constantia"/>
        <a:cs typeface="Constanti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C6E7FC"/>
        </a:dk2>
        <a:lt2>
          <a:srgbClr val="073E87"/>
        </a:lt2>
        <a:accent1>
          <a:srgbClr val="31B6FD"/>
        </a:accent1>
        <a:accent2>
          <a:srgbClr val="4584D3"/>
        </a:accent2>
        <a:accent3>
          <a:srgbClr val="5BD078"/>
        </a:accent3>
        <a:accent4>
          <a:srgbClr val="A5D028"/>
        </a:accent4>
        <a:accent5>
          <a:srgbClr val="F5C040"/>
        </a:accent5>
        <a:accent6>
          <a:srgbClr val="05E0DB"/>
        </a:accent6>
        <a:hlink>
          <a:srgbClr val="0080FF"/>
        </a:hlink>
        <a:folHlink>
          <a:srgbClr val="5EA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1133</Words>
  <Application>Microsoft Office PowerPoint</Application>
  <PresentationFormat>Экран (4:3)</PresentationFormat>
  <Paragraphs>105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Constantia</vt:lpstr>
      <vt:lpstr>Times New Roman</vt:lpstr>
      <vt:lpstr>Wingdings 2</vt:lpstr>
      <vt:lpstr>Presentation</vt:lpstr>
      <vt:lpstr>Чрезвычайные ситуации природного  характера</vt:lpstr>
      <vt:lpstr>Чрезвычайная ситуация -</vt:lpstr>
      <vt:lpstr>Презентация PowerPoint</vt:lpstr>
      <vt:lpstr>Землетрясение - </vt:lpstr>
      <vt:lpstr>Презентация PowerPoint</vt:lpstr>
      <vt:lpstr>Правила безопасного поведения во время землетрясения</vt:lpstr>
      <vt:lpstr>Цунами- </vt:lpstr>
      <vt:lpstr>ЧТО ДЕЛАТЬ ПОСЛЕ ЦУНАМИ  </vt:lpstr>
      <vt:lpstr> Вулкан – </vt:lpstr>
      <vt:lpstr>Магма –</vt:lpstr>
      <vt:lpstr>Что делать, если извержение  застигло вас на улице? </vt:lpstr>
      <vt:lpstr>Презентация PowerPoint</vt:lpstr>
      <vt:lpstr>Неконтролируемое горение, приводящее к ущербу и возможным жертвам - ПОЖАР </vt:lpstr>
      <vt:lpstr>Низовой устойчивый пожар</vt:lpstr>
      <vt:lpstr>Верховые пожары</vt:lpstr>
      <vt:lpstr>    Огненный шторм</vt:lpstr>
      <vt:lpstr>    ТОРФЯНЫЕ ПОЖАРЫ</vt:lpstr>
      <vt:lpstr>Наводнением</vt:lpstr>
      <vt:lpstr>Действия населения  во время наводнения:</vt:lpstr>
      <vt:lpstr>    Снежные лавины</vt:lpstr>
      <vt:lpstr>    На пути лавина – ваши     действия:</vt:lpstr>
      <vt:lpstr>   Ураган-</vt:lpstr>
      <vt:lpstr>   Буря - </vt:lpstr>
      <vt:lpstr>    Смерч-</vt:lpstr>
      <vt:lpstr>Правила поведения во время урагана, смерча.</vt:lpstr>
      <vt:lpstr> Оползень-</vt:lpstr>
      <vt:lpstr>Презентация PowerPoint</vt:lpstr>
      <vt:lpstr>  Обвал</vt:lpstr>
      <vt:lpstr>   Сель </vt:lpstr>
      <vt:lpstr>Правила поведения при угрозе обвала, селя, оползня: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Чрезвычайные ситуации природного  характера</dc:title>
  <dc:subject/>
  <dc:creator/>
  <cp:keywords/>
  <dc:description/>
  <cp:lastModifiedBy>Учетная запись Майкрософт</cp:lastModifiedBy>
  <cp:revision>2</cp:revision>
  <dcterms:created xsi:type="dcterms:W3CDTF">2024-12-28T23:59:50Z</dcterms:created>
  <dcterms:modified xsi:type="dcterms:W3CDTF">2024-12-29T11:34:28Z</dcterms:modified>
</cp:coreProperties>
</file>