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8" r:id="rId3"/>
    <p:sldId id="280" r:id="rId4"/>
    <p:sldId id="285" r:id="rId5"/>
    <p:sldId id="259" r:id="rId6"/>
    <p:sldId id="257" r:id="rId7"/>
    <p:sldId id="258" r:id="rId8"/>
    <p:sldId id="287" r:id="rId9"/>
    <p:sldId id="288" r:id="rId10"/>
    <p:sldId id="289" r:id="rId11"/>
    <p:sldId id="261" r:id="rId12"/>
    <p:sldId id="262" r:id="rId13"/>
    <p:sldId id="260" r:id="rId14"/>
    <p:sldId id="264" r:id="rId15"/>
    <p:sldId id="290" r:id="rId16"/>
    <p:sldId id="268" r:id="rId17"/>
    <p:sldId id="269" r:id="rId18"/>
    <p:sldId id="270" r:id="rId19"/>
    <p:sldId id="271" r:id="rId20"/>
    <p:sldId id="275" r:id="rId21"/>
    <p:sldId id="276" r:id="rId22"/>
    <p:sldId id="277" r:id="rId23"/>
    <p:sldId id="272" r:id="rId24"/>
    <p:sldId id="273" r:id="rId25"/>
    <p:sldId id="274" r:id="rId26"/>
    <p:sldId id="281" r:id="rId27"/>
    <p:sldId id="282" r:id="rId28"/>
    <p:sldId id="283" r:id="rId29"/>
    <p:sldId id="28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infourok.ru/videouroki/212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urok.ru/videouroki/21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nfourok.ru/videouroki/21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712968" cy="5255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учебного процесса на уроках биологии с использованием технологии смешанного обучения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97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1" y="-43544"/>
            <a:ext cx="830465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Внутреннюю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среду организма образуют: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полости тела;			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внутренние органы;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кровь, лимфа, тканевая жидкость;		Г) ткани, образующие внутренние органы.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Кровь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разновидность ткани: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соединительной;	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эпителиальной.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мышечной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Г) нервной.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3.Функции эритроцитов: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участие в свертывании крови;		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перенос кислорода;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обезвреживание бактерий;		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выработка антител.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Клетки крови, способные вырабатывать антитела: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Лейкоциты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Тромбоциты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Лимфоциты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5.При малокровии (анемии) в крови уменьшается содержание: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тромбоцитов;			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плазмы;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эритроцитов;			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лимфоцитов.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6.Невосприимчивость организма к какой-либо инфекции – это: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малокровие;				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гемофилия;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фагоцитоз;			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иммунитет.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Какую функцию выполняют лейкоциты?: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уничтожают чужеродные тела;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свертывании крови;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 газов;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подходят все указанные функции.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66947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" y="692695"/>
            <a:ext cx="8378350" cy="4824537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94019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3" y="836712"/>
            <a:ext cx="784887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4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1" y="283029"/>
            <a:ext cx="7848872" cy="523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3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>
                <a:hlinkClick r:id="rId2"/>
              </a:rPr>
              <a:t>https://infourok.ru/videouroki/212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914400" y="1547812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6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Разноуровневые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задания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Изучить материал (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//infourok.ru/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videouroki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/212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составить в тетради биологический словарь;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Приготовить сообщение о  внутренней среде организма;</a:t>
            </a:r>
          </a:p>
          <a:p>
            <a:pPr marL="0" indent="0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Составить опорный конспект по теме.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993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ЭФУ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sz="quarter" idx="1"/>
          </p:nvPr>
        </p:nvPicPr>
        <p:blipFill rotWithShape="1">
          <a:blip r:embed="rId2"/>
          <a:srcRect l="26220" r="28098"/>
          <a:stretch/>
        </p:blipFill>
        <p:spPr>
          <a:xfrm>
            <a:off x="5878286" y="2708920"/>
            <a:ext cx="2798170" cy="3888432"/>
          </a:xfrm>
          <a:prstGeom prst="rect">
            <a:avLst/>
          </a:prstGeom>
        </p:spPr>
      </p:pic>
      <p:pic>
        <p:nvPicPr>
          <p:cNvPr id="5" name="Объект 3"/>
          <p:cNvPicPr>
            <a:picLocks/>
          </p:cNvPicPr>
          <p:nvPr/>
        </p:nvPicPr>
        <p:blipFill rotWithShape="1">
          <a:blip r:embed="rId3"/>
          <a:srcRect l="26190" r="26892"/>
          <a:stretch/>
        </p:blipFill>
        <p:spPr>
          <a:xfrm>
            <a:off x="179512" y="476672"/>
            <a:ext cx="3070650" cy="3816424"/>
          </a:xfrm>
          <a:prstGeom prst="rect">
            <a:avLst/>
          </a:prstGeom>
        </p:spPr>
      </p:pic>
      <p:pic>
        <p:nvPicPr>
          <p:cNvPr id="6" name="Объект 3"/>
          <p:cNvPicPr>
            <a:picLocks/>
          </p:cNvPicPr>
          <p:nvPr/>
        </p:nvPicPr>
        <p:blipFill rotWithShape="1">
          <a:blip r:embed="rId4"/>
          <a:srcRect l="26331" r="27591"/>
          <a:stretch/>
        </p:blipFill>
        <p:spPr>
          <a:xfrm>
            <a:off x="2843808" y="1844824"/>
            <a:ext cx="3294856" cy="3796478"/>
          </a:xfrm>
          <a:prstGeom prst="rect">
            <a:avLst/>
          </a:prstGeom>
        </p:spPr>
      </p:pic>
      <p:pic>
        <p:nvPicPr>
          <p:cNvPr id="7" name="Объект 3"/>
          <p:cNvPicPr>
            <a:picLocks/>
          </p:cNvPicPr>
          <p:nvPr/>
        </p:nvPicPr>
        <p:blipFill rotWithShape="1">
          <a:blip r:embed="rId5"/>
          <a:srcRect l="10336" t="25477" r="66931" b="27381"/>
          <a:stretch/>
        </p:blipFill>
        <p:spPr bwMode="auto">
          <a:xfrm>
            <a:off x="6804248" y="240397"/>
            <a:ext cx="1915885" cy="21553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5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568952" cy="49006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результатов исследовательской работы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78690233"/>
              </p:ext>
            </p:extLst>
          </p:nvPr>
        </p:nvGraphicFramePr>
        <p:xfrm>
          <a:off x="179512" y="836712"/>
          <a:ext cx="8785224" cy="175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260"/>
                <a:gridCol w="1152128"/>
                <a:gridCol w="1512168"/>
                <a:gridCol w="1512168"/>
                <a:gridCol w="2376264"/>
                <a:gridCol w="10082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клетки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Функция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образования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разрушения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жизни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в 1 мм3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Эритроциты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948437"/>
              </p:ext>
            </p:extLst>
          </p:nvPr>
        </p:nvGraphicFramePr>
        <p:xfrm>
          <a:off x="179512" y="2780928"/>
          <a:ext cx="8785224" cy="175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260"/>
                <a:gridCol w="1152128"/>
                <a:gridCol w="1512168"/>
                <a:gridCol w="1512168"/>
                <a:gridCol w="2376264"/>
                <a:gridCol w="100823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клетки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Функция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образования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разрушения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жизни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в 1 мм3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Лейкоциты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45819"/>
              </p:ext>
            </p:extLst>
          </p:nvPr>
        </p:nvGraphicFramePr>
        <p:xfrm>
          <a:off x="179512" y="4797152"/>
          <a:ext cx="8785224" cy="175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260"/>
                <a:gridCol w="1152128"/>
                <a:gridCol w="1512168"/>
                <a:gridCol w="1512168"/>
                <a:gridCol w="2376264"/>
                <a:gridCol w="10082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клетки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Функция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образования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разрушения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жизни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в 1 мм3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Тромбоциты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2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14400" y="1625536"/>
            <a:ext cx="7772400" cy="421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14400" y="1547812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9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712968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Смешанное обучение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образовательный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подход, совмещающий обучение с участием учителя (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лицом-к- лицу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 онлайн-обучением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предполагающий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самостоятельного контроля учеником пути, времени, места и темпа обучения, а также интеграцию опыта обучения с учителем и онлайн».</a:t>
            </a:r>
          </a:p>
        </p:txBody>
      </p:sp>
    </p:spTree>
    <p:extLst>
      <p:ext uri="{BB962C8B-B14F-4D97-AF65-F5344CB8AC3E}">
        <p14:creationId xmlns:p14="http://schemas.microsoft.com/office/powerpoint/2010/main" val="182765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 на МЭО (интернет-урок 2. Задания с открытым ответом. Готовимся к ОГЭ/ЕГЭ)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521406" cy="462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14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3" y="1121562"/>
            <a:ext cx="8530179" cy="479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42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3" y="1081058"/>
            <a:ext cx="8602187" cy="483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81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1520" y="1340768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6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47812"/>
            <a:ext cx="77724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61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25536"/>
            <a:ext cx="7772400" cy="421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00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смешанного обучения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99592" y="908720"/>
            <a:ext cx="7772400" cy="4572000"/>
          </a:xfrm>
        </p:spPr>
        <p:txBody>
          <a:bodyPr>
            <a:normAutofit fontScale="55000" lnSpcReduction="20000"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комплексному решению проблем, учёту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аспектов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решаемой задачи;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критическое мышление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способность выбора достоверных источников данных и отбора информации, которая действительно необходима для решения проблемы;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креативность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способность творчески переосмыслить имеющуюся информацию, синтезировать новые идеи и решения;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командная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работа, умение продуктивно взаимодействовать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другими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людьми, искать единомышленников и создавать команды;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решения и нести за них ответственность;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576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56207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внедрения смешанного обучения: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640960" cy="5544616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ИКТ-грамотность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зависимость от техники, широкополосного Интернета, устойчивости онлайн режима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безлимитных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тарифов; 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модернизация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 классных комнат (например, зонирование пространства при использовании модели «смена рабочих зон», оснащение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кабинетов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компьютерами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мобильными устройствами для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учащихся).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382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предъявляемые к учителю: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13657" y="1447800"/>
            <a:ext cx="8273143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Большие временные затраты;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Учитель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уходит от роли транслятора к роли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Учитель должен научиться работать в учебной среде,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границ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средой классной комнаты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онлайн-средой;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Повышение ИКТ-компетентности.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81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476672"/>
            <a:ext cx="8219256" cy="5327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er\Desktop\СМешанн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04864"/>
            <a:ext cx="5067731" cy="380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19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620688"/>
            <a:ext cx="8219256" cy="5399112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основные принципы смешанного обучения применялись ещё в шестидесятых годах XX века в корпоративном и высшем образовании, но сам термин был впервые использован в 1999 г., когда американский Интерактивный Учебный Центр начал выпуск программного обеспечения, предназначенного для преподавания через Интернет.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58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568952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смешанного обучения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700808"/>
            <a:ext cx="252028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Автономная группа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3050132"/>
            <a:ext cx="244827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Смена рабочих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12160" y="4365104"/>
            <a:ext cx="2643201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Перевёрнутый класс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051720" y="908720"/>
            <a:ext cx="936104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4211960" y="908720"/>
            <a:ext cx="72008" cy="21414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6" idx="0"/>
          </p:cNvCxnSpPr>
          <p:nvPr/>
        </p:nvCxnSpPr>
        <p:spPr>
          <a:xfrm>
            <a:off x="6660232" y="908720"/>
            <a:ext cx="673529" cy="34563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19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714" y="285524"/>
            <a:ext cx="7772400" cy="278343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Автономная группа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 делится на группы, в одной из которых основное обучение ведётся онлайн, а очный компонент используется для консультирования — группового или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индивидуального.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Возможен перенос зоны онлайн-обучения в компьютерный класс. В этом случае понадобится ассистент (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который бы наблюдал за автономной группой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User\Desktop\slide-6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9"/>
          <a:stretch/>
        </p:blipFill>
        <p:spPr bwMode="auto">
          <a:xfrm>
            <a:off x="1952422" y="2780928"/>
            <a:ext cx="5787930" cy="3570557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27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26642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/>
              <a:t> </a:t>
            </a:r>
            <a:br>
              <a:rPr lang="ru-RU" sz="1300" dirty="0"/>
            </a:br>
            <a:r>
              <a:rPr lang="ru-RU" sz="1300" dirty="0"/>
              <a:t/>
            </a:r>
            <a:br>
              <a:rPr lang="ru-RU" sz="1300" dirty="0"/>
            </a:b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Смена 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 </a:t>
            </a:r>
            <a:b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еобходимо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перестраивать пространство класса — выделить и оформить рабочие зоны. Одна из зон — зона работы онлайн. Другие зоны — на усмотрение учителя, например, зона групповой работы, зона работы с учителем и т.д. Учащиеся делятся на группы и по кругу переходят из зоны в зону через определенные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промежутки</a:t>
            </a:r>
            <a:b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времени.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sz="quarter" idx="1"/>
          </p:nvPr>
        </p:nvPicPr>
        <p:blipFill rotWithShape="1">
          <a:blip r:embed="rId2"/>
          <a:srcRect l="44125" t="35041" r="26669" b="45429"/>
          <a:stretch/>
        </p:blipFill>
        <p:spPr bwMode="auto">
          <a:xfrm>
            <a:off x="2096429" y="3166945"/>
            <a:ext cx="4248615" cy="254805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465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72400" cy="23762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Перевёрнутый класс 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данном случае ни специального зонирования, ни специальных требований к организации учебной деятельности нет, так как в классе реализуется очный компонент смешанного обучения, а онлайн-обучение происходит дома в режиме самостоятельной работы на компьютере.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sz="quarter" idx="1"/>
          </p:nvPr>
        </p:nvPicPr>
        <p:blipFill>
          <a:blip r:embed="rId2"/>
          <a:srcRect l="26047" t="28098" r="28044" b="31595"/>
          <a:stretch>
            <a:fillRect/>
          </a:stretch>
        </p:blipFill>
        <p:spPr bwMode="auto">
          <a:xfrm>
            <a:off x="1187624" y="2636912"/>
            <a:ext cx="6264696" cy="32763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957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«открытия» новых знаний в 8 классе по теме: « Внутренняя среда организма. Кровь»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491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>
                <a:hlinkClick r:id="rId2"/>
              </a:rPr>
              <a:t>https://infourok.ru/videouroki/211</a:t>
            </a:r>
            <a:r>
              <a:rPr lang="ru-RU"/>
              <a:t/>
            </a:r>
            <a:br>
              <a:rPr lang="ru-RU"/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914400" y="1625536"/>
            <a:ext cx="7772400" cy="421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2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629</TotalTime>
  <Words>362</Words>
  <Application>Microsoft Office PowerPoint</Application>
  <PresentationFormat>Экран (4:3)</PresentationFormat>
  <Paragraphs>92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Справедливость</vt:lpstr>
      <vt:lpstr>Презентация PowerPoint</vt:lpstr>
      <vt:lpstr>Презентация PowerPoint</vt:lpstr>
      <vt:lpstr>Презентация PowerPoint</vt:lpstr>
      <vt:lpstr> </vt:lpstr>
      <vt:lpstr>                       Автономная группа Класс делится на группы, в одной из которых основное обучение ведётся онлайн, а очный компонент используется для консультирования — группового или индивидуального.  Возможен перенос зоны онлайн-обучения в компьютерный класс. В этом случае понадобится ассистент (тьютор), который бы наблюдал за автономной группой. </vt:lpstr>
      <vt:lpstr>    Смена рабочих зон   Необходимо перестраивать пространство класса — выделить и оформить рабочие зоны. Одна из зон — зона работы онлайн. Другие зоны — на усмотрение учителя, например, зона групповой работы, зона работы с учителем и т.д. Учащиеся делятся на группы и по кругу переходят из зоны в зону через определенные промежутки времени. </vt:lpstr>
      <vt:lpstr>                                 Перевёрнутый класс  В данном случае ни специального зонирования, ни специальных требований к организации учебной деятельности нет, так как в классе реализуется очный компонент смешанного обучения, а онлайн-обучение происходит дома в режиме самостоятельной работы на компьютере.  </vt:lpstr>
      <vt:lpstr>Презентация PowerPoint</vt:lpstr>
      <vt:lpstr>https://infourok.ru/videouroki/211 </vt:lpstr>
      <vt:lpstr>Презентация PowerPoint</vt:lpstr>
      <vt:lpstr>Презентация PowerPoint</vt:lpstr>
      <vt:lpstr>Презентация PowerPoint</vt:lpstr>
      <vt:lpstr>Презентация PowerPoint</vt:lpstr>
      <vt:lpstr>https://infourok.ru/videouroki/212 </vt:lpstr>
      <vt:lpstr>Разноуровневые задания</vt:lpstr>
      <vt:lpstr>Работа с ЭФУ</vt:lpstr>
      <vt:lpstr>Представление результатов исследовательской работы</vt:lpstr>
      <vt:lpstr>Презентация PowerPoint</vt:lpstr>
      <vt:lpstr>Презентация PowerPoint</vt:lpstr>
      <vt:lpstr>Домашнее задание на МЭО (интернет-урок 2. Задания с открытым ответом. Готовимся к ОГЭ/ЕГЭ)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Преимущества смешанного обучения</vt:lpstr>
      <vt:lpstr>Трудности внедрения смешанного обучения:</vt:lpstr>
      <vt:lpstr>Требования предъявляемые к учителю: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29</cp:revision>
  <dcterms:created xsi:type="dcterms:W3CDTF">2020-04-08T02:03:17Z</dcterms:created>
  <dcterms:modified xsi:type="dcterms:W3CDTF">2020-04-25T04:00:05Z</dcterms:modified>
</cp:coreProperties>
</file>