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88" r:id="rId4"/>
    <p:sldId id="292" r:id="rId5"/>
    <p:sldId id="289" r:id="rId6"/>
    <p:sldId id="286" r:id="rId7"/>
    <p:sldId id="290" r:id="rId8"/>
    <p:sldId id="291" r:id="rId9"/>
    <p:sldId id="287" r:id="rId10"/>
    <p:sldId id="293" r:id="rId11"/>
    <p:sldId id="279" r:id="rId12"/>
    <p:sldId id="280" r:id="rId13"/>
    <p:sldId id="281" r:id="rId14"/>
    <p:sldId id="282" r:id="rId15"/>
    <p:sldId id="283" r:id="rId16"/>
    <p:sldId id="284" r:id="rId17"/>
    <p:sldId id="270" r:id="rId18"/>
    <p:sldId id="268" r:id="rId19"/>
    <p:sldId id="275" r:id="rId20"/>
    <p:sldId id="29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996633"/>
    <a:srgbClr val="0F026E"/>
    <a:srgbClr val="99CCFF"/>
    <a:srgbClr val="F51813"/>
    <a:srgbClr val="B7DEE8"/>
    <a:srgbClr val="99FFCC"/>
    <a:srgbClr val="DCE6F2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503" autoAdjust="0"/>
    <p:restoredTop sz="9466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" Target="slide11.xml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" Target="slide6.xml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19.xml"/><Relationship Id="rId10" Type="http://schemas.openxmlformats.org/officeDocument/2006/relationships/image" Target="../media/image13.gif"/><Relationship Id="rId4" Type="http://schemas.openxmlformats.org/officeDocument/2006/relationships/slide" Target="slide1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soapspirit.ru/wp-content/uploads/2014/01/kukla-v-narodnom-kostjume.jpg" TargetMode="External"/><Relationship Id="rId13" Type="http://schemas.openxmlformats.org/officeDocument/2006/relationships/image" Target="../media/image19.jpeg"/><Relationship Id="rId3" Type="http://schemas.openxmlformats.org/officeDocument/2006/relationships/slide" Target="slide6.xml"/><Relationship Id="rId7" Type="http://schemas.openxmlformats.org/officeDocument/2006/relationships/image" Target="../media/image16.jpeg"/><Relationship Id="rId12" Type="http://schemas.openxmlformats.org/officeDocument/2006/relationships/hyperlink" Target="http://soapspirit.ru/wp-content/uploads/2014/01/kukla-devka-s-kosoj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oapspirit.ru/wp-content/uploads/2014/01/kukla-devka-prostovolosa.jpg" TargetMode="External"/><Relationship Id="rId11" Type="http://schemas.openxmlformats.org/officeDocument/2006/relationships/image" Target="../media/image18.jpeg"/><Relationship Id="rId5" Type="http://schemas.openxmlformats.org/officeDocument/2006/relationships/slide" Target="slide19.xml"/><Relationship Id="rId10" Type="http://schemas.openxmlformats.org/officeDocument/2006/relationships/hyperlink" Target="http://soapspirit.ru/wp-content/uploads/2014/01/devka-narjadnaja.jpg" TargetMode="External"/><Relationship Id="rId4" Type="http://schemas.openxmlformats.org/officeDocument/2006/relationships/slide" Target="slide11.xm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8784976" cy="6552728"/>
          </a:xfrm>
          <a:prstGeom prst="roundRect">
            <a:avLst>
              <a:gd name="adj" fmla="val 8499"/>
            </a:avLst>
          </a:prstGeom>
          <a:solidFill>
            <a:srgbClr val="B7DEE8">
              <a:alpha val="83922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260648"/>
            <a:ext cx="849694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Century Schoolbook" pitchFamily="18" charset="0"/>
              </a:rPr>
              <a:t>Презентация исследовательского проекта «Куколка из бабушкиного сундучка»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entury Schoolbook" pitchFamily="18" charset="0"/>
              </a:rPr>
              <a:t>   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Century Schoolbook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Century Schoolbook" pitchFamily="18" charset="0"/>
            </a:endParaRPr>
          </a:p>
          <a:p>
            <a:pPr algn="r"/>
            <a:r>
              <a:rPr lang="ru-RU" sz="2400" b="1" dirty="0">
                <a:solidFill>
                  <a:srgbClr val="002060"/>
                </a:solidFill>
                <a:latin typeface="Century Schoolbook" pitchFamily="18" charset="0"/>
              </a:rPr>
              <a:t>Подготовила 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  <a:latin typeface="Century Schoolbook" pitchFamily="18" charset="0"/>
              </a:rPr>
              <a:t>Карпунина Валентина, 3 А класс</a:t>
            </a:r>
            <a:endParaRPr lang="ru-RU" sz="2400" dirty="0">
              <a:solidFill>
                <a:srgbClr val="C00000"/>
              </a:solidFill>
              <a:latin typeface="Century Schoolbook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>
              <a:solidFill>
                <a:srgbClr val="C00000"/>
              </a:solidFill>
              <a:latin typeface="Century Schoolbook" pitchFamily="18" charset="0"/>
            </a:endParaRPr>
          </a:p>
          <a:p>
            <a:endParaRPr lang="ru-RU" sz="2000" dirty="0">
              <a:solidFill>
                <a:srgbClr val="C00000"/>
              </a:solidFill>
              <a:latin typeface="Century Schoolbook" pitchFamily="18" charset="0"/>
            </a:endParaRPr>
          </a:p>
          <a:p>
            <a:r>
              <a:rPr lang="ru-RU" sz="2000" dirty="0">
                <a:solidFill>
                  <a:srgbClr val="C00000"/>
                </a:solidFill>
                <a:latin typeface="Century Schoolbook" pitchFamily="18" charset="0"/>
              </a:rPr>
              <a:t> </a:t>
            </a:r>
          </a:p>
        </p:txBody>
      </p:sp>
      <p:pic>
        <p:nvPicPr>
          <p:cNvPr id="7" name="Picture 4" descr="Народная культу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238732"/>
            <a:ext cx="3270139" cy="245172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8784976" cy="6552728"/>
          </a:xfrm>
          <a:prstGeom prst="roundRect">
            <a:avLst>
              <a:gd name="adj" fmla="val 8499"/>
            </a:avLst>
          </a:prstGeom>
          <a:solidFill>
            <a:srgbClr val="B7DEE8">
              <a:alpha val="83922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71600" y="285729"/>
            <a:ext cx="7344816" cy="464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4F81BD"/>
                </a:solidFill>
                <a:latin typeface="Century Schoolbook" pitchFamily="18" charset="0"/>
              </a:rPr>
              <a:t>Сделав куколку, я показала свои умения в вязании  крючком.</a:t>
            </a:r>
          </a:p>
          <a:p>
            <a:pPr algn="ctr"/>
            <a:endParaRPr lang="ru-RU" sz="4800" b="1" dirty="0">
              <a:solidFill>
                <a:srgbClr val="0F026E"/>
              </a:solidFill>
              <a:latin typeface="Century Schoolbook" pitchFamily="18" charset="0"/>
            </a:endParaRPr>
          </a:p>
          <a:p>
            <a:pPr algn="ctr"/>
            <a:r>
              <a:rPr lang="ru-RU" sz="4800" b="1" dirty="0">
                <a:solidFill>
                  <a:srgbClr val="0F026E"/>
                </a:solidFill>
                <a:latin typeface="Century Schoolbook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268760"/>
            <a:ext cx="8064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rgbClr val="0F026E"/>
                </a:solidFill>
                <a:latin typeface="Century Schoolbook" pitchFamily="18" charset="0"/>
              </a:rPr>
              <a:t> </a:t>
            </a:r>
          </a:p>
        </p:txBody>
      </p:sp>
      <p:pic>
        <p:nvPicPr>
          <p:cNvPr id="6" name="Рисунок 5" descr="G:\DCIM\101SSCAM\SDC143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286124"/>
            <a:ext cx="4528932" cy="327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зрыв: 8 точек 1">
            <a:extLst>
              <a:ext uri="{FF2B5EF4-FFF2-40B4-BE49-F238E27FC236}">
                <a16:creationId xmlns:a16="http://schemas.microsoft.com/office/drawing/2014/main" id="{D4B8E87A-D89D-46CF-9B0C-07CE1D6AF702}"/>
              </a:ext>
            </a:extLst>
          </p:cNvPr>
          <p:cNvSpPr/>
          <p:nvPr/>
        </p:nvSpPr>
        <p:spPr>
          <a:xfrm>
            <a:off x="4499992" y="4077072"/>
            <a:ext cx="938392" cy="94899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8784976" cy="6552728"/>
          </a:xfrm>
          <a:prstGeom prst="roundRect">
            <a:avLst>
              <a:gd name="adj" fmla="val 8499"/>
            </a:avLst>
          </a:prstGeom>
          <a:solidFill>
            <a:srgbClr val="B7DEE8">
              <a:alpha val="83922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71600" y="40466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4F81BD"/>
                </a:solidFill>
                <a:latin typeface="Century Schoolbook" pitchFamily="18" charset="0"/>
              </a:rPr>
              <a:t>Материалы и инструменты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3356992"/>
            <a:ext cx="40324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4F81BD"/>
                </a:solidFill>
                <a:latin typeface="Century Schoolbook" pitchFamily="18" charset="0"/>
              </a:rPr>
              <a:t>Для работы нам понадобятся различные  клубки пряжи, наполнитель, крючок,    ножницы, иголка</a:t>
            </a:r>
          </a:p>
        </p:txBody>
      </p:sp>
      <p:pic>
        <p:nvPicPr>
          <p:cNvPr id="7" name="Рисунок 6" descr="C:\Users\ууу\Desktop\SDC143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4008219" cy="284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8784976" cy="6552728"/>
          </a:xfrm>
          <a:prstGeom prst="roundRect">
            <a:avLst>
              <a:gd name="adj" fmla="val 8499"/>
            </a:avLst>
          </a:prstGeom>
          <a:solidFill>
            <a:srgbClr val="B7DEE8">
              <a:alpha val="83922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27984" y="1916832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F026E"/>
                </a:solidFill>
                <a:latin typeface="Century Schoolbook" pitchFamily="18" charset="0"/>
              </a:rPr>
              <a:t>  </a:t>
            </a:r>
            <a:r>
              <a:rPr lang="ru-RU" sz="2800" b="1" dirty="0">
                <a:solidFill>
                  <a:srgbClr val="4F81BD"/>
                </a:solidFill>
                <a:latin typeface="Century Schoolbook" pitchFamily="18" charset="0"/>
              </a:rPr>
              <a:t>Круговым вязанием по спирали столбиками без </a:t>
            </a:r>
            <a:r>
              <a:rPr lang="ru-RU" sz="2800" b="1" dirty="0" err="1">
                <a:solidFill>
                  <a:srgbClr val="4F81BD"/>
                </a:solidFill>
                <a:latin typeface="Century Schoolbook" pitchFamily="18" charset="0"/>
              </a:rPr>
              <a:t>накида</a:t>
            </a:r>
            <a:r>
              <a:rPr lang="ru-RU" sz="2800" b="1" dirty="0">
                <a:solidFill>
                  <a:srgbClr val="4F81BD"/>
                </a:solidFill>
                <a:latin typeface="Century Schoolbook" pitchFamily="18" charset="0"/>
              </a:rPr>
              <a:t> вяжем голову, туловище, руки, ноги</a:t>
            </a:r>
            <a:r>
              <a:rPr lang="ru-RU" sz="2800" dirty="0">
                <a:solidFill>
                  <a:srgbClr val="0F026E"/>
                </a:solidFill>
                <a:latin typeface="Century Schoolbook" pitchFamily="18" charset="0"/>
              </a:rPr>
              <a:t>.</a:t>
            </a:r>
          </a:p>
        </p:txBody>
      </p:sp>
      <p:pic>
        <p:nvPicPr>
          <p:cNvPr id="7" name="Рисунок 6" descr="G:\Куряночка Синяева Мира\SDC142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3596251" cy="26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Куряночка Синяева Мира\SDC142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56992"/>
            <a:ext cx="3470662" cy="274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зрыв: 8 точек 1">
            <a:extLst>
              <a:ext uri="{FF2B5EF4-FFF2-40B4-BE49-F238E27FC236}">
                <a16:creationId xmlns:a16="http://schemas.microsoft.com/office/drawing/2014/main" id="{8D56634C-3F38-4615-A711-C701246BB3DF}"/>
              </a:ext>
            </a:extLst>
          </p:cNvPr>
          <p:cNvSpPr/>
          <p:nvPr/>
        </p:nvSpPr>
        <p:spPr>
          <a:xfrm>
            <a:off x="2096501" y="3440988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25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8499"/>
            </a:avLst>
          </a:prstGeom>
          <a:solidFill>
            <a:srgbClr val="B7DEE8">
              <a:alpha val="83922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332656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4F81BD"/>
                </a:solidFill>
                <a:latin typeface="Century Schoolbook" pitchFamily="18" charset="0"/>
              </a:rPr>
              <a:t>В процессе вязания наполняем детали </a:t>
            </a:r>
            <a:r>
              <a:rPr lang="ru-RU" sz="2800" b="1" dirty="0" err="1">
                <a:solidFill>
                  <a:srgbClr val="4F81BD"/>
                </a:solidFill>
                <a:latin typeface="Century Schoolbook" pitchFamily="18" charset="0"/>
              </a:rPr>
              <a:t>синтепоном</a:t>
            </a:r>
            <a:r>
              <a:rPr lang="ru-RU" sz="2800" b="1" dirty="0">
                <a:solidFill>
                  <a:srgbClr val="4F81BD"/>
                </a:solidFill>
                <a:latin typeface="Century Schoolbook" pitchFamily="18" charset="0"/>
              </a:rPr>
              <a:t>. Из пряжи нарезаем пряди для волос и крепим их к голове</a:t>
            </a:r>
            <a:r>
              <a:rPr lang="ru-RU" sz="2800" dirty="0">
                <a:solidFill>
                  <a:srgbClr val="4F81BD"/>
                </a:solidFill>
                <a:latin typeface="Century Schoolbook" pitchFamily="18" charset="0"/>
              </a:rPr>
              <a:t>. </a:t>
            </a:r>
          </a:p>
          <a:p>
            <a:pPr algn="ctr"/>
            <a:endParaRPr lang="ru-RU" sz="2800" dirty="0">
              <a:solidFill>
                <a:srgbClr val="0F026E"/>
              </a:solidFill>
              <a:latin typeface="Century Schoolbook" pitchFamily="18" charset="0"/>
            </a:endParaRPr>
          </a:p>
          <a:p>
            <a:pPr algn="ctr"/>
            <a:endParaRPr lang="ru-RU" sz="2800" dirty="0">
              <a:solidFill>
                <a:srgbClr val="0F026E"/>
              </a:solidFill>
              <a:latin typeface="Century Schoolbook" pitchFamily="18" charset="0"/>
            </a:endParaRPr>
          </a:p>
          <a:p>
            <a:pPr algn="ctr"/>
            <a:endParaRPr lang="ru-RU" sz="2800" dirty="0">
              <a:solidFill>
                <a:srgbClr val="0F026E"/>
              </a:solidFill>
              <a:latin typeface="Century Schoolbook" pitchFamily="18" charset="0"/>
            </a:endParaRPr>
          </a:p>
        </p:txBody>
      </p:sp>
      <p:pic>
        <p:nvPicPr>
          <p:cNvPr id="7" name="Рисунок 6" descr="G:\Куряночка Синяева Мира\SDC142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6560627" cy="448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305272"/>
            <a:ext cx="8784976" cy="6552728"/>
          </a:xfrm>
          <a:prstGeom prst="roundRect">
            <a:avLst>
              <a:gd name="adj" fmla="val 8499"/>
            </a:avLst>
          </a:prstGeom>
          <a:solidFill>
            <a:srgbClr val="B7DEE8">
              <a:alpha val="83922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3600" b="1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Сшиваем последовательно детали.</a:t>
            </a:r>
          </a:p>
          <a:p>
            <a:pPr algn="ctr"/>
            <a:r>
              <a:rPr lang="ru-RU" sz="3600" b="1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Заплетаем косу, завязываем ленту.</a:t>
            </a:r>
          </a:p>
        </p:txBody>
      </p:sp>
      <p:sp>
        <p:nvSpPr>
          <p:cNvPr id="7" name="TextBox 6"/>
          <p:cNvSpPr txBox="1"/>
          <p:nvPr/>
        </p:nvSpPr>
        <p:spPr>
          <a:xfrm flipV="1">
            <a:off x="719064" y="535782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F026E"/>
                </a:solidFill>
                <a:latin typeface="Century Schoolbook" pitchFamily="18" charset="0"/>
              </a:rPr>
              <a:t> </a:t>
            </a:r>
          </a:p>
        </p:txBody>
      </p:sp>
      <p:pic>
        <p:nvPicPr>
          <p:cNvPr id="8" name="Рисунок 7" descr="G:\Куряночка Синяева Мира\SDC142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2929781" cy="368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Куряночка Синяева Мира\SDC142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764704"/>
            <a:ext cx="3004056" cy="374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8499"/>
            </a:avLst>
          </a:prstGeom>
          <a:solidFill>
            <a:srgbClr val="B7DEE8">
              <a:alpha val="83922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786182" y="642917"/>
            <a:ext cx="457203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4F81BD"/>
                </a:solidFill>
                <a:latin typeface="Century Schoolbook" pitchFamily="18" charset="0"/>
              </a:rPr>
              <a:t>Прежде, чем вязать одежду,  нарисовала эскиз народного костюма Курской губернии.</a:t>
            </a:r>
          </a:p>
          <a:p>
            <a:endParaRPr lang="ru-RU" sz="2800" b="1" dirty="0">
              <a:solidFill>
                <a:srgbClr val="4F81BD"/>
              </a:solidFill>
              <a:latin typeface="Century Schoolbook" pitchFamily="18" charset="0"/>
            </a:endParaRPr>
          </a:p>
          <a:p>
            <a:r>
              <a:rPr lang="ru-RU" sz="2800" b="1" dirty="0">
                <a:solidFill>
                  <a:srgbClr val="4F81BD"/>
                </a:solidFill>
                <a:latin typeface="Century Schoolbook" pitchFamily="18" charset="0"/>
              </a:rPr>
              <a:t>Одежда будет состоять из рубахи, сарафана, платка, пояса, обуви.</a:t>
            </a:r>
          </a:p>
          <a:p>
            <a:pPr algn="ctr"/>
            <a:endParaRPr lang="ru-RU" sz="2800" dirty="0">
              <a:solidFill>
                <a:srgbClr val="4F81BD"/>
              </a:solidFill>
              <a:latin typeface="Century Schoolbook" pitchFamily="18" charset="0"/>
            </a:endParaRPr>
          </a:p>
          <a:p>
            <a:pPr algn="ctr"/>
            <a:endParaRPr lang="ru-RU" sz="2800" dirty="0">
              <a:solidFill>
                <a:srgbClr val="0F026E"/>
              </a:solidFill>
              <a:latin typeface="Century Schoolbook" pitchFamily="18" charset="0"/>
            </a:endParaRPr>
          </a:p>
          <a:p>
            <a:pPr algn="ctr"/>
            <a:endParaRPr lang="ru-RU" sz="2800" dirty="0">
              <a:solidFill>
                <a:srgbClr val="0F026E"/>
              </a:solidFill>
              <a:latin typeface="Century Schoolbook" pitchFamily="18" charset="0"/>
            </a:endParaRPr>
          </a:p>
          <a:p>
            <a:pPr algn="ctr"/>
            <a:endParaRPr lang="ru-RU" sz="2800" dirty="0">
              <a:solidFill>
                <a:srgbClr val="0F026E"/>
              </a:solidFill>
              <a:latin typeface="Century Schoolbook" pitchFamily="18" charset="0"/>
            </a:endParaRPr>
          </a:p>
          <a:p>
            <a:pPr algn="ctr"/>
            <a:endParaRPr lang="ru-RU" sz="2800" dirty="0">
              <a:solidFill>
                <a:srgbClr val="0F026E"/>
              </a:solidFill>
              <a:latin typeface="Century Schoolbook" pitchFamily="18" charset="0"/>
            </a:endParaRPr>
          </a:p>
          <a:p>
            <a:pPr algn="ctr"/>
            <a:endParaRPr lang="ru-RU" sz="2800" dirty="0">
              <a:solidFill>
                <a:srgbClr val="0F026E"/>
              </a:solidFill>
              <a:latin typeface="Century Schoolbook" pitchFamily="18" charset="0"/>
            </a:endParaRPr>
          </a:p>
        </p:txBody>
      </p:sp>
      <p:pic>
        <p:nvPicPr>
          <p:cNvPr id="6" name="Рисунок 5" descr="G:\DCIM\101SSCAM\SDC143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013844" y="1728168"/>
            <a:ext cx="588527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305272"/>
            <a:ext cx="8784976" cy="6552728"/>
          </a:xfrm>
          <a:prstGeom prst="roundRect">
            <a:avLst>
              <a:gd name="adj" fmla="val 8499"/>
            </a:avLst>
          </a:prstGeom>
          <a:solidFill>
            <a:srgbClr val="B7DEE8">
              <a:alpha val="83922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26064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F026E"/>
                </a:solidFill>
                <a:latin typeface="Century Schoolbook" pitchFamily="18" charset="0"/>
              </a:rPr>
              <a:t> </a:t>
            </a:r>
          </a:p>
        </p:txBody>
      </p:sp>
      <p:pic>
        <p:nvPicPr>
          <p:cNvPr id="7" name="Рисунок 6" descr="G:\Куряночка Синяева Мира\SDC142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000372"/>
            <a:ext cx="2921080" cy="355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Куряночка Синяева Мира\SDC142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00042"/>
            <a:ext cx="2991638" cy="238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99992" y="908720"/>
            <a:ext cx="39604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Вяжутся отдельно  передняя и задняя</a:t>
            </a:r>
          </a:p>
          <a:p>
            <a:r>
              <a:rPr lang="ru-RU" sz="2800" b="1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 часть рубахи поворотными рядами столбиками с </a:t>
            </a:r>
            <a:r>
              <a:rPr lang="ru-RU" sz="2800" b="1" dirty="0" err="1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накидом</a:t>
            </a:r>
            <a:r>
              <a:rPr lang="ru-RU" sz="2800" b="1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  белой пряжей.</a:t>
            </a:r>
          </a:p>
          <a:p>
            <a:r>
              <a:rPr lang="ru-RU" sz="2800" b="1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 Рукава вяжутся   красной и белой пряжей.</a:t>
            </a:r>
          </a:p>
          <a:p>
            <a:r>
              <a:rPr lang="ru-RU" sz="2800" b="1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Затем детали сшиваются.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0"/>
            <a:ext cx="8784976" cy="6552728"/>
          </a:xfrm>
          <a:prstGeom prst="roundRect">
            <a:avLst>
              <a:gd name="adj" fmla="val 8499"/>
            </a:avLst>
          </a:prstGeom>
          <a:solidFill>
            <a:srgbClr val="B7DEE8">
              <a:alpha val="83922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332656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4F81BD"/>
                </a:solidFill>
                <a:latin typeface="Century Schoolbook" pitchFamily="18" charset="0"/>
              </a:rPr>
              <a:t>Вяжем черный сарафан  с цветными полосками.</a:t>
            </a:r>
          </a:p>
          <a:p>
            <a:r>
              <a:rPr lang="ru-RU" sz="2800" dirty="0">
                <a:solidFill>
                  <a:srgbClr val="4F81BD"/>
                </a:solidFill>
                <a:latin typeface="Century Schoolbook" pitchFamily="18" charset="0"/>
              </a:rPr>
              <a:t>     </a:t>
            </a:r>
          </a:p>
        </p:txBody>
      </p:sp>
      <p:pic>
        <p:nvPicPr>
          <p:cNvPr id="8" name="Рисунок 7" descr="G:\Куряночка Синяева Мира\SDC142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214554"/>
            <a:ext cx="3029374" cy="404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Куряночка Синяева Мира\SDC142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60648"/>
            <a:ext cx="3090343" cy="231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DCIM\101SSCAM\SDC1439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789040"/>
            <a:ext cx="3120843" cy="243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00" y="278092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Вяжем обувь, косынку, скручиваем пояс.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305272"/>
            <a:ext cx="8784976" cy="6552728"/>
          </a:xfrm>
          <a:prstGeom prst="roundRect">
            <a:avLst>
              <a:gd name="adj" fmla="val 8499"/>
            </a:avLst>
          </a:prstGeom>
          <a:solidFill>
            <a:srgbClr val="B7DEE8">
              <a:alpha val="83922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491880" y="332656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F026E"/>
                </a:solidFill>
                <a:latin typeface="Century Schoolbook" pitchFamily="18" charset="0"/>
              </a:rPr>
              <a:t> </a:t>
            </a:r>
          </a:p>
          <a:p>
            <a:endParaRPr lang="ru-RU" sz="2800" dirty="0">
              <a:solidFill>
                <a:srgbClr val="0F026E"/>
              </a:solidFill>
              <a:latin typeface="Century Schoolbook" pitchFamily="18" charset="0"/>
            </a:endParaRPr>
          </a:p>
          <a:p>
            <a:endParaRPr lang="ru-RU" sz="2800" dirty="0">
              <a:solidFill>
                <a:srgbClr val="0F026E"/>
              </a:solidFill>
              <a:latin typeface="Century Schoolbook" pitchFamily="18" charset="0"/>
            </a:endParaRPr>
          </a:p>
          <a:p>
            <a:endParaRPr lang="ru-RU" sz="2800" dirty="0">
              <a:solidFill>
                <a:srgbClr val="0F026E"/>
              </a:solidFill>
              <a:latin typeface="Century Schoolbook" pitchFamily="18" charset="0"/>
            </a:endParaRPr>
          </a:p>
          <a:p>
            <a:r>
              <a:rPr lang="ru-RU" sz="2800" dirty="0">
                <a:solidFill>
                  <a:srgbClr val="0F026E"/>
                </a:solidFill>
                <a:latin typeface="Century Schoolbook" pitchFamily="18" charset="0"/>
              </a:rPr>
              <a:t>   </a:t>
            </a:r>
          </a:p>
          <a:p>
            <a:r>
              <a:rPr lang="ru-RU" sz="2800" dirty="0">
                <a:solidFill>
                  <a:srgbClr val="0F026E"/>
                </a:solidFill>
                <a:latin typeface="Century Schoolbook" pitchFamily="18" charset="0"/>
              </a:rPr>
              <a:t>     </a:t>
            </a:r>
          </a:p>
        </p:txBody>
      </p:sp>
      <p:pic>
        <p:nvPicPr>
          <p:cNvPr id="9" name="Рисунок 8" descr="G:\DCIM\101SSCAM\SDC143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17881" y="1411354"/>
            <a:ext cx="5631872" cy="409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7544" y="908720"/>
            <a:ext cx="42473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Оформляем лицо.</a:t>
            </a:r>
          </a:p>
          <a:p>
            <a:r>
              <a:rPr lang="ru-RU" sz="3200" b="1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Одеваем.</a:t>
            </a:r>
          </a:p>
          <a:p>
            <a:r>
              <a:rPr lang="ru-RU" sz="3200" b="1" dirty="0" err="1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Куряночка</a:t>
            </a:r>
            <a:r>
              <a:rPr lang="ru-RU" sz="3200" b="1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 готова!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8784976" cy="6552728"/>
          </a:xfrm>
          <a:prstGeom prst="roundRect">
            <a:avLst>
              <a:gd name="adj" fmla="val 8499"/>
            </a:avLst>
          </a:prstGeom>
          <a:solidFill>
            <a:srgbClr val="B7DEE8">
              <a:alpha val="83922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9675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4868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 </a:t>
            </a:r>
            <a:endParaRPr lang="ru-RU" dirty="0"/>
          </a:p>
        </p:txBody>
      </p:sp>
      <p:pic>
        <p:nvPicPr>
          <p:cNvPr id="1026" name="Picture 2" descr="Платье для Даш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28604"/>
            <a:ext cx="4333852" cy="43338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29124" y="5214950"/>
            <a:ext cx="4357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Руси существовало поверье: «Чем дольше девочка играет в куклы, тем счастливее она будет</a:t>
            </a:r>
            <a:r>
              <a:rPr lang="ru-RU" sz="2000" b="1" dirty="0">
                <a:solidFill>
                  <a:srgbClr val="0070C0"/>
                </a:solidFill>
              </a:rPr>
              <a:t>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857232"/>
            <a:ext cx="3571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800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Вывод :</a:t>
            </a:r>
            <a:r>
              <a:rPr lang="ru-RU" sz="3200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3200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Кукла не рождается сама, ёё создает человек.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8784976" cy="6552728"/>
          </a:xfrm>
          <a:prstGeom prst="roundRect">
            <a:avLst>
              <a:gd name="adj" fmla="val 8499"/>
            </a:avLst>
          </a:prstGeom>
          <a:solidFill>
            <a:srgbClr val="B7DEE8">
              <a:alpha val="83922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260648"/>
            <a:ext cx="8496944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entury Schoolbook" pitchFamily="18" charset="0"/>
              </a:rPr>
              <a:t> 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Century Schoolbook" pitchFamily="18" charset="0"/>
              </a:rPr>
              <a:t>    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Century Schoolbook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Century Schoolbook" pitchFamily="18" charset="0"/>
              </a:rPr>
              <a:t>Цель</a:t>
            </a:r>
            <a:r>
              <a:rPr lang="ru-RU" sz="2800" dirty="0">
                <a:solidFill>
                  <a:srgbClr val="C00000"/>
                </a:solidFill>
                <a:latin typeface="Century Schoolbook" pitchFamily="18" charset="0"/>
              </a:rPr>
              <a:t>:</a:t>
            </a:r>
            <a:r>
              <a:rPr lang="ru-RU" sz="2400" dirty="0">
                <a:solidFill>
                  <a:srgbClr val="C00000"/>
                </a:solidFill>
                <a:latin typeface="Century Schoolbook" pitchFamily="18" charset="0"/>
              </a:rPr>
              <a:t>          </a:t>
            </a:r>
            <a:r>
              <a:rPr lang="ru-RU" sz="2400" b="1" dirty="0">
                <a:solidFill>
                  <a:srgbClr val="C00000"/>
                </a:solidFill>
                <a:latin typeface="Century Schoolbook" pitchFamily="18" charset="0"/>
              </a:rPr>
              <a:t>Изготовить куклу «</a:t>
            </a:r>
            <a:r>
              <a:rPr lang="ru-RU" sz="2400" b="1" dirty="0" err="1">
                <a:solidFill>
                  <a:srgbClr val="C00000"/>
                </a:solidFill>
                <a:latin typeface="Century Schoolbook" pitchFamily="18" charset="0"/>
              </a:rPr>
              <a:t>Куряночка</a:t>
            </a:r>
            <a:r>
              <a:rPr lang="ru-RU" sz="2400" b="1" dirty="0">
                <a:solidFill>
                  <a:srgbClr val="C00000"/>
                </a:solidFill>
                <a:latin typeface="Century Schoolbook" pitchFamily="18" charset="0"/>
              </a:rPr>
              <a:t>»</a:t>
            </a:r>
          </a:p>
          <a:p>
            <a:r>
              <a:rPr lang="ru-RU" sz="2400" b="1" dirty="0">
                <a:solidFill>
                  <a:srgbClr val="C00000"/>
                </a:solidFill>
                <a:latin typeface="Century Schoolbook" pitchFamily="18" charset="0"/>
              </a:rPr>
              <a:t>    		в технике вязание крючком.</a:t>
            </a:r>
          </a:p>
          <a:p>
            <a:endParaRPr lang="ru-RU" sz="2400" b="1" dirty="0">
              <a:solidFill>
                <a:srgbClr val="C00000"/>
              </a:solidFill>
              <a:latin typeface="Century Schoolbook" pitchFamily="18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Century Schoolbook" pitchFamily="18" charset="0"/>
              </a:rPr>
              <a:t>Задачи</a:t>
            </a:r>
            <a:r>
              <a:rPr lang="ru-RU" sz="2400" dirty="0">
                <a:solidFill>
                  <a:srgbClr val="C00000"/>
                </a:solidFill>
                <a:latin typeface="Century Schoolbook" pitchFamily="18" charset="0"/>
              </a:rPr>
              <a:t>:     </a:t>
            </a:r>
            <a:r>
              <a:rPr lang="ru-RU" sz="2400" b="1" dirty="0">
                <a:solidFill>
                  <a:srgbClr val="C00000"/>
                </a:solidFill>
                <a:latin typeface="Century Schoolbook" pitchFamily="18" charset="0"/>
              </a:rPr>
              <a:t>Исследовать разновидности </a:t>
            </a:r>
          </a:p>
          <a:p>
            <a:r>
              <a:rPr lang="ru-RU" sz="2400" b="1" dirty="0">
                <a:solidFill>
                  <a:srgbClr val="C00000"/>
                </a:solidFill>
                <a:latin typeface="Century Schoolbook" pitchFamily="18" charset="0"/>
              </a:rPr>
              <a:t>    		игровых народных кукол, </a:t>
            </a:r>
          </a:p>
          <a:p>
            <a:r>
              <a:rPr lang="ru-RU" sz="2400" b="1" dirty="0">
                <a:solidFill>
                  <a:srgbClr val="C00000"/>
                </a:solidFill>
                <a:latin typeface="Century Schoolbook" pitchFamily="18" charset="0"/>
              </a:rPr>
              <a:t>    		женский народный костюм.</a:t>
            </a:r>
          </a:p>
          <a:p>
            <a:r>
              <a:rPr lang="ru-RU" sz="2400" b="1" dirty="0">
                <a:solidFill>
                  <a:srgbClr val="C00000"/>
                </a:solidFill>
                <a:latin typeface="Century Schoolbook" pitchFamily="18" charset="0"/>
              </a:rPr>
              <a:t>   		Научиться вязать крючком куклу.</a:t>
            </a:r>
          </a:p>
          <a:p>
            <a:endParaRPr lang="ru-RU" sz="2400" dirty="0">
              <a:solidFill>
                <a:srgbClr val="002060"/>
              </a:solidFill>
              <a:latin typeface="Century Schoolbook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>
              <a:solidFill>
                <a:srgbClr val="C00000"/>
              </a:solidFill>
              <a:latin typeface="Century Schoolbook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>
              <a:solidFill>
                <a:srgbClr val="C00000"/>
              </a:solidFill>
              <a:latin typeface="Century Schoolbook" pitchFamily="18" charset="0"/>
            </a:endParaRPr>
          </a:p>
          <a:p>
            <a:endParaRPr lang="ru-RU" sz="2000" dirty="0">
              <a:solidFill>
                <a:srgbClr val="C00000"/>
              </a:solidFill>
              <a:latin typeface="Century Schoolbook" pitchFamily="18" charset="0"/>
            </a:endParaRPr>
          </a:p>
          <a:p>
            <a:r>
              <a:rPr lang="ru-RU" sz="2000" dirty="0">
                <a:solidFill>
                  <a:srgbClr val="C00000"/>
                </a:solidFill>
                <a:latin typeface="Century Schoolbook" pitchFamily="18" charset="0"/>
              </a:rPr>
              <a:t> </a:t>
            </a:r>
          </a:p>
        </p:txBody>
      </p:sp>
      <p:pic>
        <p:nvPicPr>
          <p:cNvPr id="31748" name="Picture 4" descr="Wall V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57166"/>
            <a:ext cx="4322768" cy="32873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8784976" cy="6552728"/>
          </a:xfrm>
          <a:prstGeom prst="roundRect">
            <a:avLst>
              <a:gd name="adj" fmla="val 8499"/>
            </a:avLst>
          </a:prstGeom>
          <a:solidFill>
            <a:srgbClr val="B7DEE8">
              <a:alpha val="83922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9675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4868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357166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5842" name="Picture 2" descr="Сообщество иллюстраторов / Иллюстрации / Виктория Чалова / к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57298"/>
            <a:ext cx="7372355" cy="5231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648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0"/>
            <a:ext cx="8784976" cy="6552728"/>
          </a:xfrm>
          <a:prstGeom prst="roundRect">
            <a:avLst>
              <a:gd name="adj" fmla="val 8499"/>
            </a:avLst>
          </a:prstGeom>
          <a:solidFill>
            <a:srgbClr val="B7DEE8">
              <a:alpha val="83922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/>
                </a:solidFill>
              </a:rPr>
              <a:t>                                                       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Игровые народные куклы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395536" y="404664"/>
            <a:ext cx="3168352" cy="1728192"/>
          </a:xfrm>
          <a:prstGeom prst="ellipse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Зайчик на пальчик</a:t>
            </a:r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395536" y="1988840"/>
            <a:ext cx="3096344" cy="1656184"/>
          </a:xfrm>
          <a:prstGeom prst="ellipse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Птичка</a:t>
            </a:r>
          </a:p>
          <a:p>
            <a:pPr algn="ctr"/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1124744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rgbClr val="0F026E"/>
                </a:solidFill>
                <a:latin typeface="Century Schoolbook" pitchFamily="18" charset="0"/>
              </a:rPr>
              <a:t> </a:t>
            </a:r>
            <a:br>
              <a:rPr lang="ru-RU" sz="2600" dirty="0">
                <a:solidFill>
                  <a:srgbClr val="0F026E"/>
                </a:solidFill>
                <a:latin typeface="Century Schoolbook" pitchFamily="18" charset="0"/>
              </a:rPr>
            </a:br>
            <a:r>
              <a:rPr lang="ru-RU" sz="2800" i="1" dirty="0">
                <a:solidFill>
                  <a:srgbClr val="7C520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2600" dirty="0">
                <a:latin typeface="Century Schoolbook" pitchFamily="18" charset="0"/>
              </a:rPr>
            </a:br>
            <a:endParaRPr lang="ru-RU" sz="2600" dirty="0">
              <a:latin typeface="Century Schoolbook" pitchFamily="18" charset="0"/>
            </a:endParaRPr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467544" y="3645024"/>
            <a:ext cx="3096344" cy="1656184"/>
          </a:xfrm>
          <a:prstGeom prst="ellipse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Коняшка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://www.rukukla.ru/file/0001/91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221088"/>
            <a:ext cx="268218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>
            <a:hlinkClick r:id="rId4" action="ppaction://hlinksldjump"/>
          </p:cNvPr>
          <p:cNvSpPr/>
          <p:nvPr/>
        </p:nvSpPr>
        <p:spPr>
          <a:xfrm>
            <a:off x="467544" y="5201816"/>
            <a:ext cx="3096344" cy="1656184"/>
          </a:xfrm>
          <a:prstGeom prst="ellipse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ru-RU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Малышок-голышок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птичка - Юлия Вячеславовна Гусев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1628800"/>
            <a:ext cx="1635646" cy="2180862"/>
          </a:xfrm>
          <a:prstGeom prst="rect">
            <a:avLst/>
          </a:prstGeom>
          <a:noFill/>
        </p:spPr>
      </p:pic>
      <p:pic>
        <p:nvPicPr>
          <p:cNvPr id="16388" name="Picture 4" descr="Зайчик на пальчик - заяц,зайчики,зайчик,малышам,элина берсенева,bersenev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1628800"/>
            <a:ext cx="3458504" cy="2297436"/>
          </a:xfrm>
          <a:prstGeom prst="rect">
            <a:avLst/>
          </a:prstGeom>
          <a:noFill/>
        </p:spPr>
      </p:pic>
      <p:pic>
        <p:nvPicPr>
          <p:cNvPr id="16392" name="Picture 8" descr="Кукла малышок голышок мастер класс видео - Master clas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4221088"/>
            <a:ext cx="2234980" cy="1724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648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305272"/>
            <a:ext cx="8784976" cy="6552728"/>
          </a:xfrm>
          <a:prstGeom prst="roundRect">
            <a:avLst>
              <a:gd name="adj" fmla="val 8499"/>
            </a:avLst>
          </a:prstGeom>
          <a:solidFill>
            <a:srgbClr val="B7DEE8">
              <a:alpha val="83922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                                                       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Игровые народные куклы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323528" y="404664"/>
            <a:ext cx="3096344" cy="1728192"/>
          </a:xfrm>
          <a:prstGeom prst="ellipse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Кукла из полена</a:t>
            </a:r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357158" y="1928802"/>
            <a:ext cx="3168352" cy="1728192"/>
          </a:xfrm>
          <a:prstGeom prst="ellipse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Кукла на ложке</a:t>
            </a:r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467544" y="3501008"/>
            <a:ext cx="3096344" cy="1656184"/>
          </a:xfrm>
          <a:prstGeom prst="ellipse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Кукла из платка</a:t>
            </a:r>
          </a:p>
          <a:p>
            <a:pPr algn="ctr"/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1124744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rgbClr val="0F026E"/>
                </a:solidFill>
                <a:latin typeface="Century Schoolbook" pitchFamily="18" charset="0"/>
              </a:rPr>
              <a:t> </a:t>
            </a:r>
            <a:br>
              <a:rPr lang="ru-RU" sz="2600" dirty="0">
                <a:solidFill>
                  <a:srgbClr val="0F026E"/>
                </a:solidFill>
                <a:latin typeface="Century Schoolbook" pitchFamily="18" charset="0"/>
              </a:rPr>
            </a:br>
            <a:r>
              <a:rPr lang="ru-RU" sz="2800" i="1" dirty="0">
                <a:solidFill>
                  <a:srgbClr val="7C520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2600" dirty="0">
                <a:latin typeface="Century Schoolbook" pitchFamily="18" charset="0"/>
              </a:rPr>
            </a:br>
            <a:endParaRPr lang="ru-RU" sz="2600" dirty="0">
              <a:latin typeface="Century Schoolbook" pitchFamily="18" charset="0"/>
            </a:endParaRPr>
          </a:p>
        </p:txBody>
      </p:sp>
      <p:sp>
        <p:nvSpPr>
          <p:cNvPr id="9" name="Овал 8">
            <a:hlinkClick r:id="rId5" action="ppaction://hlinksldjump"/>
          </p:cNvPr>
          <p:cNvSpPr/>
          <p:nvPr/>
        </p:nvSpPr>
        <p:spPr>
          <a:xfrm>
            <a:off x="500034" y="5000636"/>
            <a:ext cx="3096344" cy="1656184"/>
          </a:xfrm>
          <a:prstGeom prst="ellipse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Барыня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Все работы. Своими руками. Клуб мастеров и мастериц. Список работ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556792"/>
            <a:ext cx="1236015" cy="1852503"/>
          </a:xfrm>
          <a:prstGeom prst="rect">
            <a:avLst/>
          </a:prstGeom>
          <a:noFill/>
        </p:spPr>
      </p:pic>
      <p:pic>
        <p:nvPicPr>
          <p:cNvPr id="15364" name="Picture 4" descr="Игровые куклы Marta-club.r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1484784"/>
            <a:ext cx="1367432" cy="1858739"/>
          </a:xfrm>
          <a:prstGeom prst="rect">
            <a:avLst/>
          </a:prstGeom>
          <a:noFill/>
        </p:spPr>
      </p:pic>
      <p:pic>
        <p:nvPicPr>
          <p:cNvPr id="15366" name="Picture 6" descr="Коллекция - Ладушки-ладушки, где были. - У бабушки. - Ярмарка Мастеров - ручная работа, handmad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1484784"/>
            <a:ext cx="2004639" cy="1916435"/>
          </a:xfrm>
          <a:prstGeom prst="rect">
            <a:avLst/>
          </a:prstGeom>
          <a:noFill/>
        </p:spPr>
      </p:pic>
      <p:pic>
        <p:nvPicPr>
          <p:cNvPr id="13" name="Рисунок 12" descr="Разноцветные люди : Умелые руки творят чудеса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3929066"/>
            <a:ext cx="1908937" cy="262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zd1: Тульская барыня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3929066"/>
            <a:ext cx="2087536" cy="269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0"/>
            <a:ext cx="8784976" cy="6552728"/>
          </a:xfrm>
          <a:prstGeom prst="roundRect">
            <a:avLst>
              <a:gd name="adj" fmla="val 8499"/>
            </a:avLst>
          </a:prstGeom>
          <a:solidFill>
            <a:srgbClr val="B7DEE8">
              <a:alpha val="83922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7984" y="155679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F026E"/>
                </a:solidFill>
                <a:latin typeface="Century Schoolbook" pitchFamily="18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141277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43608" y="980728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/>
          </a:p>
          <a:p>
            <a:pPr algn="ctr"/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214290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Кукла «на </a:t>
            </a:r>
            <a:r>
              <a:rPr lang="ru-RU" sz="4000" b="1" dirty="0" err="1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выхвалку</a:t>
            </a:r>
            <a:r>
              <a:rPr lang="ru-RU" sz="4000" b="1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» для того, чтобы ею хвалиться . Она шилась девочками  с7 до 14 лет и была экзаменом по шитью и рукоделию</a:t>
            </a:r>
            <a:r>
              <a:rPr lang="ru-RU" sz="4000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9" name="Picture 8" descr="Работы мастер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286124"/>
            <a:ext cx="4752071" cy="2981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648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42844" y="305272"/>
            <a:ext cx="8784976" cy="6552728"/>
          </a:xfrm>
          <a:prstGeom prst="roundRect">
            <a:avLst>
              <a:gd name="adj" fmla="val 8499"/>
            </a:avLst>
          </a:prstGeom>
          <a:solidFill>
            <a:srgbClr val="B7DEE8">
              <a:alpha val="83922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323528" y="404664"/>
            <a:ext cx="3096344" cy="1728192"/>
          </a:xfrm>
          <a:prstGeom prst="ellipse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Простоволоска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(7-8 лет)</a:t>
            </a:r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357158" y="1928802"/>
            <a:ext cx="3168352" cy="1728192"/>
          </a:xfrm>
          <a:prstGeom prst="ellipse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Кукла с косой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(9-10лет)</a:t>
            </a:r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500034" y="3500438"/>
            <a:ext cx="3096344" cy="1656184"/>
          </a:xfrm>
          <a:prstGeom prst="ellipse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Молодуха</a:t>
            </a:r>
          </a:p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(11-12лет)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3888" y="1124744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rgbClr val="0F026E"/>
                </a:solidFill>
                <a:latin typeface="Century Schoolbook" pitchFamily="18" charset="0"/>
              </a:rPr>
              <a:t> </a:t>
            </a:r>
            <a:br>
              <a:rPr lang="ru-RU" sz="2600" dirty="0">
                <a:solidFill>
                  <a:srgbClr val="0F026E"/>
                </a:solidFill>
                <a:latin typeface="Century Schoolbook" pitchFamily="18" charset="0"/>
              </a:rPr>
            </a:br>
            <a:r>
              <a:rPr lang="ru-RU" sz="2800" i="1" dirty="0">
                <a:solidFill>
                  <a:srgbClr val="7C520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br>
              <a:rPr lang="ru-RU" sz="2600" dirty="0">
                <a:latin typeface="Century Schoolbook" pitchFamily="18" charset="0"/>
              </a:rPr>
            </a:br>
            <a:endParaRPr lang="ru-RU" sz="2600" dirty="0">
              <a:latin typeface="Century Schoolbook" pitchFamily="18" charset="0"/>
            </a:endParaRPr>
          </a:p>
        </p:txBody>
      </p:sp>
      <p:sp>
        <p:nvSpPr>
          <p:cNvPr id="9" name="Овал 8">
            <a:hlinkClick r:id="rId5" action="ppaction://hlinksldjump"/>
          </p:cNvPr>
          <p:cNvSpPr/>
          <p:nvPr/>
        </p:nvSpPr>
        <p:spPr>
          <a:xfrm>
            <a:off x="500034" y="5000636"/>
            <a:ext cx="3096344" cy="1656184"/>
          </a:xfrm>
          <a:prstGeom prst="ellipse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Невеста  нарядная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(13-14лет)</a:t>
            </a:r>
          </a:p>
        </p:txBody>
      </p:sp>
      <p:pic>
        <p:nvPicPr>
          <p:cNvPr id="10" name="Рисунок 9" descr="kukla-devka-prostovolosa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785794"/>
            <a:ext cx="1928816" cy="235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kukla-v-narodnom-kostjume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3571876"/>
            <a:ext cx="2143130" cy="278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evka-narjadnaja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7620" y="3571876"/>
            <a:ext cx="1928816" cy="271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kukla-devka-s-kosoj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43636" y="857232"/>
            <a:ext cx="2000254" cy="235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 r="-10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260648"/>
            <a:ext cx="8784976" cy="6364088"/>
          </a:xfrm>
          <a:prstGeom prst="roundRect">
            <a:avLst>
              <a:gd name="adj" fmla="val 8499"/>
            </a:avLst>
          </a:prstGeom>
          <a:solidFill>
            <a:srgbClr val="B7DEE8">
              <a:alpha val="83922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60648"/>
            <a:ext cx="8136904" cy="10801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Каждая девочка хотела быстрее сделать куколку, на которой могла показать знание костюма, чтобы не засидеться с малолетними детьми и вовремя попасть на посиделки. 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AutoShape 8" descr="https://im2-tub-ru.yandex.net/i?id=f1ba5b04fb3500256173410322296901&amp;n=21"/>
          <p:cNvSpPr>
            <a:spLocks noChangeAspect="1" noChangeArrowheads="1"/>
          </p:cNvSpPr>
          <p:nvPr/>
        </p:nvSpPr>
        <p:spPr bwMode="auto">
          <a:xfrm>
            <a:off x="179512" y="-387424"/>
            <a:ext cx="195262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10" descr="Дневник traumtropfen : LiveInternet - Российский Сервис Онла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32333"/>
            <a:ext cx="6681050" cy="4877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 r="-10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305272"/>
            <a:ext cx="8784976" cy="6364088"/>
          </a:xfrm>
          <a:prstGeom prst="roundRect">
            <a:avLst>
              <a:gd name="adj" fmla="val 8499"/>
            </a:avLst>
          </a:prstGeom>
          <a:solidFill>
            <a:srgbClr val="B7DEE8">
              <a:alpha val="83922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Bakugan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32656"/>
            <a:ext cx="6425438" cy="629071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714348" y="357166"/>
            <a:ext cx="8136904" cy="121444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Девушки носили  длинную рубаху с  длинным сарафаном.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Сарафан подпоясывали фартуком  или поясом. 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Пояс  являлся оберегом от злых  сил.</a:t>
            </a:r>
          </a:p>
          <a:p>
            <a:r>
              <a:rPr lang="ru-RU" sz="2000" dirty="0"/>
              <a:t>  </a:t>
            </a:r>
          </a:p>
          <a:p>
            <a:pPr algn="ctr"/>
            <a:endParaRPr lang="ru-RU" sz="2000" dirty="0"/>
          </a:p>
          <a:p>
            <a:pPr algn="ctr"/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0"/>
            <a:ext cx="9144000" cy="687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27984" y="191683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F026E"/>
                </a:solidFill>
                <a:latin typeface="Century Schoolbook" pitchFamily="18" charset="0"/>
              </a:rPr>
              <a:t> 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332656"/>
            <a:ext cx="111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Девушки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188640"/>
            <a:ext cx="8136904" cy="117549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Девушки разделяли волосы прямым пробором и заплетали  одну косу, носили ленты-повязки, закрывающие лоб и затылок.</a:t>
            </a:r>
          </a:p>
          <a:p>
            <a:r>
              <a:rPr lang="ru-RU" sz="2000" dirty="0"/>
              <a:t>  </a:t>
            </a:r>
          </a:p>
          <a:p>
            <a:pPr algn="ctr"/>
            <a:endParaRPr lang="ru-RU" sz="2000" dirty="0"/>
          </a:p>
          <a:p>
            <a:pPr algn="ctr"/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Косоплетение - Ярмарка Мастеров - ручная работа, handma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357298"/>
            <a:ext cx="7143768" cy="5004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3036</TotalTime>
  <Words>430</Words>
  <Application>Microsoft Office PowerPoint</Application>
  <PresentationFormat>Экран (4:3)</PresentationFormat>
  <Paragraphs>187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Schoolbook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Гоша</dc:creator>
  <cp:lastModifiedBy>Lenovo</cp:lastModifiedBy>
  <cp:revision>244</cp:revision>
  <dcterms:created xsi:type="dcterms:W3CDTF">2011-04-02T15:14:34Z</dcterms:created>
  <dcterms:modified xsi:type="dcterms:W3CDTF">2025-01-12T13:56:46Z</dcterms:modified>
</cp:coreProperties>
</file>