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7" r:id="rId3"/>
    <p:sldId id="290" r:id="rId4"/>
    <p:sldId id="285" r:id="rId5"/>
    <p:sldId id="291" r:id="rId6"/>
    <p:sldId id="263" r:id="rId7"/>
    <p:sldId id="288" r:id="rId8"/>
    <p:sldId id="264" r:id="rId9"/>
    <p:sldId id="265" r:id="rId10"/>
    <p:sldId id="266" r:id="rId11"/>
    <p:sldId id="298" r:id="rId12"/>
    <p:sldId id="29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2" r:id="rId26"/>
    <p:sldId id="280" r:id="rId27"/>
    <p:sldId id="281" r:id="rId28"/>
    <p:sldId id="292" r:id="rId29"/>
    <p:sldId id="293" r:id="rId30"/>
    <p:sldId id="294" r:id="rId31"/>
    <p:sldId id="296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5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D4299-B292-46A1-8710-3FF10E7E84D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A1FD-8BD0-4AAF-9B26-3EBFFEFDBF5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09F1-E476-40CD-885B-1CDDDBEF68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25D7C-64B7-4567-A3C0-4F34E4172E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D0A68-73AD-4674-AC8A-675A5109DC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640D-4218-42A0-B4B8-3AB7A602D3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5B234-2AB6-4E21-A5F6-5B8AB69B51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508EC2-F095-436D-BEE9-B6741CA67EA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625E-DB13-4FD1-8E92-1CBF11EF8E0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E9F-AA42-4A7E-9C40-AC78E01994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FAB7-7A0A-4E3F-ACD7-C01808570DB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9F23-5C50-4A26-A075-D81C43E0400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873E-9F92-402C-8CE3-573C3EB7F2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EB6CA-2618-4E62-90E2-6AA6C752F98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118042-F2B6-4A4B-A2DB-8EAA2CB130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3FE15E-9653-47EE-BF8A-26EBCB6E9DF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1844675"/>
            <a:ext cx="8640763" cy="17526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FFFF00"/>
                </a:solidFill>
              </a:rPr>
              <a:t>к уроку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FFFF00"/>
                </a:solidFill>
              </a:rPr>
              <a:t>«Формирование и поддерживание интереса к занятиям музыкой в классе баяна, через привлечение учащихся  к игре в ансамбле».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FFFF00"/>
                </a:solidFill>
              </a:rPr>
              <a:t> </a:t>
            </a:r>
            <a:endParaRPr lang="en-US" altLang="ru-RU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altLang="ru-RU" dirty="0" err="1" smtClean="0"/>
              <a:t>Мингалиев</a:t>
            </a:r>
            <a:r>
              <a:rPr lang="ru-RU" altLang="ru-RU" dirty="0" smtClean="0"/>
              <a:t> Марат </a:t>
            </a:r>
            <a:r>
              <a:rPr lang="ru-RU" altLang="ru-RU" dirty="0" err="1" smtClean="0"/>
              <a:t>Шакирзянович</a:t>
            </a:r>
            <a:endParaRPr lang="ru-RU" altLang="ru-RU" dirty="0" smtClean="0"/>
          </a:p>
          <a:p>
            <a:pPr>
              <a:defRPr/>
            </a:pPr>
            <a:r>
              <a:rPr lang="ru-RU" altLang="ru-RU" dirty="0" smtClean="0"/>
              <a:t>«МБУ ДО ДШИ </a:t>
            </a:r>
            <a:r>
              <a:rPr lang="ru-RU" altLang="ru-RU" dirty="0" err="1" smtClean="0"/>
              <a:t>г.Буинска</a:t>
            </a:r>
            <a:r>
              <a:rPr lang="ru-RU" altLang="ru-RU" dirty="0" smtClean="0"/>
              <a:t> РТ»</a:t>
            </a:r>
          </a:p>
          <a:p>
            <a:pPr>
              <a:defRPr/>
            </a:pPr>
            <a:r>
              <a:rPr lang="ru-RU" altLang="ru-RU" dirty="0" smtClean="0"/>
              <a:t> </a:t>
            </a:r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404813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Презентация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«Ансамбль </a:t>
            </a:r>
            <a:r>
              <a:rPr lang="ru-RU" smtClean="0">
                <a:solidFill>
                  <a:srgbClr val="FFFF00"/>
                </a:solidFill>
              </a:rPr>
              <a:t>в классе </a:t>
            </a:r>
            <a:r>
              <a:rPr lang="ru-RU" dirty="0" smtClean="0">
                <a:solidFill>
                  <a:srgbClr val="FFFF00"/>
                </a:solidFill>
              </a:rPr>
              <a:t>баяна»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10588" cy="1136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u="sng" dirty="0" smtClean="0">
                <a:solidFill>
                  <a:schemeClr val="hlink"/>
                </a:solidFill>
              </a:rPr>
              <a:t>Вокально-инструментальный ансамбль</a:t>
            </a:r>
          </a:p>
        </p:txBody>
      </p:sp>
      <p:sp>
        <p:nvSpPr>
          <p:cNvPr id="7373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23814" y="1676400"/>
            <a:ext cx="8096275" cy="4422775"/>
          </a:xfrm>
        </p:spPr>
        <p:txBody>
          <a:bodyPr/>
          <a:lstStyle/>
          <a:p>
            <a:pPr indent="12700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Название ансамбля говорит о том, что его участники </a:t>
            </a:r>
            <a:r>
              <a:rPr lang="ru-RU" sz="3600" u="sng" dirty="0" smtClean="0">
                <a:solidFill>
                  <a:srgbClr val="FFFF00"/>
                </a:solidFill>
              </a:rPr>
              <a:t>поют</a:t>
            </a:r>
            <a:r>
              <a:rPr lang="ru-RU" sz="3600" dirty="0" smtClean="0">
                <a:solidFill>
                  <a:srgbClr val="FFFF00"/>
                </a:solidFill>
              </a:rPr>
              <a:t> и </a:t>
            </a:r>
            <a:r>
              <a:rPr lang="ru-RU" sz="3600" u="sng" dirty="0" smtClean="0">
                <a:solidFill>
                  <a:srgbClr val="FFFF00"/>
                </a:solidFill>
              </a:rPr>
              <a:t>играют</a:t>
            </a:r>
            <a:r>
              <a:rPr lang="ru-RU" sz="3600" dirty="0" smtClean="0">
                <a:solidFill>
                  <a:srgbClr val="FFFF00"/>
                </a:solidFill>
              </a:rPr>
              <a:t> на музыкальных инструментах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Ансамбль песни и пляски Российской армии имени А. В. Александрова</a:t>
            </a:r>
            <a:endParaRPr lang="ru-RU" dirty="0"/>
          </a:p>
        </p:txBody>
      </p:sp>
      <p:pic>
        <p:nvPicPr>
          <p:cNvPr id="1229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05038"/>
            <a:ext cx="42481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6160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Государственный ордена Дружбы народов ансамбль песни и танца Республики Татарстан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365625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844675"/>
            <a:ext cx="39957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1844675"/>
            <a:ext cx="40830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Rectangle 11"/>
          <p:cNvSpPr>
            <a:spLocks noGrp="1" noRot="1" noChangeArrowheads="1"/>
          </p:cNvSpPr>
          <p:nvPr>
            <p:ph idx="1"/>
          </p:nvPr>
        </p:nvSpPr>
        <p:spPr>
          <a:xfrm>
            <a:off x="301625" y="2997200"/>
            <a:ext cx="8540750" cy="3101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400" b="1" u="sng" dirty="0" smtClean="0"/>
              <a:t>Однородные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5400" b="1" u="sng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5400" b="1" u="sng" dirty="0" smtClean="0"/>
              <a:t>Смешанные</a:t>
            </a:r>
          </a:p>
        </p:txBody>
      </p:sp>
      <p:sp>
        <p:nvSpPr>
          <p:cNvPr id="80906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hlink"/>
                </a:solidFill>
              </a:rPr>
              <a:t>Инструментальные ансамбли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71438"/>
            <a:ext cx="8510588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dirty="0" smtClean="0">
                <a:solidFill>
                  <a:schemeClr val="hlink"/>
                </a:solidFill>
              </a:rPr>
              <a:t>Однородный ансамбль</a:t>
            </a:r>
          </a:p>
        </p:txBody>
      </p:sp>
      <p:sp>
        <p:nvSpPr>
          <p:cNvPr id="8704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7338" y="908050"/>
            <a:ext cx="8510587" cy="16811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Участники ансамбля играют на одинаковых музыкальных инструментах</a:t>
            </a:r>
          </a:p>
        </p:txBody>
      </p:sp>
      <p:pic>
        <p:nvPicPr>
          <p:cNvPr id="1536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36838"/>
            <a:ext cx="6908800" cy="3984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smtClean="0">
                <a:solidFill>
                  <a:schemeClr val="hlink"/>
                </a:solidFill>
              </a:rPr>
              <a:t>Смешанный ансамбль</a:t>
            </a:r>
          </a:p>
        </p:txBody>
      </p:sp>
      <p:sp>
        <p:nvSpPr>
          <p:cNvPr id="901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180975" y="1700213"/>
            <a:ext cx="4194175" cy="4422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Участники ансамбля играют на разных музыкальных инструментах</a:t>
            </a:r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44675"/>
            <a:ext cx="49831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-747713"/>
            <a:ext cx="8510588" cy="76057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В зависимости от количества участников ансамбли разделяются на </a:t>
            </a:r>
            <a:r>
              <a:rPr lang="ru-RU" sz="4800" u="sng" dirty="0" smtClean="0">
                <a:solidFill>
                  <a:schemeClr val="hlink"/>
                </a:solidFill>
              </a:rPr>
              <a:t>дуэты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трио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квартеты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квинтеты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секстеты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септеты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октеты</a:t>
            </a:r>
            <a:r>
              <a:rPr lang="ru-RU" sz="4800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smtClean="0">
                <a:solidFill>
                  <a:schemeClr val="hlink"/>
                </a:solidFill>
              </a:rPr>
              <a:t>нонеты, </a:t>
            </a:r>
            <a:r>
              <a:rPr lang="ru-RU" sz="4800" u="sng" dirty="0" err="1" smtClean="0">
                <a:solidFill>
                  <a:schemeClr val="hlink"/>
                </a:solidFill>
              </a:rPr>
              <a:t>дециметы</a:t>
            </a:r>
            <a:r>
              <a:rPr lang="ru-RU" sz="4800" u="sng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err="1" smtClean="0">
                <a:solidFill>
                  <a:schemeClr val="hlink"/>
                </a:solidFill>
              </a:rPr>
              <a:t>ундециметы</a:t>
            </a:r>
            <a:r>
              <a:rPr lang="ru-RU" sz="4800" u="sng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err="1" smtClean="0">
                <a:solidFill>
                  <a:schemeClr val="hlink"/>
                </a:solidFill>
              </a:rPr>
              <a:t>дуодециметы</a:t>
            </a:r>
            <a:r>
              <a:rPr lang="ru-RU" sz="4800" u="sng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err="1" smtClean="0">
                <a:solidFill>
                  <a:schemeClr val="hlink"/>
                </a:solidFill>
              </a:rPr>
              <a:t>терцдециметы</a:t>
            </a:r>
            <a:r>
              <a:rPr lang="ru-RU" sz="4800" u="sng" dirty="0" smtClean="0">
                <a:solidFill>
                  <a:schemeClr val="hlink"/>
                </a:solidFill>
              </a:rPr>
              <a:t>, </a:t>
            </a:r>
            <a:r>
              <a:rPr lang="ru-RU" sz="4800" u="sng" dirty="0" err="1" smtClean="0">
                <a:solidFill>
                  <a:schemeClr val="hlink"/>
                </a:solidFill>
              </a:rPr>
              <a:t>квартдециметы</a:t>
            </a:r>
            <a:endParaRPr lang="ru-RU" sz="4800" u="sng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-171450"/>
            <a:ext cx="8510588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u="sng" dirty="0" smtClean="0">
                <a:solidFill>
                  <a:schemeClr val="hlink"/>
                </a:solidFill>
              </a:rPr>
              <a:t>Дуэт</a:t>
            </a:r>
          </a:p>
        </p:txBody>
      </p:sp>
      <p:pic>
        <p:nvPicPr>
          <p:cNvPr id="18436" name="Picture 7" descr="2013-10-04_07-38-27-e13808726292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3849688" cy="4541837"/>
          </a:xfrm>
          <a:noFill/>
        </p:spPr>
      </p:pic>
      <p:sp>
        <p:nvSpPr>
          <p:cNvPr id="11367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341438"/>
            <a:ext cx="4495800" cy="4829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Если двое музыкантов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Инструменты в руки взяли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И всем зрителям на радость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Вдвоем спели и сыграли,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Так вот спели и сыграли,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Что доволен целый свет,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То такое выступленье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Называют все </a:t>
            </a:r>
            <a:r>
              <a:rPr lang="ru-RU" sz="3600" b="1" dirty="0" smtClean="0">
                <a:solidFill>
                  <a:schemeClr val="hlink"/>
                </a:solidFill>
              </a:rPr>
              <a:t>дуэт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chemeClr val="hlink"/>
                </a:solidFill>
              </a:rPr>
              <a:t>Трио</a:t>
            </a:r>
          </a:p>
        </p:txBody>
      </p:sp>
      <p:sp>
        <p:nvSpPr>
          <p:cNvPr id="1157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557338"/>
            <a:ext cx="4427538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Если музыканты сели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И втроем играть взялись,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А потом им все кричали: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«Замечательно!» и «Бис!»,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То такое выступленье,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Когда трое выступают,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Музыканты во всем мире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Словом </a:t>
            </a:r>
            <a:r>
              <a:rPr lang="ru-RU" b="1" dirty="0" smtClean="0">
                <a:solidFill>
                  <a:schemeClr val="hlink"/>
                </a:solidFill>
              </a:rPr>
              <a:t>трио</a:t>
            </a:r>
            <a:r>
              <a:rPr lang="ru-RU" sz="2400" b="1" dirty="0" smtClean="0">
                <a:solidFill>
                  <a:schemeClr val="hlink"/>
                </a:solidFill>
              </a:rPr>
              <a:t> называют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9460" name="Picture 7" descr="images (10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773238"/>
            <a:ext cx="4643437" cy="36718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chemeClr val="hlink"/>
                </a:solidFill>
              </a:rPr>
              <a:t>Квартет</a:t>
            </a:r>
          </a:p>
        </p:txBody>
      </p:sp>
      <p:sp>
        <p:nvSpPr>
          <p:cNvPr id="1177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916113"/>
            <a:ext cx="4248150" cy="353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Вот четыре музыканта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Замечательно играют.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Этот маленький оркестр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Все </a:t>
            </a:r>
            <a:r>
              <a:rPr lang="ru-RU" sz="3600" b="1" dirty="0" smtClean="0">
                <a:solidFill>
                  <a:schemeClr val="hlink"/>
                </a:solidFill>
              </a:rPr>
              <a:t>квартетом </a:t>
            </a:r>
            <a:r>
              <a:rPr lang="ru-RU" sz="2800" b="1" dirty="0" smtClean="0">
                <a:solidFill>
                  <a:schemeClr val="hlink"/>
                </a:solidFill>
              </a:rPr>
              <a:t>называют</a:t>
            </a:r>
          </a:p>
        </p:txBody>
      </p:sp>
      <p:pic>
        <p:nvPicPr>
          <p:cNvPr id="20484" name="Picture 9" descr="IMG_01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196975"/>
            <a:ext cx="4554537" cy="41767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Цель: Пополнить теоретические знания учащихся о многообразии ансамблей;</a:t>
            </a:r>
          </a:p>
          <a:p>
            <a:pPr>
              <a:defRPr/>
            </a:pPr>
            <a:r>
              <a:rPr lang="ru-RU" dirty="0" smtClean="0"/>
              <a:t>Задачи: </a:t>
            </a:r>
          </a:p>
          <a:p>
            <a:pPr>
              <a:defRPr/>
            </a:pPr>
            <a:r>
              <a:rPr lang="ru-RU" dirty="0" smtClean="0"/>
              <a:t>1. Применение учащимися музыкальных знаний и знаний о музыке.</a:t>
            </a:r>
            <a:r>
              <a:rPr lang="ru-RU" dirty="0"/>
              <a:t>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2.Повышать </a:t>
            </a:r>
            <a:r>
              <a:rPr lang="ru-RU" dirty="0"/>
              <a:t>мотивацию к обучению, через исполнение</a:t>
            </a:r>
            <a:r>
              <a:rPr lang="ro-RO" dirty="0"/>
              <a:t> </a:t>
            </a:r>
            <a:r>
              <a:rPr lang="ru-RU" dirty="0"/>
              <a:t> в ансамбле;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Цель и задачи презентации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u="sng" dirty="0" smtClean="0">
                <a:solidFill>
                  <a:schemeClr val="hlink"/>
                </a:solidFill>
              </a:rPr>
              <a:t>Квинтет</a:t>
            </a:r>
          </a:p>
        </p:txBody>
      </p:sp>
      <p:sp>
        <p:nvSpPr>
          <p:cNvPr id="11981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125538"/>
            <a:ext cx="8540750" cy="1247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Ансамбль из 5 музыкантов или певцов</a:t>
            </a:r>
          </a:p>
        </p:txBody>
      </p:sp>
      <p:pic>
        <p:nvPicPr>
          <p:cNvPr id="21508" name="Picture 7" descr="dsc_6660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420938"/>
            <a:ext cx="7416800" cy="4325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-100013"/>
            <a:ext cx="8510587" cy="172878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chemeClr val="hlink"/>
                </a:solidFill>
              </a:rPr>
              <a:t>Секстет</a:t>
            </a:r>
          </a:p>
        </p:txBody>
      </p:sp>
      <p:pic>
        <p:nvPicPr>
          <p:cNvPr id="22532" name="Picture 8" descr="images (76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5041900" cy="4248150"/>
          </a:xfrm>
          <a:noFill/>
        </p:spPr>
      </p:pic>
      <p:sp>
        <p:nvSpPr>
          <p:cNvPr id="12186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64163" y="1989138"/>
            <a:ext cx="3779837" cy="34559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Ансамбль из шести музыкантов или певцов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chemeClr val="hlink"/>
                </a:solidFill>
              </a:rPr>
              <a:t>Септет</a:t>
            </a:r>
          </a:p>
        </p:txBody>
      </p:sp>
      <p:sp>
        <p:nvSpPr>
          <p:cNvPr id="12390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1775" y="981075"/>
            <a:ext cx="8893175" cy="11525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Ансамбль из семи музыкантов или певцов</a:t>
            </a:r>
          </a:p>
        </p:txBody>
      </p:sp>
      <p:pic>
        <p:nvPicPr>
          <p:cNvPr id="23556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133600"/>
            <a:ext cx="8086725" cy="43195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-100013"/>
            <a:ext cx="8510588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chemeClr val="hlink"/>
                </a:solidFill>
              </a:rPr>
              <a:t>Октет</a:t>
            </a:r>
          </a:p>
        </p:txBody>
      </p:sp>
      <p:pic>
        <p:nvPicPr>
          <p:cNvPr id="24580" name="Picture 10" descr="image_image_892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68413"/>
            <a:ext cx="4679950" cy="4248150"/>
          </a:xfrm>
          <a:noFill/>
        </p:spPr>
      </p:pic>
      <p:sp>
        <p:nvSpPr>
          <p:cNvPr id="125961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708400" y="1844675"/>
            <a:ext cx="5435600" cy="5013325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hlink"/>
                </a:solidFill>
              </a:rPr>
              <a:t>Ансамбль из восьми участников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052513"/>
            <a:ext cx="8540750" cy="50466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5400" b="1" dirty="0" smtClean="0"/>
              <a:t>9</a:t>
            </a:r>
            <a:r>
              <a:rPr lang="ru-RU" sz="4400" b="1" dirty="0" smtClean="0"/>
              <a:t> человек – </a:t>
            </a:r>
            <a:r>
              <a:rPr lang="ru-RU" sz="4400" b="1" dirty="0" smtClean="0">
                <a:solidFill>
                  <a:schemeClr val="hlink"/>
                </a:solidFill>
              </a:rPr>
              <a:t>нонет</a:t>
            </a:r>
          </a:p>
          <a:p>
            <a:pPr eaLnBrk="1" hangingPunct="1">
              <a:defRPr/>
            </a:pPr>
            <a:r>
              <a:rPr lang="ru-RU" sz="5400" b="1" dirty="0" smtClean="0"/>
              <a:t>10</a:t>
            </a:r>
            <a:r>
              <a:rPr lang="ru-RU" sz="4400" b="1" dirty="0" smtClean="0"/>
              <a:t> человек – </a:t>
            </a:r>
            <a:r>
              <a:rPr lang="ru-RU" sz="4800" b="1" dirty="0" err="1" smtClean="0">
                <a:solidFill>
                  <a:schemeClr val="hlink"/>
                </a:solidFill>
              </a:rPr>
              <a:t>децимет</a:t>
            </a:r>
            <a:endParaRPr lang="ru-RU" sz="4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5400" b="1" dirty="0" smtClean="0"/>
              <a:t>11</a:t>
            </a:r>
            <a:r>
              <a:rPr lang="ru-RU" sz="4400" b="1" dirty="0" smtClean="0"/>
              <a:t> человек – </a:t>
            </a:r>
            <a:r>
              <a:rPr lang="ru-RU" sz="4800" b="1" dirty="0" err="1" smtClean="0">
                <a:solidFill>
                  <a:schemeClr val="hlink"/>
                </a:solidFill>
              </a:rPr>
              <a:t>ундецимет</a:t>
            </a:r>
            <a:endParaRPr lang="ru-RU" sz="4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5400" b="1" dirty="0" smtClean="0"/>
              <a:t>12</a:t>
            </a:r>
            <a:r>
              <a:rPr lang="ru-RU" sz="4400" b="1" dirty="0" smtClean="0"/>
              <a:t> человек- </a:t>
            </a:r>
            <a:r>
              <a:rPr lang="ru-RU" sz="4800" b="1" dirty="0" err="1" smtClean="0">
                <a:solidFill>
                  <a:schemeClr val="hlink"/>
                </a:solidFill>
              </a:rPr>
              <a:t>дуодецимет</a:t>
            </a:r>
            <a:endParaRPr lang="ru-RU" sz="4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5400" b="1" dirty="0" smtClean="0"/>
              <a:t>13</a:t>
            </a:r>
            <a:r>
              <a:rPr lang="ru-RU" sz="4400" b="1" dirty="0" smtClean="0"/>
              <a:t> человек- </a:t>
            </a:r>
            <a:r>
              <a:rPr lang="ru-RU" sz="4800" b="1" dirty="0" err="1" smtClean="0">
                <a:solidFill>
                  <a:schemeClr val="hlink"/>
                </a:solidFill>
              </a:rPr>
              <a:t>терцдецимет</a:t>
            </a:r>
            <a:endParaRPr lang="ru-RU" sz="4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5400" b="1" dirty="0" smtClean="0"/>
              <a:t>14</a:t>
            </a:r>
            <a:r>
              <a:rPr lang="ru-RU" sz="4400" b="1" dirty="0" smtClean="0"/>
              <a:t> человек- </a:t>
            </a:r>
            <a:r>
              <a:rPr lang="ru-RU" sz="4800" b="1" dirty="0" err="1" smtClean="0">
                <a:solidFill>
                  <a:schemeClr val="hlink"/>
                </a:solidFill>
              </a:rPr>
              <a:t>квартдецимет</a:t>
            </a:r>
            <a:endParaRPr lang="ru-RU" sz="4800" b="1" dirty="0" smtClean="0">
              <a:solidFill>
                <a:schemeClr val="hlink"/>
              </a:solidFill>
            </a:endParaRPr>
          </a:p>
        </p:txBody>
      </p:sp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171450"/>
            <a:ext cx="8510588" cy="17256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dirty="0" smtClean="0">
                <a:solidFill>
                  <a:schemeClr val="hlink"/>
                </a:solidFill>
              </a:rPr>
              <a:t>Ансамбль из</a:t>
            </a:r>
            <a:r>
              <a:rPr lang="ru-RU" dirty="0" smtClean="0">
                <a:solidFill>
                  <a:schemeClr val="hlink"/>
                </a:solidFill>
              </a:rPr>
              <a:t>:</a:t>
            </a:r>
            <a:br>
              <a:rPr lang="ru-RU" dirty="0" smtClean="0">
                <a:solidFill>
                  <a:schemeClr val="hlink"/>
                </a:solidFill>
              </a:rPr>
            </a:br>
            <a:endParaRPr lang="ru-RU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484313"/>
            <a:ext cx="8510588" cy="2117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chemeClr val="hlink"/>
                </a:solidFill>
              </a:rPr>
              <a:t>Ансамбль более </a:t>
            </a:r>
            <a:r>
              <a:rPr lang="ru-RU" b="1" u="sng" dirty="0" smtClean="0">
                <a:solidFill>
                  <a:schemeClr val="hlink"/>
                </a:solidFill>
              </a:rPr>
              <a:t>ПЯТНАДЦАТИ </a:t>
            </a:r>
            <a:r>
              <a:rPr lang="ru-RU" sz="5400" b="1" u="sng" dirty="0" smtClean="0">
                <a:solidFill>
                  <a:schemeClr val="hlink"/>
                </a:solidFill>
              </a:rPr>
              <a:t>человек</a:t>
            </a:r>
            <a:r>
              <a:rPr lang="ru-RU" sz="5400" dirty="0" smtClean="0">
                <a:solidFill>
                  <a:schemeClr val="hlink"/>
                </a:solidFill>
              </a:rPr>
              <a:t> называют </a:t>
            </a:r>
            <a:r>
              <a:rPr lang="ru-RU" sz="7200" b="1" dirty="0" smtClean="0">
                <a:solidFill>
                  <a:schemeClr val="hlink"/>
                </a:solidFill>
              </a:rPr>
              <a:t>оркестром</a:t>
            </a:r>
            <a:r>
              <a:rPr lang="ru-RU" sz="5400" dirty="0" smtClean="0">
                <a:solidFill>
                  <a:schemeClr val="hlink"/>
                </a:solidFill>
              </a:rPr>
              <a:t> или </a:t>
            </a:r>
            <a:r>
              <a:rPr lang="ru-RU" sz="7200" b="1" dirty="0" smtClean="0">
                <a:solidFill>
                  <a:schemeClr val="hlink"/>
                </a:solidFill>
              </a:rPr>
              <a:t>хором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 descr="maxresdefault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524000"/>
            <a:ext cx="8128000" cy="4572000"/>
          </a:xfrm>
          <a:noFill/>
        </p:spPr>
      </p:pic>
      <p:sp>
        <p:nvSpPr>
          <p:cNvPr id="130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chemeClr val="hlink"/>
                </a:solidFill>
              </a:rPr>
              <a:t>Оркестр-</a:t>
            </a:r>
            <a:r>
              <a:rPr lang="ru-RU" sz="2800" b="1" u="sng" dirty="0" smtClean="0">
                <a:solidFill>
                  <a:schemeClr val="hlink"/>
                </a:solidFill>
              </a:rPr>
              <a:t> </a:t>
            </a:r>
            <a:r>
              <a:rPr lang="ru-RU" sz="3600" b="1" u="sng" dirty="0" smtClean="0">
                <a:solidFill>
                  <a:schemeClr val="hlink"/>
                </a:solidFill>
              </a:rPr>
              <a:t>ансамбль из 15- </a:t>
            </a:r>
            <a:r>
              <a:rPr lang="ru-RU" sz="3600" b="1" u="sng" dirty="0" err="1" smtClean="0">
                <a:solidFill>
                  <a:schemeClr val="hlink"/>
                </a:solidFill>
              </a:rPr>
              <a:t>ти</a:t>
            </a:r>
            <a:r>
              <a:rPr lang="ru-RU" sz="3600" b="1" u="sng" dirty="0" smtClean="0">
                <a:solidFill>
                  <a:schemeClr val="hlink"/>
                </a:solidFill>
              </a:rPr>
              <a:t> и более музыкантов.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3" descr="images (64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57338"/>
            <a:ext cx="7129462" cy="4319587"/>
          </a:xfrm>
          <a:noFill/>
        </p:spPr>
      </p:pic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10588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chemeClr val="hlink"/>
                </a:solidFill>
              </a:rPr>
              <a:t>Хор –</a:t>
            </a:r>
            <a:r>
              <a:rPr lang="ru-RU" sz="3600" b="1" u="sng" dirty="0" smtClean="0">
                <a:solidFill>
                  <a:schemeClr val="hlink"/>
                </a:solidFill>
              </a:rPr>
              <a:t> </a:t>
            </a:r>
            <a:r>
              <a:rPr lang="ru-RU" sz="3200" b="1" u="sng" dirty="0" smtClean="0">
                <a:solidFill>
                  <a:schemeClr val="hlink"/>
                </a:solidFill>
              </a:rPr>
              <a:t>ансамбль</a:t>
            </a:r>
            <a:r>
              <a:rPr lang="ru-RU" sz="5400" b="1" u="sng" dirty="0" smtClean="0">
                <a:solidFill>
                  <a:schemeClr val="hlink"/>
                </a:solidFill>
              </a:rPr>
              <a:t> </a:t>
            </a:r>
            <a:r>
              <a:rPr lang="ru-RU" sz="3200" b="1" u="sng" dirty="0" smtClean="0">
                <a:solidFill>
                  <a:schemeClr val="hlink"/>
                </a:solidFill>
              </a:rPr>
              <a:t>из 15-ти и более вокалистов.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276475"/>
            <a:ext cx="8540750" cy="530225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i="1" u="sng" dirty="0" smtClean="0">
                <a:solidFill>
                  <a:schemeClr val="hlink"/>
                </a:solidFill>
              </a:rPr>
              <a:t>Синхронность исполнения</a:t>
            </a:r>
          </a:p>
          <a:p>
            <a:pPr eaLnBrk="1" hangingPunct="1">
              <a:defRPr/>
            </a:pPr>
            <a:endParaRPr lang="ru-RU" sz="4400" i="1" u="sng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4400" i="1" u="sng" dirty="0" smtClean="0">
                <a:solidFill>
                  <a:schemeClr val="hlink"/>
                </a:solidFill>
              </a:rPr>
              <a:t>Единство ритмического пульса и темпа.</a:t>
            </a:r>
          </a:p>
        </p:txBody>
      </p:sp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</a:rPr>
              <a:t>Важным условием ансамблевой игры является</a:t>
            </a:r>
            <a:r>
              <a:rPr lang="ru-RU" dirty="0" smtClean="0">
                <a:solidFill>
                  <a:schemeClr val="hlink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>Совпадение с предельной точностью мельчайших длительностей (звуков и пауз) у всех участников ансамбля.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>Даже незначительное изменение темпа или ритма в совместном исполнении улавливается слушателем.</a:t>
            </a:r>
          </a:p>
        </p:txBody>
      </p:sp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u="sng" dirty="0" smtClean="0">
                <a:solidFill>
                  <a:schemeClr val="hlink"/>
                </a:solidFill>
              </a:rPr>
              <a:t>Синхронность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Rectangle 6"/>
          <p:cNvSpPr>
            <a:spLocks noGrp="1" noRot="1" noChangeArrowheads="1"/>
          </p:cNvSpPr>
          <p:nvPr>
            <p:ph type="subTitle" idx="1"/>
          </p:nvPr>
        </p:nvSpPr>
        <p:spPr>
          <a:xfrm>
            <a:off x="376238" y="2997200"/>
            <a:ext cx="8497887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Анса́мбль-это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исполнение музыкального произведения несколькими участниками (от двух до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четырнадцати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человек) и само музыкальное произведение для небольшого состава исполнителей.</a:t>
            </a: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207375" cy="3032125"/>
          </a:xfrm>
        </p:spPr>
        <p:txBody>
          <a:bodyPr/>
          <a:lstStyle/>
          <a:p>
            <a:pPr>
              <a:defRPr/>
            </a:pPr>
            <a:r>
              <a:rPr lang="ru-R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Ансамбль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 французского слова «вместе» - означает совместное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</a:t>
            </a:r>
            <a:r>
              <a:rPr lang="ru-RU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hlink"/>
                </a:solidFill>
              </a:rPr>
              <a:t>Объединяет участников в единый ансамбль, помогает играть вместе так, чтобы создавалось впечатление, будто играет один человек.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hlink"/>
                </a:solidFill>
              </a:rPr>
              <a:t>Ощущение сильных и слабых долей и ритмическая определенность внутри такта – это фундамент на котором держится ансамбль.</a:t>
            </a:r>
          </a:p>
        </p:txBody>
      </p:sp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u="sng" dirty="0" smtClean="0">
                <a:solidFill>
                  <a:schemeClr val="hlink"/>
                </a:solidFill>
              </a:rPr>
              <a:t>Метро – ритм – </a:t>
            </a:r>
            <a:br>
              <a:rPr lang="ru-RU" sz="4800" b="1" u="sng" dirty="0" smtClean="0">
                <a:solidFill>
                  <a:schemeClr val="hlink"/>
                </a:solidFill>
              </a:rPr>
            </a:br>
            <a:r>
              <a:rPr lang="ru-RU" sz="4800" b="1" u="sng" dirty="0" smtClean="0">
                <a:solidFill>
                  <a:schemeClr val="hlink"/>
                </a:solidFill>
              </a:rPr>
              <a:t>«скрытый дирижер»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900113" y="1687513"/>
            <a:ext cx="6983412" cy="5602287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FFC000"/>
                </a:solidFill>
              </a:rPr>
              <a:t>Спасибо за внимание!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225" y="-414338"/>
            <a:ext cx="8054975" cy="26193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333375"/>
            <a:ext cx="850109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С давних времен совместным </a:t>
            </a:r>
            <a:r>
              <a:rPr lang="ru-RU" sz="4000" dirty="0" err="1" smtClean="0">
                <a:solidFill>
                  <a:srgbClr val="FFFF00"/>
                </a:solidFill>
              </a:rPr>
              <a:t>музицированием</a:t>
            </a:r>
            <a:r>
              <a:rPr lang="ru-RU" sz="4000" dirty="0" smtClean="0">
                <a:solidFill>
                  <a:srgbClr val="FFFF00"/>
                </a:solidFill>
              </a:rPr>
              <a:t> занимались на любом уровне владения инструмента и при любом удобном случае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404813"/>
            <a:ext cx="854075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В настоящее время невозможно представить музыкальную жизнь без выступлений ансамблей. Об этом говорят выступления ансамблей разного состава на концертных площадках, фестивалях и конкурсах.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238125" y="2276475"/>
            <a:ext cx="8540750" cy="4422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  Так говорят о музыкантах, которые играют в ансамбле и их музыка звучит слаженно, как единое целое.</a:t>
            </a:r>
          </a:p>
        </p:txBody>
      </p:sp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sz="5400" dirty="0" smtClean="0">
                <a:solidFill>
                  <a:srgbClr val="FFFF00"/>
                </a:solidFill>
              </a:rPr>
              <a:t>Хорошо сыгранный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ансамбль</a:t>
            </a:r>
            <a:r>
              <a:rPr lang="ru-RU" sz="4000" dirty="0" smtClean="0">
                <a:solidFill>
                  <a:srgbClr val="FFFF00"/>
                </a:solidFill>
              </a:rPr>
              <a:t>»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108075"/>
            <a:ext cx="8510588" cy="79660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FF00"/>
                </a:solidFill>
              </a:rPr>
              <a:t>Сколько людей участвует, и что они делают, мы можем узнать из названия ансамбля.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u="sng" smtClean="0">
                <a:solidFill>
                  <a:schemeClr val="hlink"/>
                </a:solidFill>
              </a:rPr>
              <a:t>Вокальный ансамбль</a:t>
            </a:r>
          </a:p>
        </p:txBody>
      </p:sp>
      <p:sp>
        <p:nvSpPr>
          <p:cNvPr id="655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7556523" cy="4422775"/>
          </a:xfrm>
        </p:spPr>
        <p:txBody>
          <a:bodyPr/>
          <a:lstStyle/>
          <a:p>
            <a:pPr marL="263525" indent="0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Название ансамбля говорит о том, что его участники </a:t>
            </a:r>
            <a:r>
              <a:rPr lang="ru-RU" sz="4000" u="sng" dirty="0" smtClean="0">
                <a:solidFill>
                  <a:srgbClr val="FFFF00"/>
                </a:solidFill>
              </a:rPr>
              <a:t>поют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u="sng" dirty="0" smtClean="0">
                <a:solidFill>
                  <a:schemeClr val="hlink"/>
                </a:solidFill>
              </a:rPr>
              <a:t>Инструментальный ансамбль</a:t>
            </a:r>
          </a:p>
        </p:txBody>
      </p:sp>
      <p:sp>
        <p:nvSpPr>
          <p:cNvPr id="716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00213"/>
            <a:ext cx="8072462" cy="4422775"/>
          </a:xfrm>
        </p:spPr>
        <p:txBody>
          <a:bodyPr/>
          <a:lstStyle/>
          <a:p>
            <a:pPr indent="12700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Название ансамбля говорит о том, что его участники </a:t>
            </a:r>
            <a:r>
              <a:rPr lang="ru-RU" sz="3600" u="sng" dirty="0" smtClean="0">
                <a:solidFill>
                  <a:srgbClr val="FFFF00"/>
                </a:solidFill>
              </a:rPr>
              <a:t>играют</a:t>
            </a:r>
            <a:r>
              <a:rPr lang="ru-RU" sz="3600" dirty="0" smtClean="0">
                <a:solidFill>
                  <a:srgbClr val="FFFF00"/>
                </a:solidFill>
              </a:rPr>
              <a:t> на музыкальных инструментах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1269</TotalTime>
  <Words>562</Words>
  <Application>Microsoft Office PowerPoint</Application>
  <PresentationFormat>Экран (4:3)</PresentationFormat>
  <Paragraphs>89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Wingdings</vt:lpstr>
      <vt:lpstr>Calibri</vt:lpstr>
      <vt:lpstr>Бумажная</vt:lpstr>
      <vt:lpstr>Презентация  «Ансамбль в классе баяна»</vt:lpstr>
      <vt:lpstr>Цель и задачи презентации</vt:lpstr>
      <vt:lpstr>Ансамбль - от французского слова «вместе» - означает совместное исполнение </vt:lpstr>
      <vt:lpstr>Слайд 4</vt:lpstr>
      <vt:lpstr>Слайд 5</vt:lpstr>
      <vt:lpstr>«Хорошо сыгранный ансамбль» -</vt:lpstr>
      <vt:lpstr>Сколько людей участвует, и что они делают, мы можем узнать из названия ансамбля.</vt:lpstr>
      <vt:lpstr>Вокальный ансамбль</vt:lpstr>
      <vt:lpstr>Инструментальный ансамбль</vt:lpstr>
      <vt:lpstr>Вокально-инструментальный ансамбль</vt:lpstr>
      <vt:lpstr>Ансамбль песни и пляски Российской армии имени А. В. Александрова</vt:lpstr>
      <vt:lpstr>Государственный ордена Дружбы народов ансамбль песни и танца Республики Татарстан</vt:lpstr>
      <vt:lpstr>Инструментальные ансамбли</vt:lpstr>
      <vt:lpstr>Однородный ансамбль</vt:lpstr>
      <vt:lpstr>Смешанный ансамбль</vt:lpstr>
      <vt:lpstr>В зависимости от количества участников ансамбли разделяются на дуэты, трио, квартеты, квинтеты, секстеты, септеты, октеты, нонеты, дециметы, ундециметы, дуодециметы, терцдециметы, квартдециметы</vt:lpstr>
      <vt:lpstr>Дуэт</vt:lpstr>
      <vt:lpstr>Трио</vt:lpstr>
      <vt:lpstr>Квартет</vt:lpstr>
      <vt:lpstr>Квинтет</vt:lpstr>
      <vt:lpstr>Секстет</vt:lpstr>
      <vt:lpstr>Септет</vt:lpstr>
      <vt:lpstr>Октет</vt:lpstr>
      <vt:lpstr>Ансамбль из: </vt:lpstr>
      <vt:lpstr>Ансамбль более ПЯТНАДЦАТИ человек называют оркестром или хором</vt:lpstr>
      <vt:lpstr>Оркестр- ансамбль из 15- ти и более музыкантов.</vt:lpstr>
      <vt:lpstr>Хор – ансамбль из 15-ти и более вокалистов.</vt:lpstr>
      <vt:lpstr>Важным условием ансамблевой игры является:</vt:lpstr>
      <vt:lpstr>Синхронность</vt:lpstr>
      <vt:lpstr>Метро – ритм –  «скрытый дирижер»</vt:lpstr>
      <vt:lpstr>Слайд 31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открытому уроку « Применение совместного музицирования  как одного из средств формирования устойчивого интереса к занятиям музыкой у уч-ся ШИ».</dc:title>
  <dc:creator>FuckYouBill</dc:creator>
  <cp:lastModifiedBy>БАЯН 301</cp:lastModifiedBy>
  <cp:revision>60</cp:revision>
  <dcterms:created xsi:type="dcterms:W3CDTF">2014-02-01T12:31:15Z</dcterms:created>
  <dcterms:modified xsi:type="dcterms:W3CDTF">2025-01-13T14:02:35Z</dcterms:modified>
</cp:coreProperties>
</file>