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4" r:id="rId4"/>
    <p:sldId id="261" r:id="rId5"/>
    <p:sldId id="257" r:id="rId6"/>
    <p:sldId id="260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7AB0D6-9DDD-4BE9-A1CC-17686AEA5C76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3A5B578-8D75-45E7-AB4C-431D561F3CA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Число.</a:t>
            </a:r>
            <a:br>
              <a:rPr lang="ru-RU" dirty="0" smtClean="0"/>
            </a:br>
            <a:r>
              <a:rPr lang="ru-RU" dirty="0" smtClean="0"/>
              <a:t>Классная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18135" y="4293096"/>
            <a:ext cx="8229600" cy="596900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Это </a:t>
            </a:r>
            <a:r>
              <a:rPr lang="ru-RU" sz="2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слово мы образовали сложением 2-х корней.</a:t>
            </a:r>
            <a:endParaRPr lang="ru-RU" sz="1800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1124744"/>
            <a:ext cx="4572000" cy="8576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Записываем в тетрадь.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Листья падают – лист + о + </a:t>
            </a:r>
            <a:r>
              <a:rPr lang="ru-RU" i="1" dirty="0" err="1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пад</a:t>
            </a:r>
            <a:r>
              <a:rPr lang="ru-RU" i="1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16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20325" y="620688"/>
            <a:ext cx="4054764" cy="8515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3A299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564B3C"/>
                </a:solidFill>
                <a:latin typeface="Times New Roman"/>
                <a:ea typeface="Calibri"/>
                <a:cs typeface="Times New Roman"/>
              </a:rPr>
              <a:t>Что обозначает слово листопад?</a:t>
            </a:r>
            <a:endParaRPr lang="ru-RU" sz="2000" dirty="0">
              <a:solidFill>
                <a:srgbClr val="564B3C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393984" y="2204864"/>
            <a:ext cx="427790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3A299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564B3C"/>
                </a:solidFill>
                <a:latin typeface="Times New Roman"/>
                <a:ea typeface="Calibri"/>
                <a:cs typeface="Times New Roman"/>
              </a:rPr>
              <a:t>Сколько в слове листопад корней?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1880" y="2924944"/>
            <a:ext cx="1824346" cy="4238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3A299"/>
              </a:buClr>
              <a:buFont typeface="Arial" pitchFamily="34" charset="0"/>
              <a:buChar char="•"/>
            </a:pPr>
            <a:r>
              <a:rPr lang="ru-RU" sz="20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Два корня!</a:t>
            </a:r>
            <a:endParaRPr lang="ru-RU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83093" y="3645023"/>
            <a:ext cx="4488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93A299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564B3C"/>
                </a:solidFill>
                <a:latin typeface="Times New Roman"/>
                <a:ea typeface="Calibri"/>
              </a:rPr>
              <a:t>Как мы образовали слово листопад?</a:t>
            </a:r>
            <a:endParaRPr lang="ru-RU" sz="2000" dirty="0">
              <a:solidFill>
                <a:srgbClr val="564B3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8609" y="4959354"/>
            <a:ext cx="6600653" cy="5170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Times New Roman"/>
                <a:ea typeface="Calibri"/>
                <a:cs typeface="Times New Roman"/>
              </a:rPr>
              <a:t>Внимание, можем мы сказать: </a:t>
            </a:r>
            <a:r>
              <a:rPr lang="ru-RU" sz="2400" dirty="0" err="1" smtClean="0">
                <a:effectLst/>
                <a:latin typeface="Times New Roman"/>
                <a:ea typeface="Calibri"/>
                <a:cs typeface="Times New Roman"/>
              </a:rPr>
              <a:t>листпад</a:t>
            </a:r>
            <a:r>
              <a:rPr lang="ru-RU" sz="2400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dirty="0" err="1" smtClean="0">
                <a:effectLst/>
                <a:latin typeface="Times New Roman"/>
                <a:ea typeface="Calibri"/>
                <a:cs typeface="Times New Roman"/>
              </a:rPr>
              <a:t>падлист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?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46431" y="5784149"/>
            <a:ext cx="5058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Конечно же –НЕТ! Правильно только – листопад.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13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508030"/>
            <a:ext cx="7271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Как можно назвать слова, которые образованы </a:t>
            </a:r>
            <a:r>
              <a:rPr lang="ru-RU" i="1" dirty="0" smtClean="0">
                <a:effectLst/>
                <a:latin typeface="Times New Roman"/>
                <a:ea typeface="Calibri"/>
              </a:rPr>
              <a:t>сложением</a:t>
            </a:r>
            <a:r>
              <a:rPr lang="ru-RU" dirty="0" smtClean="0">
                <a:effectLst/>
                <a:latin typeface="Times New Roman"/>
                <a:ea typeface="Calibri"/>
              </a:rPr>
              <a:t> двух корней?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63888" y="1196752"/>
            <a:ext cx="2189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Это </a:t>
            </a:r>
            <a:r>
              <a:rPr lang="ru-RU" b="1" u="sng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сложные</a:t>
            </a:r>
            <a:r>
              <a:rPr lang="ru-RU" u="sng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 слова.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3775" y="1611510"/>
            <a:ext cx="3625801" cy="816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Записываем тему в тетрадь.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Учебник, стр. 58 (читаем про себя)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8177" y="2852936"/>
            <a:ext cx="5740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При помощи каких гласных образуются сложные слова?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3238765"/>
            <a:ext cx="68574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Сложные слова образуются при помощи </a:t>
            </a:r>
          </a:p>
          <a:p>
            <a:pPr algn="ctr"/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гласных </a:t>
            </a:r>
            <a:r>
              <a:rPr lang="ru-RU" sz="2800" b="1" u="sng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О</a:t>
            </a:r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 и </a:t>
            </a:r>
            <a:r>
              <a:rPr lang="ru-RU" sz="2800" b="1" u="sng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Е</a:t>
            </a:r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.</a:t>
            </a:r>
            <a:endParaRPr lang="ru-RU" sz="2800" b="1" u="sng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199" y="4437112"/>
            <a:ext cx="8285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Если  гласные </a:t>
            </a:r>
            <a:r>
              <a:rPr lang="ru-RU" b="1" dirty="0" smtClean="0">
                <a:effectLst/>
                <a:latin typeface="Times New Roman"/>
                <a:ea typeface="Calibri"/>
              </a:rPr>
              <a:t>о</a:t>
            </a:r>
            <a:r>
              <a:rPr lang="ru-RU" dirty="0" smtClean="0">
                <a:effectLst/>
                <a:latin typeface="Times New Roman"/>
                <a:ea typeface="Calibri"/>
              </a:rPr>
              <a:t> и </a:t>
            </a:r>
            <a:r>
              <a:rPr lang="ru-RU" b="1" dirty="0" smtClean="0">
                <a:effectLst/>
                <a:latin typeface="Times New Roman"/>
                <a:ea typeface="Calibri"/>
              </a:rPr>
              <a:t>е</a:t>
            </a:r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i="1" dirty="0" smtClean="0">
                <a:effectLst/>
                <a:latin typeface="Times New Roman"/>
                <a:ea typeface="Calibri"/>
              </a:rPr>
              <a:t>соединяют</a:t>
            </a:r>
            <a:r>
              <a:rPr lang="ru-RU" dirty="0" smtClean="0">
                <a:effectLst/>
                <a:latin typeface="Times New Roman"/>
                <a:ea typeface="Calibri"/>
              </a:rPr>
              <a:t> два корня в сложное слово, то и называются они…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26349" y="5373216"/>
            <a:ext cx="4720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…соединительные гласные.</a:t>
            </a:r>
            <a:endParaRPr lang="ru-RU" sz="2800" b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3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74538"/>
            <a:ext cx="9377439" cy="5170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Слова, образованные сложением двух корней, называются сложными.</a:t>
            </a:r>
            <a:endParaRPr lang="ru-RU" sz="24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476672"/>
            <a:ext cx="5526385" cy="816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Итак, мы узнали новый способ образования слов.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Какие слова называются сложными?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2348880"/>
            <a:ext cx="5511060" cy="390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Какие гласные соединяют два корня в сложное слово?</a:t>
            </a:r>
            <a:endParaRPr lang="ru-RU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996951"/>
            <a:ext cx="920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Корни в сложных словах связаны соединительными гласными </a:t>
            </a:r>
            <a:r>
              <a:rPr lang="ru-RU" sz="2400" b="1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о</a:t>
            </a:r>
            <a:r>
              <a:rPr lang="ru-RU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 и </a:t>
            </a:r>
            <a:r>
              <a:rPr lang="ru-RU" sz="2400" b="1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е</a:t>
            </a:r>
            <a:r>
              <a:rPr lang="ru-RU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. 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7190" y="3655607"/>
            <a:ext cx="7423058" cy="410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Каким может быть листопад? (составляем словосочетания, предложения)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4462480"/>
            <a:ext cx="7486601" cy="1014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Пёстрый листопад, разноцветный листопад.</a:t>
            </a:r>
            <a:endParaRPr lang="ru-RU" sz="2400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r>
              <a:rPr lang="ru-RU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В хороводе листопада кружились разноцветные листья.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74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24744"/>
            <a:ext cx="4572000" cy="2963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Отгадайте загадки. Отгадка – сложное слово.</a:t>
            </a:r>
            <a:endParaRPr lang="ru-RU" sz="1600" b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А вот кто-то важный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На беленькой ножке,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Он в красненькой шляпке,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На шляпке – горошки.  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00808"/>
            <a:ext cx="2946400" cy="410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5123329"/>
            <a:ext cx="3421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/>
              <a:t>мух</a:t>
            </a:r>
            <a:r>
              <a:rPr lang="ru-RU" sz="4800" dirty="0" err="1" smtClean="0">
                <a:solidFill>
                  <a:srgbClr val="C00000"/>
                </a:solidFill>
              </a:rPr>
              <a:t>О</a:t>
            </a:r>
            <a:r>
              <a:rPr lang="ru-RU" sz="4800" dirty="0" err="1" smtClean="0"/>
              <a:t>мор</a:t>
            </a:r>
            <a:r>
              <a:rPr lang="ru-RU" sz="4800" dirty="0" smtClean="0"/>
              <a:t>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1830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20688"/>
            <a:ext cx="4572000" cy="162300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Отгадайте загадки. Отгадка – сложное слово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Без разгона ввысь взлетает,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Стрекозу напоминает. 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3573016"/>
            <a:ext cx="23067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0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Верт</a:t>
            </a:r>
            <a:r>
              <a:rPr lang="ru-RU" sz="4000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О</a:t>
            </a:r>
            <a:r>
              <a:rPr lang="ru-RU" sz="40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лёт</a:t>
            </a:r>
            <a:endParaRPr lang="ru-RU" sz="4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614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577237"/>
            <a:ext cx="4580520" cy="305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79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332656"/>
            <a:ext cx="4572000" cy="26827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Отгадайте загадки. Отгадка – сложное слово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000" dirty="0" smtClean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Он в небесном океане</a:t>
            </a:r>
            <a:endParaRPr lang="ru-RU" sz="20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Туч касается крылом.</a:t>
            </a:r>
            <a:endParaRPr lang="ru-RU" sz="20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Развернётся – под лучами</a:t>
            </a:r>
            <a:endParaRPr lang="ru-RU" sz="2000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sz="2000" dirty="0" smtClean="0">
                <a:effectLst/>
                <a:latin typeface="Times New Roman"/>
                <a:ea typeface="Calibri"/>
              </a:rPr>
              <a:t>Отливает серебром </a:t>
            </a:r>
            <a:endParaRPr lang="ru-RU" sz="2000" dirty="0" smtClean="0">
              <a:effectLst/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7170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56992"/>
            <a:ext cx="3934384" cy="245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00786" y="4077072"/>
            <a:ext cx="26629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err="1" smtClean="0"/>
              <a:t>Сам</a:t>
            </a:r>
            <a:r>
              <a:rPr lang="ru-RU" sz="4000" dirty="0" err="1" smtClean="0">
                <a:solidFill>
                  <a:srgbClr val="C00000"/>
                </a:solidFill>
              </a:rPr>
              <a:t>О</a:t>
            </a:r>
            <a:r>
              <a:rPr lang="ru-RU" sz="4000" dirty="0" err="1" smtClean="0"/>
              <a:t>лёт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3537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4572000" cy="20282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Отгадайте загадки. Отгадка – сложное слово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У меня два колеса, руль посередине.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Лишь ногою оттолкнусь,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По дороге  покачусь. 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315148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4149080"/>
            <a:ext cx="21611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/>
              <a:t>Сам</a:t>
            </a:r>
            <a:r>
              <a:rPr lang="ru-RU" sz="3200" dirty="0" err="1" smtClean="0">
                <a:solidFill>
                  <a:srgbClr val="C00000"/>
                </a:solidFill>
              </a:rPr>
              <a:t>О</a:t>
            </a:r>
            <a:r>
              <a:rPr lang="ru-RU" sz="3200" dirty="0" err="1" smtClean="0"/>
              <a:t>кат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9199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332656"/>
            <a:ext cx="4572000" cy="3600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Очень важный вопрос.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Зачем нам в речи нужны сложные слова?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 Сравните. Как сказать удобнее: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 маслозавод или завод, изготавливающий пищевое масло? 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 пылесос или устройство для уборки пыли и загрязнений с поверхностей за счёт всасывания потоком воздуха?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4437112"/>
            <a:ext cx="7537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effectLst/>
                <a:latin typeface="Times New Roman"/>
                <a:ea typeface="Calibri"/>
              </a:rPr>
              <a:t>Сложные слова  очень удобны в языке. </a:t>
            </a:r>
          </a:p>
          <a:p>
            <a:pPr algn="ctr"/>
            <a:r>
              <a:rPr lang="ru-RU" b="1" dirty="0" smtClean="0">
                <a:effectLst/>
                <a:latin typeface="Times New Roman"/>
                <a:ea typeface="Calibri"/>
              </a:rPr>
              <a:t>Они позволяют более ясно и лаконично назвать предмет или явление.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8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Я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уверена, вы знаете и употребляете в речи сложные слова. 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dirty="0" smtClean="0">
                <a:latin typeface="Times New Roman"/>
                <a:ea typeface="Calibri"/>
                <a:cs typeface="Times New Roman"/>
              </a:rPr>
              <a:t>Я помогу 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вспомнить сложные слова</a:t>
            </a:r>
            <a:r>
              <a:rPr lang="ru-RU" sz="22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dirty="0" smtClean="0">
                <a:latin typeface="Times New Roman"/>
                <a:ea typeface="Calibri"/>
                <a:cs typeface="Times New Roman"/>
              </a:rPr>
              <a:t>На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кухне, дома  </a:t>
            </a:r>
            <a:r>
              <a:rPr lang="ru-RU" sz="2200" dirty="0" smtClean="0">
                <a:latin typeface="Times New Roman"/>
                <a:ea typeface="Calibri"/>
                <a:cs typeface="Times New Roman"/>
              </a:rPr>
              <a:t>–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 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200" dirty="0" smtClean="0">
              <a:latin typeface="Times New Roman"/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dirty="0" smtClean="0">
                <a:solidFill>
                  <a:srgbClr val="564B3C"/>
                </a:solidFill>
                <a:latin typeface="Times New Roman"/>
                <a:ea typeface="Calibri"/>
                <a:cs typeface="Times New Roman"/>
              </a:rPr>
              <a:t>Математика</a:t>
            </a:r>
            <a:r>
              <a:rPr lang="ru-RU" sz="2200" dirty="0">
                <a:solidFill>
                  <a:srgbClr val="564B3C"/>
                </a:solidFill>
                <a:latin typeface="Times New Roman"/>
                <a:ea typeface="Calibri"/>
                <a:cs typeface="Times New Roman"/>
              </a:rPr>
              <a:t>: 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endParaRPr lang="ru-RU" sz="2200" dirty="0" smtClean="0">
              <a:latin typeface="Times New Roman"/>
              <a:ea typeface="Calibri"/>
            </a:endParaRPr>
          </a:p>
          <a:p>
            <a:endParaRPr lang="ru-RU" sz="2200" dirty="0">
              <a:latin typeface="Times New Roman"/>
              <a:ea typeface="Calibri"/>
            </a:endParaRPr>
          </a:p>
          <a:p>
            <a:r>
              <a:rPr lang="ru-RU" sz="2200" dirty="0" smtClean="0">
                <a:latin typeface="Times New Roman"/>
                <a:ea typeface="Calibri"/>
              </a:rPr>
              <a:t>Природа</a:t>
            </a:r>
            <a:r>
              <a:rPr lang="ru-RU" dirty="0" smtClean="0">
                <a:latin typeface="Times New Roman"/>
                <a:ea typeface="Calibri"/>
              </a:rPr>
              <a:t>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799928"/>
            <a:ext cx="4038600" cy="44074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Называем 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сложные слова.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Полная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луна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–………...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Вода падает с высоты –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……….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Звёзды падают с неба –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……..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Тот, кто ловит рыбу –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……….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Тот, кто ходит пешком –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……….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2636912"/>
            <a:ext cx="2582117" cy="1757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3A299"/>
              </a:buClr>
              <a:buFont typeface="Arial" pitchFamily="34" charset="0"/>
              <a:buChar char="•"/>
            </a:pPr>
            <a:r>
              <a:rPr lang="ru-RU" sz="16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мясорубка, кофемолка, </a:t>
            </a:r>
            <a:endParaRPr lang="ru-RU" sz="1600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3A299"/>
              </a:buClr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кофеварка</a:t>
            </a:r>
            <a:r>
              <a:rPr lang="ru-RU" sz="16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, скороварка</a:t>
            </a:r>
            <a:r>
              <a:rPr lang="ru-RU" sz="16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,</a:t>
            </a:r>
          </a:p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3A299"/>
              </a:buClr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овощерезка, пылесос</a:t>
            </a:r>
            <a:r>
              <a:rPr lang="ru-RU" sz="16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,</a:t>
            </a:r>
          </a:p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3A299"/>
              </a:buClr>
              <a:buFont typeface="Arial" pitchFamily="34" charset="0"/>
              <a:buChar char="•"/>
            </a:pPr>
            <a:endParaRPr lang="ru-RU" sz="1600" dirty="0">
              <a:solidFill>
                <a:srgbClr val="564B3C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8167" y="4003632"/>
            <a:ext cx="5003549" cy="390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3A299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треугольник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прямоугольник,  многоугольник</a:t>
            </a:r>
            <a:endParaRPr lang="ru-RU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5085184"/>
            <a:ext cx="4950458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ru-RU" dirty="0">
                <a:solidFill>
                  <a:srgbClr val="C00000"/>
                </a:solidFill>
                <a:latin typeface="Times New Roman"/>
                <a:ea typeface="Calibri"/>
              </a:rPr>
              <a:t>зима малоснежная, ели и сосны вечнозелёные, </a:t>
            </a:r>
            <a:endParaRPr lang="ru-RU" dirty="0" smtClean="0">
              <a:solidFill>
                <a:srgbClr val="C00000"/>
              </a:solidFill>
              <a:latin typeface="Times New Roman"/>
              <a:ea typeface="Calibri"/>
            </a:endParaRP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ru-RU" dirty="0" smtClean="0">
                <a:solidFill>
                  <a:srgbClr val="C00000"/>
                </a:solidFill>
                <a:latin typeface="Times New Roman"/>
                <a:ea typeface="Calibri"/>
              </a:rPr>
              <a:t>весеннее половодье.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6071885"/>
            <a:ext cx="1545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МОЛОДЦЫ!</a:t>
            </a:r>
            <a:endParaRPr lang="ru-RU" b="1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99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1799725"/>
            <a:ext cx="3963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Индивидуальные задания на карточке.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98336" y="2636912"/>
            <a:ext cx="7180812" cy="4100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Прочитай пары слов. Выбери и запиши только сложные слова.</a:t>
            </a:r>
          </a:p>
          <a:p>
            <a:pPr marL="342900" lvl="0" indent="-342900" algn="ctr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 Подчеркни соединительную гласную.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Камнепад – камешек,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землетрясение – землянка,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корнеплод – корешок,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снеговик – снегоход,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звёздочка – звездопад,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садовод – садовый,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пароход – порошок,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рыбалка – рыболов.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3. </a:t>
            </a:r>
            <a:r>
              <a:rPr lang="ru-RU" sz="1600" b="1" dirty="0" smtClean="0">
                <a:effectLst/>
                <a:latin typeface="Times New Roman"/>
                <a:ea typeface="Calibri"/>
                <a:cs typeface="Times New Roman"/>
              </a:rPr>
              <a:t>Составь предложение с одним сложным словом.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399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717032"/>
            <a:ext cx="8260672" cy="1039427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Составитель: </a:t>
            </a:r>
            <a:r>
              <a:rPr lang="ru-RU" sz="1400" dirty="0" smtClean="0"/>
              <a:t>Кравченко Наталия Борисовна, </a:t>
            </a:r>
            <a:br>
              <a:rPr lang="ru-RU" sz="1400" dirty="0" smtClean="0"/>
            </a:br>
            <a:r>
              <a:rPr lang="ru-RU" sz="1400" dirty="0" smtClean="0"/>
              <a:t>учитель русского языка и литературы </a:t>
            </a:r>
            <a:br>
              <a:rPr lang="ru-RU" sz="1400" dirty="0" smtClean="0"/>
            </a:br>
            <a:r>
              <a:rPr lang="ru-RU" sz="1400" dirty="0" smtClean="0"/>
              <a:t> МКОУ НГО «</a:t>
            </a:r>
            <a:r>
              <a:rPr lang="ru-RU" sz="1400" dirty="0" err="1" smtClean="0"/>
              <a:t>Лопаевская</a:t>
            </a:r>
            <a:r>
              <a:rPr lang="ru-RU" sz="1400" dirty="0" smtClean="0"/>
              <a:t> ООШ»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67640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CC3300"/>
                </a:solidFill>
                <a:latin typeface="Tahoma"/>
              </a:rPr>
              <a:t>Состав слова </a:t>
            </a:r>
            <a:endParaRPr lang="ru-RU" sz="4000" dirty="0" smtClean="0">
              <a:solidFill>
                <a:srgbClr val="CC3300"/>
              </a:solidFill>
              <a:latin typeface="Tahoma"/>
            </a:endParaRPr>
          </a:p>
          <a:p>
            <a:pPr algn="ctr"/>
            <a:r>
              <a:rPr lang="ru-RU" sz="4000" b="1" dirty="0" smtClean="0">
                <a:solidFill>
                  <a:srgbClr val="000000"/>
                </a:solidFill>
                <a:latin typeface="Tahoma"/>
              </a:rPr>
              <a:t>Сложные </a:t>
            </a:r>
            <a:r>
              <a:rPr lang="ru-RU" sz="4000" b="1" dirty="0">
                <a:solidFill>
                  <a:srgbClr val="000000"/>
                </a:solidFill>
                <a:latin typeface="Tahoma"/>
              </a:rPr>
              <a:t>слова</a:t>
            </a:r>
            <a:endParaRPr lang="ru-RU" sz="4000" dirty="0">
              <a:solidFill>
                <a:srgbClr val="333399"/>
              </a:solidFill>
              <a:latin typeface="Tahoma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1494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Урок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русского языка в 7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классе проводится в соответствии с программой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предмету «Русский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язык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5-9 классы» для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 с интеллектуальными нарушениями и реализует требования адаптированной основной общеобразовательной программы в предметной области «Язык и речевая практика».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Авторы УМК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Э.В.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Якубовская, 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Г.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Галунчикова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Тема раздела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«Состав слова»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Тема урока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«Сложные слова»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Тип урока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изучение нового материала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6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</a:rPr>
              <a:t>Цель: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Познакомить учащихся понятием «сложные слова», образованием сложных слов .</a:t>
            </a:r>
            <a:endParaRPr lang="ru-RU" sz="4000" dirty="0">
              <a:solidFill>
                <a:srgbClr val="333399"/>
              </a:solidFill>
              <a:latin typeface="Times New Roman"/>
            </a:endParaRPr>
          </a:p>
          <a:p>
            <a:r>
              <a:rPr lang="ru-RU" sz="2800" b="1" dirty="0">
                <a:solidFill>
                  <a:srgbClr val="000000"/>
                </a:solidFill>
                <a:latin typeface="Times New Roman"/>
              </a:rPr>
              <a:t>Задачи:</a:t>
            </a:r>
            <a:endParaRPr lang="ru-RU" sz="3200" dirty="0">
              <a:solidFill>
                <a:srgbClr val="000000"/>
              </a:solidFill>
              <a:latin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формировать у учащихся представление о словах, которые имеют два корня (сложных словах), умение правильно писать в словах соединительные гласные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и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е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знакомить со способами образования сложных слов.</a:t>
            </a:r>
            <a:endParaRPr lang="ru-RU" sz="3200" dirty="0">
              <a:solidFill>
                <a:srgbClr val="000000"/>
              </a:solidFill>
              <a:latin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развивать внимание, мышление, речь, обогащать словарный запас учащихся.</a:t>
            </a:r>
            <a:endParaRPr lang="ru-RU" sz="3200" dirty="0">
              <a:solidFill>
                <a:srgbClr val="000000"/>
              </a:solidFill>
              <a:latin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воспитывать любовь к русскому языку.</a:t>
            </a:r>
            <a:endParaRPr lang="ru-RU" sz="3200" dirty="0">
              <a:solidFill>
                <a:srgbClr val="000000"/>
              </a:solidFill>
              <a:latin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57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ru-RU" sz="2000" b="1" cap="none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Какой раздел науки о языке мы сейчас изучаем?</a:t>
            </a:r>
            <a:r>
              <a:rPr lang="ru-RU" sz="2000" b="1" cap="none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cap="none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812304"/>
          </a:xfrm>
        </p:spPr>
        <p:txBody>
          <a:bodyPr/>
          <a:lstStyle/>
          <a:p>
            <a:pPr marL="0" lvl="0" indent="0" algn="ctr">
              <a:lnSpc>
                <a:spcPct val="115000"/>
              </a:lnSpc>
              <a:spcBef>
                <a:spcPts val="0"/>
              </a:spcBef>
              <a:buClr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Мы изучаем «Состав слова»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70622" y="2818656"/>
            <a:ext cx="6026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/>
                <a:ea typeface="Calibri"/>
              </a:rPr>
              <a:t>П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овторим названия частей слова.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893538"/>
            <a:ext cx="1176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приставка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3927127"/>
            <a:ext cx="847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корень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76339" y="3931473"/>
            <a:ext cx="1023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суффикс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948264" y="3937200"/>
            <a:ext cx="1206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окончание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Арка 12"/>
          <p:cNvSpPr/>
          <p:nvPr/>
        </p:nvSpPr>
        <p:spPr>
          <a:xfrm>
            <a:off x="2478320" y="3589148"/>
            <a:ext cx="1146724" cy="914400"/>
          </a:xfrm>
          <a:prstGeom prst="blockArc">
            <a:avLst>
              <a:gd name="adj1" fmla="val 10800000"/>
              <a:gd name="adj2" fmla="val 83262"/>
              <a:gd name="adj3" fmla="val 88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оловина рамки 14"/>
          <p:cNvSpPr/>
          <p:nvPr/>
        </p:nvSpPr>
        <p:spPr>
          <a:xfrm flipH="1">
            <a:off x="172609" y="3722449"/>
            <a:ext cx="1489234" cy="323899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оловина рамки 15"/>
          <p:cNvSpPr/>
          <p:nvPr/>
        </p:nvSpPr>
        <p:spPr>
          <a:xfrm rot="2591321">
            <a:off x="4433437" y="3572056"/>
            <a:ext cx="845560" cy="793767"/>
          </a:xfrm>
          <a:prstGeom prst="halfFrame">
            <a:avLst>
              <a:gd name="adj1" fmla="val 19274"/>
              <a:gd name="adj2" fmla="val 183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7200291" y="3405336"/>
            <a:ext cx="702813" cy="534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78320" y="501317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effectLst/>
                <a:latin typeface="Times New Roman"/>
                <a:ea typeface="Calibri"/>
              </a:rPr>
              <a:t>Прочитайте слова на карточках, выберите названия частей слова.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646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9" grpId="0"/>
      <p:bldP spid="10" grpId="0"/>
      <p:bldP spid="13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279053" y="1196752"/>
            <a:ext cx="8261350" cy="1039812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/>
                <a:ea typeface="Calibri"/>
              </a:rPr>
              <a:t>Расположите части слова по порядку, как они располагаются в слове.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50089" y="3212976"/>
            <a:ext cx="4572000" cy="70333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Записываем: </a:t>
            </a:r>
            <a:r>
              <a:rPr lang="ru-RU" i="1" dirty="0" smtClean="0">
                <a:effectLst/>
                <a:latin typeface="Times New Roman"/>
                <a:ea typeface="Calibri"/>
                <a:cs typeface="Times New Roman"/>
              </a:rPr>
              <a:t>подарок, подружка, поддержка.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r>
              <a:rPr lang="ru-RU" sz="1600" dirty="0" smtClean="0">
                <a:latin typeface="Calibri"/>
                <a:ea typeface="Calibri"/>
                <a:cs typeface="Times New Roman"/>
              </a:rPr>
              <a:t>    </a:t>
            </a:r>
            <a:r>
              <a:rPr lang="ru-RU" dirty="0" smtClean="0">
                <a:effectLst/>
                <a:latin typeface="Times New Roman"/>
                <a:ea typeface="Calibri"/>
              </a:rPr>
              <a:t>Выделяем части слова.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21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40459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Уточним, какие части слова служат для образования новых слов.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Читать – прочитать, дочитать, перечитать.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Ходить – входить, выходить, переходить.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Новый – новость.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Calibri"/>
              </a:rPr>
              <a:t>Барабан – барабанщик.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5661248"/>
            <a:ext cx="2482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/>
                <a:latin typeface="Times New Roman"/>
                <a:ea typeface="Calibri"/>
              </a:rPr>
              <a:t>приставка и суффикс.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25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884312"/>
          </a:xfrm>
        </p:spPr>
        <p:txBody>
          <a:bodyPr/>
          <a:lstStyle/>
          <a:p>
            <a:pPr algn="ctr"/>
            <a:r>
              <a:rPr lang="ru-RU" dirty="0">
                <a:latin typeface="Times New Roman"/>
                <a:ea typeface="Calibri"/>
              </a:rPr>
              <a:t>Сегодня на уроке мы узнаем ещё один </a:t>
            </a:r>
            <a:r>
              <a:rPr lang="ru-RU" b="1" dirty="0">
                <a:latin typeface="Times New Roman"/>
                <a:ea typeface="Calibri"/>
              </a:rPr>
              <a:t>способ образования новых </a:t>
            </a:r>
            <a:r>
              <a:rPr lang="ru-RU" b="1" dirty="0" smtClean="0">
                <a:latin typeface="Times New Roman"/>
                <a:ea typeface="Calibri"/>
              </a:rPr>
              <a:t>слов</a:t>
            </a:r>
            <a:r>
              <a:rPr lang="ru-RU" dirty="0" smtClean="0">
                <a:latin typeface="Times New Roman"/>
                <a:ea typeface="Calibri"/>
              </a:rPr>
              <a:t> – </a:t>
            </a:r>
            <a:r>
              <a:rPr lang="ru-RU" b="1" u="sng" dirty="0" smtClean="0">
                <a:solidFill>
                  <a:srgbClr val="C00000"/>
                </a:solidFill>
                <a:latin typeface="Times New Roman"/>
                <a:ea typeface="Calibri"/>
              </a:rPr>
              <a:t>СЛОЖЕНИЕ.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755767"/>
            <a:ext cx="505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/>
                <a:ea typeface="Calibri"/>
              </a:rPr>
              <a:t>Прошу обратить внимание на слово </a:t>
            </a:r>
            <a:r>
              <a:rPr lang="ru-RU" u="sng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«сложение».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904" y="4077072"/>
            <a:ext cx="3573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Что мы складываем в математике?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3429000"/>
            <a:ext cx="3907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К какому уроку относится это слово?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797152"/>
            <a:ext cx="355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Числа, километры, килограммы…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5301208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Можем мы сложить сантиметры с граммами?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5949280"/>
            <a:ext cx="2796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Нет, это разные величины</a:t>
            </a:r>
            <a:r>
              <a:rPr lang="ru-RU" dirty="0" smtClean="0">
                <a:effectLst/>
                <a:latin typeface="Times New Roman"/>
                <a:ea typeface="Calibri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95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813144"/>
            <a:ext cx="8229600" cy="524272"/>
          </a:xfrm>
        </p:spPr>
        <p:txBody>
          <a:bodyPr/>
          <a:lstStyle/>
          <a:p>
            <a:pPr algn="ctr"/>
            <a:r>
              <a:rPr lang="ru-RU" dirty="0">
                <a:latin typeface="Times New Roman"/>
                <a:ea typeface="Calibri"/>
              </a:rPr>
              <a:t>А что мы складываем в русском языке?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34888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Из букв слова, из слогов слова, из частей слова - слова, из слов предложения.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3015734"/>
            <a:ext cx="4572000" cy="185845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Times New Roman"/>
                <a:ea typeface="Calibri"/>
                <a:cs typeface="Times New Roman"/>
              </a:rPr>
              <a:t>Сейчас  мы откроем секрет русского языка.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Прошу выполнить следующее задание в парах.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Вам даны слова, нужно распределить их на группы однокоренных слов.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94182" y="5013176"/>
            <a:ext cx="4572000" cy="11346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Лист, листок, листочек, лиственный, (листопад).</a:t>
            </a:r>
            <a:endParaRPr lang="ru-RU" sz="1600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r>
              <a:rPr lang="ru-RU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Падение, падать, (листопад).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3612"/>
            <a:ext cx="8902437" cy="1567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Вывод: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одно слово может быть однокоренным для двух разных групп!</a:t>
            </a:r>
            <a:endParaRPr lang="ru-RU" sz="24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Почему так получилось?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9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153</TotalTime>
  <Words>811</Words>
  <Application>Microsoft Office PowerPoint</Application>
  <PresentationFormat>Экран (4:3)</PresentationFormat>
  <Paragraphs>138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Аптека</vt:lpstr>
      <vt:lpstr>Число. Классная работа</vt:lpstr>
      <vt:lpstr>Составитель: Кравченко Наталия Борисовна,  учитель русского языка и литературы   МКОУ НГО «Лопаевская ООШ»</vt:lpstr>
      <vt:lpstr>Презентация PowerPoint</vt:lpstr>
      <vt:lpstr>Презентация PowerPoint</vt:lpstr>
      <vt:lpstr>Какой раздел науки о языке мы сейчас изучаем? </vt:lpstr>
      <vt:lpstr>Расположите части слова по порядку, как они располагаются в слове.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 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Число. Классная работа</dc:title>
  <dc:creator>xxxx</dc:creator>
  <cp:lastModifiedBy>xxxx</cp:lastModifiedBy>
  <cp:revision>11</cp:revision>
  <dcterms:created xsi:type="dcterms:W3CDTF">2025-01-07T11:44:10Z</dcterms:created>
  <dcterms:modified xsi:type="dcterms:W3CDTF">2025-01-07T14:17:52Z</dcterms:modified>
</cp:coreProperties>
</file>