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3" r:id="rId2"/>
    <p:sldMasterId id="2147483775" r:id="rId3"/>
    <p:sldMasterId id="2147483787" r:id="rId4"/>
    <p:sldMasterId id="2147483799" r:id="rId5"/>
    <p:sldMasterId id="2147483811" r:id="rId6"/>
  </p:sldMasterIdLst>
  <p:notesMasterIdLst>
    <p:notesMasterId r:id="rId36"/>
  </p:notesMasterIdLst>
  <p:sldIdLst>
    <p:sldId id="306" r:id="rId7"/>
    <p:sldId id="315" r:id="rId8"/>
    <p:sldId id="288" r:id="rId9"/>
    <p:sldId id="280" r:id="rId10"/>
    <p:sldId id="319" r:id="rId11"/>
    <p:sldId id="316" r:id="rId12"/>
    <p:sldId id="289" r:id="rId13"/>
    <p:sldId id="317" r:id="rId14"/>
    <p:sldId id="284" r:id="rId15"/>
    <p:sldId id="301" r:id="rId16"/>
    <p:sldId id="282" r:id="rId17"/>
    <p:sldId id="302" r:id="rId18"/>
    <p:sldId id="303" r:id="rId19"/>
    <p:sldId id="304" r:id="rId20"/>
    <p:sldId id="257" r:id="rId21"/>
    <p:sldId id="318" r:id="rId22"/>
    <p:sldId id="259" r:id="rId23"/>
    <p:sldId id="271" r:id="rId24"/>
    <p:sldId id="320" r:id="rId25"/>
    <p:sldId id="300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267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accent6">
              <a:lumMod val="50000"/>
            </a:schemeClr>
          </a:solidFill>
        </a:ln>
        <a:effectLst/>
        <a:sp3d>
          <a:contourClr>
            <a:schemeClr val="accent6">
              <a:lumMod val="50000"/>
            </a:schemeClr>
          </a:contourClr>
        </a:sp3d>
      </c:spPr>
    </c:sideWall>
    <c:backWall>
      <c:thickness val="0"/>
      <c:spPr>
        <a:noFill/>
        <a:ln>
          <a:solidFill>
            <a:schemeClr val="accent6">
              <a:lumMod val="50000"/>
            </a:schemeClr>
          </a:solidFill>
        </a:ln>
        <a:effectLst/>
        <a:sp3d>
          <a:contourClr>
            <a:schemeClr val="accent6">
              <a:lumMod val="50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.10148340796202204"/>
          <c:y val="3.6180402907754039E-2"/>
          <c:w val="0.89659358849420057"/>
          <c:h val="0.843530253413827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rgbClr val="0033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rgbClr val="003300"/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БАТАРЕЙКИ</c:v>
                </c:pt>
                <c:pt idx="1">
                  <c:v>ПЛАСТИКОВЫЕ БУТЫЛКИ </c:v>
                </c:pt>
                <c:pt idx="2">
                  <c:v>ФОЛЬГА</c:v>
                </c:pt>
                <c:pt idx="3">
                  <c:v>ЖЕЛЕЗНЫЕ КОНСЕРВНЫЕ БАНКИ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</c:v>
                </c:pt>
                <c:pt idx="1">
                  <c:v>150</c:v>
                </c:pt>
                <c:pt idx="2">
                  <c:v>87</c:v>
                </c:pt>
                <c:pt idx="3">
                  <c:v>10</c:v>
                </c:pt>
              </c:numCache>
            </c:numRef>
          </c:val>
          <c:shape val="cone"/>
          <c:extLst xmlns:c16r2="http://schemas.microsoft.com/office/drawing/2015/06/chart">
            <c:ext xmlns:c16="http://schemas.microsoft.com/office/drawing/2014/chart" uri="{C3380CC4-5D6E-409C-BE32-E72D297353CC}">
              <c16:uniqueId val="{00000000-D512-4A5B-902F-580D2FDB7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5849456"/>
        <c:axId val="1395853264"/>
        <c:axId val="0"/>
      </c:bar3DChart>
      <c:catAx>
        <c:axId val="139584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5853264"/>
        <c:crosses val="autoZero"/>
        <c:auto val="1"/>
        <c:lblAlgn val="ctr"/>
        <c:lblOffset val="100"/>
        <c:noMultiLvlLbl val="0"/>
      </c:catAx>
      <c:valAx>
        <c:axId val="1395853264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5849456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03E08-AC7B-4499-8D2B-8DC8CF57272A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792C1-AB53-4396-99D8-DB6A08480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792C1-AB53-4396-99D8-DB6A084806E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7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457200" y="762000"/>
            <a:ext cx="5638800" cy="1752600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28600" y="5334000"/>
            <a:ext cx="86868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886200" y="6015038"/>
            <a:ext cx="1308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800" b="1">
                <a:latin typeface="Verdana" panose="020B0604030504040204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632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C1454-EADB-4A21-8BD7-F7E168FB0409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695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005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005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34284-5ED2-4691-B33F-F20F988DCBA4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23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508750"/>
            <a:ext cx="2895600" cy="2905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29000" y="6537325"/>
            <a:ext cx="2133600" cy="258763"/>
          </a:xfrm>
        </p:spPr>
        <p:txBody>
          <a:bodyPr/>
          <a:lstStyle>
            <a:lvl1pPr>
              <a:defRPr/>
            </a:lvl1pPr>
          </a:lstStyle>
          <a:p>
            <a:fld id="{A60BE619-1A0F-45A8-A50A-6AD9DADDAECD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85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47BE9-451A-4867-BAD2-8FDDA344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813042-6249-4AEC-86AF-29670E49D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4DBF3-1F73-4CD9-81F8-50AAF913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87727-0987-454B-9801-F41B7962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382805-8B7D-432C-98A2-C42BE4F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0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1E9C8-7186-4C18-A9BC-8298EB9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E9C47-015C-401D-8705-EF757F2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A9F743-99BF-4713-A67A-B1AB545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8A21ED-005E-453D-922B-929597E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40DE63-0FA9-4728-B48B-EEC1EEA2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4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8F115-F521-4BAC-9913-4E8DFBEB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547A26-770E-43F4-A4E2-1FADB7EA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BB4FA-78E1-49B5-9B4D-CA3F0B9A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A19C25-B3C5-4479-82C1-D5D16DE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6A0E4-CB13-454E-9315-10F0143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7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91178-D396-44C9-97DA-3D6582E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E5DC3B-AC13-43A2-BBEC-4BBEB321A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A448F-BCAE-462D-8738-3E6A6AA31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CDE180-85EF-408A-B3F1-6492330F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A61F5-DE03-430C-9653-16B1EF2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866D9-1EFA-45EA-83AF-9060C611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1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091DE-3E3B-4D47-93B8-DD56241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E799-E6A9-44B5-A722-15A97122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3E00FD-3CD7-4F66-8FAF-7F16A95C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6EB278A-C2B9-4619-A6A7-E0243A2A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A8F09AE-6006-4FF8-AD8C-844FE067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ABFD5D-EEE9-4BE9-B294-98FF0FF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60634E-6F1A-45D4-A3AB-05B1CEC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282E87-F249-45F0-9871-AC5B30E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09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D1992-8255-45BD-9B8C-25447C5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F06D49-8F4B-4B92-BD79-ACE8AF5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A5AFF9A-00DB-4CBB-9170-77EAC104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D564A1-F976-4723-8966-BECA3B54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0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74AAA2-A122-4FC8-A4BD-AA5189A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4AC3CF7-AB82-431D-BC8E-885D0035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32A61E-60C7-4358-AC2E-53AE5A0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8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DE6F4-DDE7-4CB8-B50F-54F465C50D2D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03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03D7C-0B48-41CA-9FEF-D115291D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4FC4-8C3D-41C9-881D-1C7FC27E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679C3-4690-4D97-B0C2-A1BF4111F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33104F-6F8A-4C14-A86F-CAB12DC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426894-0417-47D4-92A2-B29B8E3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2D8F4F-3DE5-4E56-A105-BC57A93F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6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8FB4E-A8D5-4E13-8228-CA9681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A6FBBD-C9B0-478F-94CF-DC313A37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B5B90E-3D01-41B2-8693-A7A3D312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A2ED4-A461-4389-ADC3-DBEEC9E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ED968-6CFD-48D6-8D3E-0DB35F3E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ABC702-0CFB-440C-BB4B-2DC438B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00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1939B-9FD3-4ACB-9CF2-D45BF37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6314E6-53C3-4434-9515-E596E821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06BF0A-8E8B-4CFC-A341-8A34AEC4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6E062F-00E4-45BC-AEA3-71D9174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91DC1B-2E02-4EEA-815B-1626A4C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6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CCF662-2807-4A82-B3FC-32C13C7D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B48930-8DAE-4437-B969-2D4B4953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47EF4A-6F79-4B40-891F-09CDAFA4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4748E1-8FE9-4C2C-B858-40CBE336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3C798-C927-4C20-9EB0-06FB88C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47BE9-451A-4867-BAD2-8FDDA344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813042-6249-4AEC-86AF-29670E49D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4DBF3-1F73-4CD9-81F8-50AAF913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87727-0987-454B-9801-F41B7962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382805-8B7D-432C-98A2-C42BE4F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64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1E9C8-7186-4C18-A9BC-8298EB9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E9C47-015C-401D-8705-EF757F2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A9F743-99BF-4713-A67A-B1AB545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8A21ED-005E-453D-922B-929597E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40DE63-0FA9-4728-B48B-EEC1EEA2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5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8F115-F521-4BAC-9913-4E8DFBEB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547A26-770E-43F4-A4E2-1FADB7EA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BB4FA-78E1-49B5-9B4D-CA3F0B9A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A19C25-B3C5-4479-82C1-D5D16DE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6A0E4-CB13-454E-9315-10F0143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74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91178-D396-44C9-97DA-3D6582E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E5DC3B-AC13-43A2-BBEC-4BBEB321A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A448F-BCAE-462D-8738-3E6A6AA31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CDE180-85EF-408A-B3F1-6492330F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A61F5-DE03-430C-9653-16B1EF2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866D9-1EFA-45EA-83AF-9060C611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55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091DE-3E3B-4D47-93B8-DD56241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E799-E6A9-44B5-A722-15A97122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3E00FD-3CD7-4F66-8FAF-7F16A95C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6EB278A-C2B9-4619-A6A7-E0243A2A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A8F09AE-6006-4FF8-AD8C-844FE067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ABFD5D-EEE9-4BE9-B294-98FF0FF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60634E-6F1A-45D4-A3AB-05B1CEC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282E87-F249-45F0-9871-AC5B30E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9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D1992-8255-45BD-9B8C-25447C5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F06D49-8F4B-4B92-BD79-ACE8AF5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A5AFF9A-00DB-4CBB-9170-77EAC104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D564A1-F976-4723-8966-BECA3B54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07B0E-2B5C-4FF7-92A6-4E3C5C383AB4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13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74AAA2-A122-4FC8-A4BD-AA5189A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4AC3CF7-AB82-431D-BC8E-885D0035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32A61E-60C7-4358-AC2E-53AE5A0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99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03D7C-0B48-41CA-9FEF-D115291D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4FC4-8C3D-41C9-881D-1C7FC27E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679C3-4690-4D97-B0C2-A1BF4111F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33104F-6F8A-4C14-A86F-CAB12DC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426894-0417-47D4-92A2-B29B8E3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2D8F4F-3DE5-4E56-A105-BC57A93F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3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8FB4E-A8D5-4E13-8228-CA9681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A6FBBD-C9B0-478F-94CF-DC313A37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B5B90E-3D01-41B2-8693-A7A3D312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A2ED4-A461-4389-ADC3-DBEEC9E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ED968-6CFD-48D6-8D3E-0DB35F3E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ABC702-0CFB-440C-BB4B-2DC438B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1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1939B-9FD3-4ACB-9CF2-D45BF37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6314E6-53C3-4434-9515-E596E821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06BF0A-8E8B-4CFC-A341-8A34AEC4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6E062F-00E4-45BC-AEA3-71D9174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91DC1B-2E02-4EEA-815B-1626A4C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84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CCF662-2807-4A82-B3FC-32C13C7D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B48930-8DAE-4437-B969-2D4B4953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47EF4A-6F79-4B40-891F-09CDAFA4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4748E1-8FE9-4C2C-B858-40CBE336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3C798-C927-4C20-9EB0-06FB88C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42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47BE9-451A-4867-BAD2-8FDDA344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813042-6249-4AEC-86AF-29670E49D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4DBF3-1F73-4CD9-81F8-50AAF913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87727-0987-454B-9801-F41B7962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382805-8B7D-432C-98A2-C42BE4F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89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1E9C8-7186-4C18-A9BC-8298EB9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E9C47-015C-401D-8705-EF757F2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A9F743-99BF-4713-A67A-B1AB545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8A21ED-005E-453D-922B-929597E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40DE63-0FA9-4728-B48B-EEC1EEA2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86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8F115-F521-4BAC-9913-4E8DFBEB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547A26-770E-43F4-A4E2-1FADB7EA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BB4FA-78E1-49B5-9B4D-CA3F0B9A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A19C25-B3C5-4479-82C1-D5D16DE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6A0E4-CB13-454E-9315-10F0143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8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91178-D396-44C9-97DA-3D6582E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E5DC3B-AC13-43A2-BBEC-4BBEB321A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A448F-BCAE-462D-8738-3E6A6AA31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CDE180-85EF-408A-B3F1-6492330F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A61F5-DE03-430C-9653-16B1EF2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866D9-1EFA-45EA-83AF-9060C611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88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091DE-3E3B-4D47-93B8-DD56241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E799-E6A9-44B5-A722-15A97122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3E00FD-3CD7-4F66-8FAF-7F16A95C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6EB278A-C2B9-4619-A6A7-E0243A2A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A8F09AE-6006-4FF8-AD8C-844FE067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ABFD5D-EEE9-4BE9-B294-98FF0FF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60634E-6F1A-45D4-A3AB-05B1CEC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282E87-F249-45F0-9871-AC5B30E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05CF-4FFF-4DAD-BC3C-A8DE6D00974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46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D1992-8255-45BD-9B8C-25447C5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F06D49-8F4B-4B92-BD79-ACE8AF5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A5AFF9A-00DB-4CBB-9170-77EAC104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D564A1-F976-4723-8966-BECA3B54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3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74AAA2-A122-4FC8-A4BD-AA5189A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4AC3CF7-AB82-431D-BC8E-885D0035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32A61E-60C7-4358-AC2E-53AE5A0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09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03D7C-0B48-41CA-9FEF-D115291D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4FC4-8C3D-41C9-881D-1C7FC27E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679C3-4690-4D97-B0C2-A1BF4111F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33104F-6F8A-4C14-A86F-CAB12DC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426894-0417-47D4-92A2-B29B8E3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2D8F4F-3DE5-4E56-A105-BC57A93F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4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8FB4E-A8D5-4E13-8228-CA9681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A6FBBD-C9B0-478F-94CF-DC313A37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B5B90E-3D01-41B2-8693-A7A3D312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A2ED4-A461-4389-ADC3-DBEEC9E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ED968-6CFD-48D6-8D3E-0DB35F3E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ABC702-0CFB-440C-BB4B-2DC438B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9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1939B-9FD3-4ACB-9CF2-D45BF37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6314E6-53C3-4434-9515-E596E821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06BF0A-8E8B-4CFC-A341-8A34AEC4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6E062F-00E4-45BC-AEA3-71D9174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91DC1B-2E02-4EEA-815B-1626A4C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84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CCF662-2807-4A82-B3FC-32C13C7D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B48930-8DAE-4437-B969-2D4B4953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47EF4A-6F79-4B40-891F-09CDAFA4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4748E1-8FE9-4C2C-B858-40CBE336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3C798-C927-4C20-9EB0-06FB88C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10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47BE9-451A-4867-BAD2-8FDDA344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813042-6249-4AEC-86AF-29670E49D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4DBF3-1F73-4CD9-81F8-50AAF913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87727-0987-454B-9801-F41B7962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382805-8B7D-432C-98A2-C42BE4F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51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1E9C8-7186-4C18-A9BC-8298EB9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E9C47-015C-401D-8705-EF757F2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A9F743-99BF-4713-A67A-B1AB545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8A21ED-005E-453D-922B-929597E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40DE63-0FA9-4728-B48B-EEC1EEA2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86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8F115-F521-4BAC-9913-4E8DFBEB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547A26-770E-43F4-A4E2-1FADB7EA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BB4FA-78E1-49B5-9B4D-CA3F0B9A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A19C25-B3C5-4479-82C1-D5D16DE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6A0E4-CB13-454E-9315-10F0143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07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91178-D396-44C9-97DA-3D6582E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E5DC3B-AC13-43A2-BBEC-4BBEB321A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A448F-BCAE-462D-8738-3E6A6AA31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CDE180-85EF-408A-B3F1-6492330F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A61F5-DE03-430C-9653-16B1EF2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866D9-1EFA-45EA-83AF-9060C611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3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F35E4-72B6-4B8E-86B2-5F67FA009DDB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69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091DE-3E3B-4D47-93B8-DD56241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E799-E6A9-44B5-A722-15A97122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3E00FD-3CD7-4F66-8FAF-7F16A95C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6EB278A-C2B9-4619-A6A7-E0243A2A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A8F09AE-6006-4FF8-AD8C-844FE067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ABFD5D-EEE9-4BE9-B294-98FF0FF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60634E-6F1A-45D4-A3AB-05B1CEC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282E87-F249-45F0-9871-AC5B30E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02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D1992-8255-45BD-9B8C-25447C5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F06D49-8F4B-4B92-BD79-ACE8AF5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A5AFF9A-00DB-4CBB-9170-77EAC104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D564A1-F976-4723-8966-BECA3B54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08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74AAA2-A122-4FC8-A4BD-AA5189A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4AC3CF7-AB82-431D-BC8E-885D0035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32A61E-60C7-4358-AC2E-53AE5A0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76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03D7C-0B48-41CA-9FEF-D115291D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4FC4-8C3D-41C9-881D-1C7FC27E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679C3-4690-4D97-B0C2-A1BF4111F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33104F-6F8A-4C14-A86F-CAB12DC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426894-0417-47D4-92A2-B29B8E3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2D8F4F-3DE5-4E56-A105-BC57A93F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72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8FB4E-A8D5-4E13-8228-CA9681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A6FBBD-C9B0-478F-94CF-DC313A37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B5B90E-3D01-41B2-8693-A7A3D312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A2ED4-A461-4389-ADC3-DBEEC9E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ED968-6CFD-48D6-8D3E-0DB35F3E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ABC702-0CFB-440C-BB4B-2DC438B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1939B-9FD3-4ACB-9CF2-D45BF37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6314E6-53C3-4434-9515-E596E821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06BF0A-8E8B-4CFC-A341-8A34AEC4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6E062F-00E4-45BC-AEA3-71D9174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91DC1B-2E02-4EEA-815B-1626A4C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9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CCF662-2807-4A82-B3FC-32C13C7D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B48930-8DAE-4437-B969-2D4B4953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47EF4A-6F79-4B40-891F-09CDAFA4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4748E1-8FE9-4C2C-B858-40CBE336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3C798-C927-4C20-9EB0-06FB88C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70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947BE9-451A-4867-BAD2-8FDDA344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813042-6249-4AEC-86AF-29670E49D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B4DBF3-1F73-4CD9-81F8-50AAF913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87727-0987-454B-9801-F41B7962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382805-8B7D-432C-98A2-C42BE4F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1E9C8-7186-4C18-A9BC-8298EB9F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E9C47-015C-401D-8705-EF757F29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A9F743-99BF-4713-A67A-B1AB545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8A21ED-005E-453D-922B-929597E7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40DE63-0FA9-4728-B48B-EEC1EEA2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98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68F115-F521-4BAC-9913-4E8DFBEB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547A26-770E-43F4-A4E2-1FADB7EA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BB4FA-78E1-49B5-9B4D-CA3F0B9A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A19C25-B3C5-4479-82C1-D5D16DE4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6A0E4-CB13-454E-9315-10F0143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7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735D1-F62B-4E5C-B6A7-B756D15D506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330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91178-D396-44C9-97DA-3D6582E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E5DC3B-AC13-43A2-BBEC-4BBEB321A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A448F-BCAE-462D-8738-3E6A6AA31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CDE180-85EF-408A-B3F1-6492330F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A61F5-DE03-430C-9653-16B1EF2E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866D9-1EFA-45EA-83AF-9060C611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14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091DE-3E3B-4D47-93B8-DD56241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7CE799-E6A9-44B5-A722-15A97122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3E00FD-3CD7-4F66-8FAF-7F16A95C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6EB278A-C2B9-4619-A6A7-E0243A2A0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A8F09AE-6006-4FF8-AD8C-844FE067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ABFD5D-EEE9-4BE9-B294-98FF0FF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60634E-6F1A-45D4-A3AB-05B1CEC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282E87-F249-45F0-9871-AC5B30E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64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3D1992-8255-45BD-9B8C-25447C5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F06D49-8F4B-4B92-BD79-ACE8AF53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A5AFF9A-00DB-4CBB-9170-77EAC104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D564A1-F976-4723-8966-BECA3B54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38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374AAA2-A122-4FC8-A4BD-AA5189A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4AC3CF7-AB82-431D-BC8E-885D0035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32A61E-60C7-4358-AC2E-53AE5A0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70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03D7C-0B48-41CA-9FEF-D115291D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4FC4-8C3D-41C9-881D-1C7FC27E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679C3-4690-4D97-B0C2-A1BF4111F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33104F-6F8A-4C14-A86F-CAB12DC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426894-0417-47D4-92A2-B29B8E3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2D8F4F-3DE5-4E56-A105-BC57A93F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8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8FB4E-A8D5-4E13-8228-CA9681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2A6FBBD-C9B0-478F-94CF-DC313A37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B5B90E-3D01-41B2-8693-A7A3D312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A2ED4-A461-4389-ADC3-DBEEC9ED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EED968-6CFD-48D6-8D3E-0DB35F3E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ABC702-0CFB-440C-BB4B-2DC438B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34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1939B-9FD3-4ACB-9CF2-D45BF370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86314E6-53C3-4434-9515-E596E821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06BF0A-8E8B-4CFC-A341-8A34AEC4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6E062F-00E4-45BC-AEA3-71D91745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91DC1B-2E02-4EEA-815B-1626A4C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30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CCF662-2807-4A82-B3FC-32C13C7D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B48930-8DAE-4437-B969-2D4B4953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47EF4A-6F79-4B40-891F-09CDAFA4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4748E1-8FE9-4C2C-B858-40CBE336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3C798-C927-4C20-9EB0-06FB88C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3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02D8A-CCF4-4F02-B00C-FE3B2662554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60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0D6FB-0E3F-4BDA-B01D-1AAB88A4D2BF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22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0C9A6-FC31-4D1F-98A8-FA454C03AD0B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560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0" y="188913"/>
          <a:ext cx="91440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Image" r:id="rId15" imgW="10006349" imgH="1269841" progId="Photoshop.Image.6">
                  <p:embed/>
                </p:oleObj>
              </mc:Choice>
              <mc:Fallback>
                <p:oleObj name="Image" r:id="rId15" imgW="10006349" imgH="1269841" progId="Photoshop.Image.6">
                  <p:embed/>
                  <p:pic>
                    <p:nvPicPr>
                      <p:cNvPr id="103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0" y="0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fld id="{4DEB2623-276A-4801-AF5E-14A3A37B5BA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08750"/>
            <a:ext cx="2895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fld id="{E5877994-D608-417E-935F-BFA83FC47033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4454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CD6ED-DF18-4B7B-AF31-3EA890B1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DF0002-1D16-4164-AC12-8169B95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B2E93-EA3A-4105-AD78-1DF788D0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83144-CDE5-45FC-95B3-B33EBA33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216795-108D-4BAC-8F12-B6941BA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739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CD6ED-DF18-4B7B-AF31-3EA890B1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DF0002-1D16-4164-AC12-8169B95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B2E93-EA3A-4105-AD78-1DF788D0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83144-CDE5-45FC-95B3-B33EBA33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216795-108D-4BAC-8F12-B6941BA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630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CD6ED-DF18-4B7B-AF31-3EA890B1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DF0002-1D16-4164-AC12-8169B95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B2E93-EA3A-4105-AD78-1DF788D0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83144-CDE5-45FC-95B3-B33EBA33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216795-108D-4BAC-8F12-B6941BA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177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CD6ED-DF18-4B7B-AF31-3EA890B1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DF0002-1D16-4164-AC12-8169B95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B2E93-EA3A-4105-AD78-1DF788D0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83144-CDE5-45FC-95B3-B33EBA33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216795-108D-4BAC-8F12-B6941BA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564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CD6ED-DF18-4B7B-AF31-3EA890B12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DF0002-1D16-4164-AC12-8169B95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0B2E93-EA3A-4105-AD78-1DF788D0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68557A-B9A8-4C4C-B498-EA3441CAFA4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783144-CDE5-45FC-95B3-B33EBA33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216795-108D-4BAC-8F12-B6941BA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5405CD-3724-4C14-9539-C9867810D2A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912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4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7.png"/><Relationship Id="rId3" Type="http://schemas.openxmlformats.org/officeDocument/2006/relationships/slide" Target="slide23.xml"/><Relationship Id="rId7" Type="http://schemas.openxmlformats.org/officeDocument/2006/relationships/image" Target="../media/image54.png"/><Relationship Id="rId12" Type="http://schemas.openxmlformats.org/officeDocument/2006/relationships/slide" Target="slide2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slide" Target="slide26.xml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53;&#1086;&#1074;&#1099;&#1077;%20&#1052;&#1091;&#1083;&#1100;&#1090;&#1060;&#1080;&#1083;&#1100;&#1084;&#1099;%20-%20&#1060;&#1080;&#1082;&#1089;&#1080;&#1082;&#1080;%20-%20&#1041;&#1072;&#1090;&#1072;&#1088;&#1077;&#1081;&#1082;&#1080;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ru.wikipedia.org/wiki/%D0%93%D1%80%D0%B0%D1%84_(%D1%82%D0%B8%D1%82%D1%83%D0%BB)" TargetMode="Externa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4100" name="Picture 4" descr="http://greenbelarus.info/files/13_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r="19493"/>
          <a:stretch/>
        </p:blipFill>
        <p:spPr bwMode="auto">
          <a:xfrm>
            <a:off x="2301149" y="910449"/>
            <a:ext cx="4541702" cy="41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457" y="5254220"/>
            <a:ext cx="89344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5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</a:t>
            </a:r>
            <a:r>
              <a:rPr lang="ru-RU" sz="4400" b="1" dirty="0">
                <a:solidFill>
                  <a:srgbClr val="005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беды </a:t>
            </a:r>
            <a:endParaRPr lang="en-US" sz="4400" b="1" dirty="0" smtClean="0">
              <a:solidFill>
                <a:srgbClr val="0050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solidFill>
                  <a:srgbClr val="005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4400" b="1" dirty="0">
                <a:solidFill>
                  <a:srgbClr val="005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маленькой </a:t>
            </a:r>
            <a:r>
              <a:rPr lang="ru-RU" sz="4400" b="1" dirty="0" smtClean="0">
                <a:solidFill>
                  <a:srgbClr val="005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батарейки</a:t>
            </a:r>
            <a:endParaRPr lang="ru-RU" sz="4400" b="1" dirty="0">
              <a:solidFill>
                <a:srgbClr val="0050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57" y="29191"/>
            <a:ext cx="30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Внеклассное мероприятие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59238" y="36275"/>
            <a:ext cx="4208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Луганская Народная Республика</a:t>
            </a:r>
          </a:p>
          <a:p>
            <a:r>
              <a:rPr lang="ru-RU" sz="1100" dirty="0" smtClean="0"/>
              <a:t>ГБОУ «Беловодский лицей «Лидер»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2919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 bwMode="white">
          <a:xfrm>
            <a:off x="1401275" y="4912580"/>
            <a:ext cx="6739830" cy="1552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у\Pictures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26" y="2685830"/>
            <a:ext cx="4667729" cy="364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 descr="Обязательная утилизация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3392129"/>
            <a:ext cx="2333932" cy="22847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48248" y="1203293"/>
            <a:ext cx="8445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cs typeface="Arial" panose="020B0604020202020204" pitchFamily="34" charset="0"/>
              </a:rPr>
              <a:t>Рассматривая батарейки можно обнаружить на каждой батарейке есть знак, обозначающий, что ее нельзя выбрасывать в мусорный </a:t>
            </a:r>
            <a:r>
              <a:rPr lang="ru-RU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бак. </a:t>
            </a:r>
            <a:endParaRPr lang="ru-RU" sz="2400" b="1" dirty="0">
              <a:solidFill>
                <a:srgbClr val="006600"/>
              </a:solidFill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62" y="5299344"/>
            <a:ext cx="10969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378618" y="4140200"/>
            <a:ext cx="9127331" cy="25193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2000" b="1" kern="1200" spc="-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000" b="1" kern="1200" spc="-100" dirty="0" smtClean="0">
                <a:solidFill>
                  <a:srgbClr val="C00000"/>
                </a:solidFill>
              </a:rPr>
              <a:t>Из </a:t>
            </a:r>
            <a:r>
              <a:rPr lang="ru-RU" sz="2000" b="1" kern="1200" spc="-100" dirty="0">
                <a:solidFill>
                  <a:srgbClr val="C00000"/>
                </a:solidFill>
              </a:rPr>
              <a:t>всех видов батареек можно выделить пять наиболее широко применяющихся видов:</a:t>
            </a:r>
          </a:p>
          <a:p>
            <a:pPr marL="2171700" lvl="5" indent="0">
              <a:buNone/>
              <a:defRPr/>
            </a:pPr>
            <a:r>
              <a:rPr lang="ru-RU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- солевые батарейки;</a:t>
            </a:r>
          </a:p>
          <a:p>
            <a:pPr marL="2171700" lvl="5" indent="0">
              <a:buNone/>
              <a:defRPr/>
            </a:pPr>
            <a:r>
              <a:rPr lang="ru-RU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- щелочные батарейки;</a:t>
            </a:r>
          </a:p>
          <a:p>
            <a:pPr marL="2171700" lvl="5" indent="0">
              <a:buNone/>
              <a:defRPr/>
            </a:pPr>
            <a:r>
              <a:rPr lang="ru-RU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- ртутные батарейки;</a:t>
            </a:r>
          </a:p>
          <a:p>
            <a:pPr marL="2171700" lvl="5" indent="0">
              <a:buNone/>
              <a:defRPr/>
            </a:pPr>
            <a:r>
              <a:rPr lang="ru-RU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- серебряные батарейки;</a:t>
            </a:r>
          </a:p>
          <a:p>
            <a:pPr marL="2171700" lvl="5" indent="0">
              <a:buNone/>
              <a:defRPr/>
            </a:pPr>
            <a:r>
              <a:rPr lang="ru-RU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- литиевые батарейки.</a:t>
            </a:r>
          </a:p>
          <a:p>
            <a:pPr>
              <a:defRPr/>
            </a:pPr>
            <a:endParaRPr lang="ru-RU" sz="2000" dirty="0" smtClean="0"/>
          </a:p>
        </p:txBody>
      </p:sp>
      <p:pic>
        <p:nvPicPr>
          <p:cNvPr id="7172" name="Picture 4" descr="http://www.nordbike.ru/NB_WP/wp-content/uploads/2016/01/004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05" y="235147"/>
            <a:ext cx="5854720" cy="390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7" name="Выноска со стрелкой влево 6"/>
          <p:cNvSpPr/>
          <p:nvPr/>
        </p:nvSpPr>
        <p:spPr>
          <a:xfrm>
            <a:off x="3685770" y="2653053"/>
            <a:ext cx="4238625" cy="3525014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66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2560279" y="0"/>
            <a:ext cx="777240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батарейки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441888" y="1524971"/>
            <a:ext cx="55082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батарейках содержится множество различных </a:t>
            </a:r>
            <a:r>
              <a:rPr lang="ru-RU" altLang="ru-RU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металлов: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ртуть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никель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кадмий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свинец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литий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марганец </a:t>
            </a: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цинк</a:t>
            </a:r>
            <a:endParaRPr lang="ru-RU" alt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и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 элементы.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7629" y="3216819"/>
            <a:ext cx="1848141" cy="264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41" y="5342483"/>
            <a:ext cx="1236709" cy="116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8" y="1065213"/>
            <a:ext cx="3130362" cy="19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0" y="1713597"/>
            <a:ext cx="807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003300"/>
                </a:solidFill>
                <a:latin typeface="Arial" charset="0"/>
                <a:cs typeface="Arial" charset="0"/>
              </a:rPr>
              <a:t>нервные расстройства, заболевания мозга;</a:t>
            </a:r>
          </a:p>
          <a:p>
            <a:pPr indent="457200"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003300"/>
                </a:solidFill>
                <a:latin typeface="Arial" charset="0"/>
                <a:cs typeface="Arial" charset="0"/>
              </a:rPr>
              <a:t>опухоли;</a:t>
            </a:r>
          </a:p>
          <a:p>
            <a:pPr indent="457200"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003300"/>
                </a:solidFill>
                <a:latin typeface="Arial" charset="0"/>
                <a:cs typeface="Arial" charset="0"/>
              </a:rPr>
              <a:t>заболевания почек и сей мочеполовой системы;</a:t>
            </a:r>
          </a:p>
          <a:p>
            <a:pPr indent="457200"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003300"/>
                </a:solidFill>
                <a:latin typeface="Arial" charset="0"/>
                <a:cs typeface="Arial" charset="0"/>
              </a:rPr>
              <a:t>заболевания щитовидной железы, нарушение обмена веществ;</a:t>
            </a:r>
          </a:p>
          <a:p>
            <a:pPr indent="457200" eaLnBrk="0" hangingPunct="0">
              <a:buFontTx/>
              <a:buChar char="•"/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003300"/>
                </a:solidFill>
                <a:latin typeface="Arial" charset="0"/>
                <a:cs typeface="Arial" charset="0"/>
              </a:rPr>
              <a:t>мутации органов дыхания, ухудшение слуха и зрения.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4825" y="1067266"/>
            <a:ext cx="8220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3300"/>
                </a:solidFill>
                <a:cs typeface="Arial" panose="020B0604020202020204" pitchFamily="34" charset="0"/>
              </a:rPr>
              <a:t>Разбрасывая батарейки и </a:t>
            </a:r>
            <a:r>
              <a:rPr lang="ru-RU" altLang="ru-RU" b="1" dirty="0" smtClean="0">
                <a:solidFill>
                  <a:srgbClr val="003300"/>
                </a:solidFill>
                <a:cs typeface="Arial" panose="020B0604020202020204" pitchFamily="34" charset="0"/>
              </a:rPr>
              <a:t>допуская </a:t>
            </a:r>
            <a:r>
              <a:rPr lang="ru-RU" altLang="ru-RU" b="1" dirty="0">
                <a:solidFill>
                  <a:srgbClr val="003300"/>
                </a:solidFill>
                <a:cs typeface="Arial" panose="020B0604020202020204" pitchFamily="34" charset="0"/>
              </a:rPr>
              <a:t>их разложение в биосфере, </a:t>
            </a:r>
          </a:p>
          <a:p>
            <a:r>
              <a:rPr lang="ru-RU" altLang="ru-RU" b="1" dirty="0">
                <a:solidFill>
                  <a:srgbClr val="003300"/>
                </a:solidFill>
                <a:cs typeface="Arial" panose="020B0604020202020204" pitchFamily="34" charset="0"/>
              </a:rPr>
              <a:t>люди обрекают  себя и весь мир на: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1916" r="13776"/>
          <a:stretch>
            <a:fillRect/>
          </a:stretch>
        </p:blipFill>
        <p:spPr bwMode="auto">
          <a:xfrm>
            <a:off x="2780626" y="3324225"/>
            <a:ext cx="2648624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0700" y="282435"/>
            <a:ext cx="511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  <a:ea typeface="+mj-ea"/>
                <a:cs typeface="Arial" pitchFamily="34" charset="0"/>
              </a:rPr>
              <a:t>Здоровье человека и батарейки</a:t>
            </a:r>
          </a:p>
        </p:txBody>
      </p:sp>
    </p:spTree>
    <p:extLst>
      <p:ext uri="{BB962C8B-B14F-4D97-AF65-F5344CB8AC3E}">
        <p14:creationId xmlns:p14="http://schemas.microsoft.com/office/powerpoint/2010/main" val="11075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849" y="237901"/>
            <a:ext cx="8582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00"/>
                </a:solidFill>
                <a:cs typeface="Arial" panose="020B0604020202020204" pitchFamily="34" charset="0"/>
              </a:rPr>
              <a:t>Существует </a:t>
            </a:r>
            <a:r>
              <a:rPr lang="ru-RU" sz="2000" dirty="0" smtClean="0">
                <a:solidFill>
                  <a:srgbClr val="006600"/>
                </a:solidFill>
                <a:cs typeface="Arial" panose="020B0604020202020204" pitchFamily="34" charset="0"/>
              </a:rPr>
              <a:t>мнение, что одна </a:t>
            </a:r>
            <a:r>
              <a:rPr lang="ru-RU" sz="2000" dirty="0">
                <a:solidFill>
                  <a:srgbClr val="006600"/>
                </a:solidFill>
                <a:cs typeface="Arial" panose="020B0604020202020204" pitchFamily="34" charset="0"/>
              </a:rPr>
              <a:t>батарейка загрязняет тяжелыми металлами около 20 квадратных метров земли или 400 литров воды</a:t>
            </a:r>
            <a:endParaRPr lang="ru-RU" sz="2000" dirty="0"/>
          </a:p>
        </p:txBody>
      </p:sp>
      <p:pic>
        <p:nvPicPr>
          <p:cNvPr id="5" name="Picture 3" descr="E:\экопроект\1342087735_butilirovannaya-v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" y="1937586"/>
            <a:ext cx="3721596" cy="33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экопроект\116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857771"/>
            <a:ext cx="3240360" cy="34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9112" y="1376813"/>
            <a:ext cx="3024336" cy="4809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литров воды- это</a:t>
            </a:r>
            <a:endParaRPr lang="ru-RU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5019" y="1339637"/>
            <a:ext cx="2736304" cy="4809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кв. м лесной зоны-это</a:t>
            </a:r>
            <a:endParaRPr lang="ru-RU" sz="1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72" y="5384662"/>
            <a:ext cx="4500500" cy="11591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бутылок по 5 литров нашему классу этой воды хватает на полгода</a:t>
            </a:r>
            <a:endParaRPr lang="ru-RU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4782" y="5384662"/>
            <a:ext cx="4216778" cy="11739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обитания трех деревьев, двух кротов, одного ёжика и несколько тысяч дождевых червей</a:t>
            </a:r>
            <a:endParaRPr lang="ru-RU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4098" name="Picture 2" descr="https://dn1.vtomske.ru/a/9bfede64dcfbb9982a40337166d8e2b2_lgc4ef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81075"/>
            <a:ext cx="8858249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75" y="5125620"/>
            <a:ext cx="10969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4E3F8-D859-40BB-AB4F-9270E935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3ADB19-135C-4BF9-B8CB-129720B8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56C59-F27E-4194-BDA6-5C3FB389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4" y="0"/>
            <a:ext cx="9198204" cy="6858000"/>
          </a:xfrm>
          <a:prstGeom prst="rect">
            <a:avLst/>
          </a:prstGeom>
        </p:spPr>
      </p:pic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xmlns="" id="{CE0C5993-C8E9-4C39-ACF9-5C5331188E70}"/>
              </a:ext>
            </a:extLst>
          </p:cNvPr>
          <p:cNvSpPr/>
          <p:nvPr/>
        </p:nvSpPr>
        <p:spPr>
          <a:xfrm>
            <a:off x="180833" y="951809"/>
            <a:ext cx="8782334" cy="747213"/>
          </a:xfrm>
          <a:prstGeom prst="snip2Diag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Вред</a:t>
            </a:r>
            <a:r>
              <a:rPr lang="ru-RU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батареек </a:t>
            </a:r>
            <a:endParaRPr lang="ru-RU" sz="3000" dirty="0">
              <a:solidFill>
                <a:prstClr val="black">
                  <a:lumMod val="95000"/>
                  <a:lumOff val="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F9A01BB8-A55F-4182-A6C7-55AC30BAE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61598" y="951809"/>
            <a:ext cx="685800" cy="685800"/>
          </a:xfrm>
          <a:prstGeom prst="rect">
            <a:avLst/>
          </a:prstGeom>
        </p:spPr>
      </p:pic>
      <p:pic>
        <p:nvPicPr>
          <p:cNvPr id="9" name="Рисунок 8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1073BE15-FD8D-4A2C-8CAA-DDF0D74DD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602" y="951809"/>
            <a:ext cx="685800" cy="685800"/>
          </a:xfrm>
          <a:prstGeom prst="rect">
            <a:avLst/>
          </a:prstGeom>
        </p:spPr>
      </p:pic>
      <p:pic>
        <p:nvPicPr>
          <p:cNvPr id="10" name="Рисунок 9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47BEE716-7129-4518-8CC5-4B6780081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61598" y="945299"/>
            <a:ext cx="685800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F92CCF-3E3D-4E69-90AE-5FFD0D01FE7C}"/>
              </a:ext>
            </a:extLst>
          </p:cNvPr>
          <p:cNvSpPr txBox="1"/>
          <p:nvPr/>
        </p:nvSpPr>
        <p:spPr>
          <a:xfrm>
            <a:off x="296602" y="1860622"/>
            <a:ext cx="87823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Общеизвестно, что в отработанной батарейке целый ряд вредных для здоровья химических элементов: свинец, кадмий, никель, цинк, ртуть и другие тяжелые металлы. Попадая вместе с водой и едой в организм человека, эти токсины способны вызвать у человека ряд заболеваний — от нервных расстройств до онкологии.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Одна пальчиковая батарейка загрязняет 20 </a:t>
            </a:r>
            <a:r>
              <a:rPr lang="ru-RU" sz="2400" b="1" dirty="0" err="1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вк</a:t>
            </a:r>
            <a:r>
              <a:rPr lang="ru-RU" sz="2400" b="1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м земли, 400 л воды. </a:t>
            </a:r>
            <a:r>
              <a:rPr lang="ru-RU" sz="24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Отравленная почва не позволяет растениям жить и обогащать нашу планету кислородам. Она становится бесплодной</a:t>
            </a:r>
            <a:r>
              <a:rPr lang="ru-RU" sz="21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prstClr val="black"/>
              </a:solidFill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" y="995343"/>
            <a:ext cx="4498499" cy="35049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9"/>
          <a:stretch/>
        </p:blipFill>
        <p:spPr>
          <a:xfrm>
            <a:off x="4599279" y="995343"/>
            <a:ext cx="4424208" cy="35049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852716"/>
            <a:ext cx="9020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00"/>
                </a:solidFill>
                <a:ea typeface="+mj-ea"/>
                <a:cs typeface="Arial" pitchFamily="34" charset="0"/>
              </a:rPr>
              <a:t>Город Челябинск, 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  <a:ea typeface="+mj-ea"/>
                <a:cs typeface="Arial" pitchFamily="34" charset="0"/>
              </a:rPr>
              <a:t>завод «</a:t>
            </a:r>
            <a:r>
              <a:rPr lang="ru-RU" sz="2400" b="1" dirty="0" err="1">
                <a:solidFill>
                  <a:srgbClr val="003300"/>
                </a:solidFill>
                <a:ea typeface="+mj-ea"/>
                <a:cs typeface="Arial" pitchFamily="34" charset="0"/>
              </a:rPr>
              <a:t>Мегаполисресурс</a:t>
            </a:r>
            <a:r>
              <a:rPr lang="ru-RU" sz="2400" b="1" dirty="0">
                <a:solidFill>
                  <a:srgbClr val="003300"/>
                </a:solidFill>
                <a:ea typeface="+mj-ea"/>
                <a:cs typeface="Arial" pitchFamily="34" charset="0"/>
              </a:rPr>
              <a:t>» по переработке батареек.</a:t>
            </a:r>
          </a:p>
        </p:txBody>
      </p:sp>
    </p:spTree>
    <p:extLst>
      <p:ext uri="{BB962C8B-B14F-4D97-AF65-F5344CB8AC3E}">
        <p14:creationId xmlns:p14="http://schemas.microsoft.com/office/powerpoint/2010/main" val="33976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4E3F8-D859-40BB-AB4F-9270E935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3ADB19-135C-4BF9-B8CB-129720B8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56C59-F27E-4194-BDA6-5C3FB389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20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06BD7F-D8DB-4806-8902-EF33D25A02E3}"/>
              </a:ext>
            </a:extLst>
          </p:cNvPr>
          <p:cNvSpPr txBox="1"/>
          <p:nvPr/>
        </p:nvSpPr>
        <p:spPr>
          <a:xfrm>
            <a:off x="234388" y="958418"/>
            <a:ext cx="4783238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</a:rPr>
              <a:t>Время разложение батареек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</a:rPr>
              <a:t>по сравнению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Arial Black" panose="020B0A04020102020204" pitchFamily="34" charset="0"/>
              </a:rPr>
              <a:t>с другими отходами: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- Батарейки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 200 лет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- Пластиковые бутылки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от 100 до 200 лет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-Фольга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до 100 лет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1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-Железные консервные банки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 10 лет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5DF4E087-4AC7-4E4D-BCCD-42A0B1D6059A}"/>
              </a:ext>
            </a:extLst>
          </p:cNvPr>
          <p:cNvGraphicFramePr/>
          <p:nvPr>
            <p:extLst/>
          </p:nvPr>
        </p:nvGraphicFramePr>
        <p:xfrm>
          <a:off x="4288420" y="1048612"/>
          <a:ext cx="4909784" cy="4769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Рисунок 11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xmlns="" id="{9FC91D4C-AAFF-401F-8F90-DF902E065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48315" y="125985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6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0429" y="270098"/>
            <a:ext cx="71220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>
                <a:solidFill>
                  <a:srgbClr val="6512D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«Рыбе – вода, птице – воздух, зверям – лес, степи, горы. А человеку нужна Родина.  И охранять природу – значит охранять Родину». </a:t>
            </a:r>
            <a:endParaRPr lang="ru-RU" sz="3000" b="1" i="1" dirty="0">
              <a:solidFill>
                <a:srgbClr val="6512D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rgbClr val="6512D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Константин Пришвин</a:t>
            </a:r>
            <a:endParaRPr lang="ru-RU" sz="3000" dirty="0">
              <a:solidFill>
                <a:srgbClr val="6512D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80975" y="355600"/>
            <a:ext cx="8101013" cy="1143000"/>
          </a:xfrm>
        </p:spPr>
        <p:txBody>
          <a:bodyPr/>
          <a:lstStyle/>
          <a:p>
            <a:pPr algn="ctr" eaLnBrk="1" hangingPunct="1"/>
            <a:r>
              <a:rPr lang="ru-RU" altLang="ru-RU" sz="28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ЭКОЛОГИЧЕСКАЯ АКЦИЯ </a:t>
            </a:r>
            <a:br>
              <a:rPr lang="ru-RU" altLang="ru-RU" sz="28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sz="28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«Сдай батарейку –  Спаси ёжика!»</a:t>
            </a:r>
          </a:p>
        </p:txBody>
      </p:sp>
      <p:pic>
        <p:nvPicPr>
          <p:cNvPr id="13315" name="Picture 8" descr="http://oboi.tululu.org/o/9/46625/prew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1215"/>
          <a:stretch>
            <a:fillRect/>
          </a:stretch>
        </p:blipFill>
        <p:spPr bwMode="auto">
          <a:xfrm>
            <a:off x="280194" y="1876425"/>
            <a:ext cx="3787775" cy="329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ьная выноска 9"/>
          <p:cNvSpPr/>
          <p:nvPr/>
        </p:nvSpPr>
        <p:spPr>
          <a:xfrm>
            <a:off x="3563938" y="2089150"/>
            <a:ext cx="5184775" cy="2305050"/>
          </a:xfrm>
          <a:prstGeom prst="wedgeEllipseCallout">
            <a:avLst>
              <a:gd name="adj1" fmla="val -82822"/>
              <a:gd name="adj2" fmla="val 6817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4572000" y="2781300"/>
            <a:ext cx="3543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</a:rPr>
              <a:t>СДАЙ БАТАРЕЙКУ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800000"/>
                </a:solidFill>
                <a:latin typeface="Arial" panose="020B0604020202020204" pitchFamily="34" charset="0"/>
              </a:rPr>
              <a:t>- СПАСИ МЕНЯ!!!</a:t>
            </a:r>
          </a:p>
        </p:txBody>
      </p:sp>
      <p:pic>
        <p:nvPicPr>
          <p:cNvPr id="13318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04813"/>
            <a:ext cx="109696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5"/>
          <p:cNvSpPr txBox="1">
            <a:spLocks noChangeArrowheads="1"/>
          </p:cNvSpPr>
          <p:nvPr/>
        </p:nvSpPr>
        <p:spPr bwMode="auto">
          <a:xfrm>
            <a:off x="482251" y="5788025"/>
            <a:ext cx="7951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Arial" panose="020B0604020202020204" pitchFamily="34" charset="0"/>
              </a:rPr>
              <a:t>МЫ ВСЕ МОЖЕМ СДЕЛАТЬ МИР ЧУТОЧКУ </a:t>
            </a:r>
            <a:r>
              <a:rPr lang="ru-RU" altLang="ru-RU" sz="2400" b="1" dirty="0" smtClean="0">
                <a:solidFill>
                  <a:srgbClr val="003300"/>
                </a:solidFill>
                <a:latin typeface="Arial" panose="020B0604020202020204" pitchFamily="34" charset="0"/>
              </a:rPr>
              <a:t>ЛУЧШЕ!</a:t>
            </a:r>
            <a:endParaRPr lang="ru-RU" altLang="ru-RU" sz="2400" b="1" dirty="0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35" y="460375"/>
            <a:ext cx="3679308" cy="2735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1444" y="283129"/>
            <a:ext cx="809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1778" y="4381500"/>
            <a:ext cx="77902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«Верификатор батарейки»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Веришь – не веришь»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53" y="1752600"/>
            <a:ext cx="388288" cy="1100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26" y="2603946"/>
            <a:ext cx="1060963" cy="1662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38" y="2603946"/>
            <a:ext cx="1209061" cy="16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1026" name="Picture 2" descr="http://pngimg.com/uploads/battery/battery_PNG1202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78" y="516195"/>
            <a:ext cx="1912298" cy="27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 action="ppaction://hlinksldjump"/>
          </p:cNvPr>
          <p:cNvSpPr/>
          <p:nvPr/>
        </p:nvSpPr>
        <p:spPr>
          <a:xfrm>
            <a:off x="1536290" y="2448233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p1009.3sferi.com/blog-image/2362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72" y="510665"/>
            <a:ext cx="1143749" cy="21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hlinkClick r:id="rId6" action="ppaction://hlinksldjump"/>
          </p:cNvPr>
          <p:cNvSpPr/>
          <p:nvPr/>
        </p:nvSpPr>
        <p:spPr>
          <a:xfrm>
            <a:off x="4330688" y="2442703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pngimg.com/uploads/battery/battery_PNG120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68" y="375776"/>
            <a:ext cx="2543921" cy="25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hlinkClick r:id="rId8" action="ppaction://hlinksldjump"/>
          </p:cNvPr>
          <p:cNvSpPr/>
          <p:nvPr/>
        </p:nvSpPr>
        <p:spPr>
          <a:xfrm>
            <a:off x="6983867" y="2488686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http://pngimg.com/uploads/battery/battery_PNG1202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57" y="3060116"/>
            <a:ext cx="1660671" cy="32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hlinkClick r:id="rId10" action="ppaction://hlinksldjump"/>
          </p:cNvPr>
          <p:cNvSpPr/>
          <p:nvPr/>
        </p:nvSpPr>
        <p:spPr>
          <a:xfrm>
            <a:off x="1536290" y="5832406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8" name="Picture 14" descr="http://pngimg.com/uploads/battery/battery_PNG1200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56" y="3742403"/>
            <a:ext cx="669909" cy="23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hlinkClick r:id="rId12" action="ppaction://hlinksldjump"/>
          </p:cNvPr>
          <p:cNvSpPr/>
          <p:nvPr/>
        </p:nvSpPr>
        <p:spPr>
          <a:xfrm>
            <a:off x="4440573" y="5832406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6" name="Picture 12" descr="http://pngimg.com/uploads/battery/battery_PNG1201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5" y="3723966"/>
            <a:ext cx="1223719" cy="23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hlinkClick r:id="rId14" action="ppaction://hlinksldjump"/>
          </p:cNvPr>
          <p:cNvSpPr/>
          <p:nvPr/>
        </p:nvSpPr>
        <p:spPr>
          <a:xfrm>
            <a:off x="6982392" y="5755555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Управляющая кнопка: далее 2">
            <a:hlinkClick r:id="" action="ppaction://hlinkshowjump?jump=lastslide" highlightClick="1"/>
          </p:cNvPr>
          <p:cNvSpPr/>
          <p:nvPr/>
        </p:nvSpPr>
        <p:spPr>
          <a:xfrm>
            <a:off x="8048625" y="95250"/>
            <a:ext cx="742950" cy="2000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Picture 2" descr="http://pngimg.com/uploads/battery/battery_PNG120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008" y="398208"/>
            <a:ext cx="1912298" cy="27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154404" y="2374492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7356" y="1153741"/>
            <a:ext cx="77618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Купив один аккумулятор, вы заменяете им много батареек, так как его можно перезаряжать несколько сотен раз.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Это экономит деньги, которые не нужно тратить на покупку новых батареек, а ещё это очень важно для сохранения природы.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6022" r="-1"/>
          <a:stretch/>
        </p:blipFill>
        <p:spPr>
          <a:xfrm>
            <a:off x="7429570" y="4645741"/>
            <a:ext cx="1153691" cy="1667252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344994" y="4262284"/>
            <a:ext cx="3392129" cy="1069571"/>
          </a:xfrm>
          <a:prstGeom prst="wedgeRoundRectCallout">
            <a:avLst>
              <a:gd name="adj1" fmla="val 112562"/>
              <a:gd name="adj2" fmla="val 762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Верно!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3090" y="6206498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Picture 8" descr="https://p1009.3sferi.com/blog-image/2362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" y="294970"/>
            <a:ext cx="1143749" cy="21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59092" y="2227008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5146" y="1251260"/>
            <a:ext cx="68850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Содержимое использованной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батарейки оказывает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влияние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почву и семена растений.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2" y="4852219"/>
            <a:ext cx="1133803" cy="1633445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344994" y="4262284"/>
            <a:ext cx="3392129" cy="1069571"/>
          </a:xfrm>
          <a:prstGeom prst="wedgeRoundRectCallout">
            <a:avLst>
              <a:gd name="adj1" fmla="val 112562"/>
              <a:gd name="adj2" fmla="val 762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Н</a:t>
            </a:r>
            <a:r>
              <a:rPr lang="ru-RU" sz="3200" dirty="0" smtClean="0">
                <a:solidFill>
                  <a:srgbClr val="C00000"/>
                </a:solidFill>
              </a:rPr>
              <a:t>еверно</a:t>
            </a:r>
            <a:r>
              <a:rPr lang="ru-RU" sz="3200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3090" y="6220716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6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Picture 6" descr="http://pngimg.com/uploads/battery/battery_PNG120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4" y="246833"/>
            <a:ext cx="2543921" cy="25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22989" y="2278453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3460" y="938297"/>
            <a:ext cx="74090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Необходимо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применять простой способ утилизации в домашних условиях: использовать пластиковую ёмкость для временного хранения отработавших батареек.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6022" r="-1"/>
          <a:stretch/>
        </p:blipFill>
        <p:spPr>
          <a:xfrm>
            <a:off x="7429570" y="4645741"/>
            <a:ext cx="1153691" cy="1667252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335469" y="4262284"/>
            <a:ext cx="3392129" cy="1069571"/>
          </a:xfrm>
          <a:prstGeom prst="wedgeRoundRectCallout">
            <a:avLst>
              <a:gd name="adj1" fmla="val 112562"/>
              <a:gd name="adj2" fmla="val 762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Верно!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3090" y="6220716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Управляющая кнопка: назад 8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Picture 10" descr="http://pngimg.com/uploads/battery/battery_PNG120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509"/>
            <a:ext cx="1660671" cy="32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46733" y="2410781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4940" y="1286623"/>
            <a:ext cx="72657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Собранные батарейки отправлять в пункты приема оргтехники и бытовых приборов.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6022" r="-1"/>
          <a:stretch/>
        </p:blipFill>
        <p:spPr>
          <a:xfrm>
            <a:off x="7429570" y="4645741"/>
            <a:ext cx="1153691" cy="1667252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344994" y="4262284"/>
            <a:ext cx="3392129" cy="1069571"/>
          </a:xfrm>
          <a:prstGeom prst="wedgeRoundRectCallout">
            <a:avLst>
              <a:gd name="adj1" fmla="val 112562"/>
              <a:gd name="adj2" fmla="val 762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Верно!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3090" y="6220716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Управляющая кнопка: назад 8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2" name="Picture 14" descr="http://pngimg.com/uploads/battery/battery_PNG120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8" y="335526"/>
            <a:ext cx="669909" cy="23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99515" y="2425529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0989" y="896056"/>
            <a:ext cx="77281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Батарейка— довольно неприхотливое устройство.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опасна по различным причинам: </a:t>
            </a:r>
          </a:p>
          <a:p>
            <a:pPr marL="342900" indent="-342900">
              <a:buAutoNum type="arabicParenR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способность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отдельных видов батареек к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самовзрыванию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утечка опасных веществ при механическом повреждении элементов питания.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6022" r="-1"/>
          <a:stretch/>
        </p:blipFill>
        <p:spPr>
          <a:xfrm>
            <a:off x="7429570" y="4645741"/>
            <a:ext cx="1153691" cy="1667252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286461" y="4540261"/>
            <a:ext cx="3392129" cy="1069571"/>
          </a:xfrm>
          <a:prstGeom prst="wedgeRoundRectCallout">
            <a:avLst>
              <a:gd name="adj1" fmla="val 117617"/>
              <a:gd name="adj2" fmla="val 522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Верно!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3090" y="6220716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Управляющая кнопка: назад 8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4" name="Picture 12" descr="http://pngimg.com/uploads/battery/battery_PNG1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4" y="258095"/>
            <a:ext cx="1223719" cy="23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773321" y="2289684"/>
            <a:ext cx="851474" cy="7964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7040" y="839328"/>
            <a:ext cx="69088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батарейки принесли  больше пользы, мы будем выбрасывать их вместе с другим мусором, а не будем сдавать их в специальные контейнеры.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42" y="4852219"/>
            <a:ext cx="1133803" cy="1633445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344994" y="4262284"/>
            <a:ext cx="3392129" cy="1069571"/>
          </a:xfrm>
          <a:prstGeom prst="wedgeRoundRectCallout">
            <a:avLst>
              <a:gd name="adj1" fmla="val 112562"/>
              <a:gd name="adj2" fmla="val 762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Н</a:t>
            </a:r>
            <a:r>
              <a:rPr lang="ru-RU" sz="3200" dirty="0" smtClean="0">
                <a:solidFill>
                  <a:srgbClr val="C00000"/>
                </a:solidFill>
              </a:rPr>
              <a:t>еверно</a:t>
            </a:r>
            <a:r>
              <a:rPr lang="ru-RU" sz="3200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3090" y="6220716"/>
            <a:ext cx="94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Ответ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368350" y="6312993"/>
            <a:ext cx="729006" cy="248677"/>
          </a:xfrm>
          <a:prstGeom prst="actionButtonBackPrevious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66700" y="1009650"/>
            <a:ext cx="8483395" cy="5410199"/>
            <a:chOff x="1013950" y="2212257"/>
            <a:chExt cx="7334865" cy="428133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/>
            <a:stretch/>
          </p:blipFill>
          <p:spPr>
            <a:xfrm>
              <a:off x="1013950" y="2212258"/>
              <a:ext cx="7334865" cy="428133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13950" y="2212257"/>
              <a:ext cx="7334865" cy="870155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550" y="2836890"/>
              <a:ext cx="2976265" cy="2690068"/>
            </a:xfrm>
            <a:prstGeom prst="ellipse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 flipH="1">
            <a:off x="441221" y="1082391"/>
            <a:ext cx="8134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Сдай батарейку -  сохрани свой посёлок,  нашу планету!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allery.ykt.ru/galleries/consumer/2012/07/1092023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" y="5353050"/>
            <a:ext cx="3950855" cy="123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21500" y="5057177"/>
            <a:ext cx="4760350" cy="7778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/>
              </a:rPr>
              <a:t>Мультфильм про батарейки</a:t>
            </a:r>
            <a:endParaRPr lang="ru-RU" alt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videoroi.ru/upload/video/thumbs/medium/2015/12/12/fiksiki-televiz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" y="216694"/>
            <a:ext cx="8928098" cy="50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5126" name="Picture 6" descr="https://www.icover.ru/upload/iblock/a4b/a4bd9782d186cc317b10306f03fc7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753169"/>
            <a:ext cx="2258556" cy="19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ferra.ru/images/142/142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95" y="4857917"/>
            <a:ext cx="1863948" cy="12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yartoys.ru/shop/images/big/2220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67" y="4350217"/>
            <a:ext cx="1836366" cy="18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ookin.org.ru/book/2237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17" y="4626442"/>
            <a:ext cx="1818415" cy="18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upilotta.ru/upload/iblock/c3a/c3abf2c8ca73536bb5dc4207a22bd3fb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0358" y="974215"/>
            <a:ext cx="1899492" cy="155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zm.by/image/cache/catalog/izmby_product/p2967890.pic01-850x8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9" y="3183704"/>
            <a:ext cx="1782513" cy="17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gugugu.ru/642-thickbox_default/detskaia-igrushka-zajka-barabanshchik-muzyka-sv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" y="1079009"/>
            <a:ext cx="2282984" cy="22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fw.so/uploads/posts/2010-11/1290704431_gstr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38" y="273667"/>
            <a:ext cx="4514260" cy="45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cdn.optzilla.ru/4d/b6/55/3a/24309227/vesyi-elektronnyie-karmannyie-pogreshnost-vzveshivaniya--01-maksimalnaya-massa-vzveshivaniya--500-g-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8" y="4966217"/>
            <a:ext cx="1843219" cy="13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lassicexportindo.com/pics/editted/P&amp;G/Duracell/Mixed%20Duracell%20batterie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66" y="5411355"/>
            <a:ext cx="1196320" cy="10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4E3F8-D859-40BB-AB4F-9270E935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3ADB19-135C-4BF9-B8CB-129720B8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56C59-F27E-4194-BDA6-5C3FB389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20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ED3C97-9E6C-4339-BEDD-684FED90F11C}"/>
              </a:ext>
            </a:extLst>
          </p:cNvPr>
          <p:cNvSpPr txBox="1"/>
          <p:nvPr/>
        </p:nvSpPr>
        <p:spPr>
          <a:xfrm>
            <a:off x="0" y="1616803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100" b="1" dirty="0">
                <a:solidFill>
                  <a:srgbClr val="E7E6E6">
                    <a:lumMod val="10000"/>
                  </a:srgbClr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Электрические батарейки </a:t>
            </a:r>
            <a:r>
              <a:rPr lang="ru-RU" sz="2100" dirty="0">
                <a:solidFill>
                  <a:srgbClr val="E7E6E6">
                    <a:lumMod val="10000"/>
                  </a:srgbClr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- очень полезная вещь. Батарейки дают бытовым приборам независимость и самостоятельность. Они используются в пультах дистанционного управления телевизором, в электронных часах, в фотоаппаратах, сотовых телефонах, в детских игрушках, в карманных фонариках и других устройствах.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100" b="1" dirty="0">
                <a:solidFill>
                  <a:prstClr val="black"/>
                </a:solidFill>
                <a:latin typeface="Comic Sans MS" panose="030F0702030302020204" pitchFamily="66" charset="0"/>
              </a:rPr>
              <a:t> В дальнейшем жизнь без батареек может быть невозможна</a:t>
            </a:r>
            <a:r>
              <a:rPr lang="ru-RU" sz="2100" dirty="0">
                <a:solidFill>
                  <a:prstClr val="black"/>
                </a:solidFill>
                <a:latin typeface="Comic Sans MS" panose="030F0702030302020204" pitchFamily="66" charset="0"/>
              </a:rPr>
              <a:t>, так как в современном мире трудно представить себе жизнь без использования источников тока.</a:t>
            </a:r>
            <a:endParaRPr lang="ru-RU" sz="2100" dirty="0">
              <a:solidFill>
                <a:srgbClr val="E7E6E6">
                  <a:lumMod val="10000"/>
                </a:srgbClr>
              </a:solidFill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xmlns="" id="{93A36649-6AD5-427F-BBE1-CA760B97DD6A}"/>
              </a:ext>
            </a:extLst>
          </p:cNvPr>
          <p:cNvSpPr/>
          <p:nvPr/>
        </p:nvSpPr>
        <p:spPr>
          <a:xfrm>
            <a:off x="180833" y="917282"/>
            <a:ext cx="8782334" cy="747213"/>
          </a:xfrm>
          <a:prstGeom prst="snip2Diag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7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Польза</a:t>
            </a:r>
            <a:r>
              <a:rPr lang="ru-RU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батареек </a:t>
            </a:r>
            <a:endParaRPr lang="ru-RU" sz="3000" dirty="0">
              <a:solidFill>
                <a:prstClr val="black">
                  <a:lumMod val="95000"/>
                  <a:lumOff val="5000"/>
                </a:prst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E2A3266-4B99-498B-957E-54D157111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89946" l="5842" r="98641">
                        <a14:foregroundMark x1="11821" y1="40761" x2="6658" y2="46332"/>
                        <a14:foregroundMark x1="6658" y1="46332" x2="9103" y2="63179"/>
                        <a14:foregroundMark x1="9103" y1="63179" x2="11277" y2="67799"/>
                        <a14:foregroundMark x1="6114" y1="45380" x2="6114" y2="55435"/>
                        <a14:foregroundMark x1="6114" y1="55435" x2="8016" y2="60054"/>
                        <a14:foregroundMark x1="88451" y1="26902" x2="93567" y2="32626"/>
                        <a14:foregroundMark x1="93652" y1="36368" x2="92663" y2="42391"/>
                        <a14:foregroundMark x1="92663" y1="42391" x2="80299" y2="45788"/>
                        <a14:foregroundMark x1="94022" y1="31250" x2="94890" y2="32373"/>
                        <a14:backgroundMark x1="95788" y1="32201" x2="97418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94" y="4472695"/>
            <a:ext cx="1241822" cy="12418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7BF3238-C43B-49CE-A90D-2F4809901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8" b="93030" l="10000" r="90000">
                        <a14:foregroundMark x1="37419" y1="87576" x2="44194" y2="93939"/>
                        <a14:foregroundMark x1="44194" y1="93939" x2="50645" y2="94242"/>
                        <a14:foregroundMark x1="50645" y1="94242" x2="61452" y2="87879"/>
                        <a14:foregroundMark x1="37742" y1="10606" x2="42516" y2="9619"/>
                        <a14:foregroundMark x1="56786" y1="7382" x2="61774" y2="8788"/>
                        <a14:foregroundMark x1="61774" y1="8788" x2="67742" y2="19394"/>
                        <a14:foregroundMark x1="67742" y1="19394" x2="70645" y2="30000"/>
                        <a14:foregroundMark x1="44677" y1="6364" x2="52419" y2="6061"/>
                        <a14:foregroundMark x1="52419" y1="6061" x2="57742" y2="7576"/>
                        <a14:foregroundMark x1="44032" y1="5758" x2="42581" y2="10303"/>
                        <a14:foregroundMark x1="46452" y1="7879" x2="45323" y2="4848"/>
                        <a14:foregroundMark x1="44516" y1="4848" x2="44516" y2="4848"/>
                        <a14:foregroundMark x1="46290" y1="6061" x2="43548" y2="10606"/>
                        <a14:backgroundMark x1="25161" y1="38182" x2="25161" y2="6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20555" y="4493201"/>
            <a:ext cx="2394747" cy="12418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73C57A8-64EC-4871-889A-4D0434CD7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28" l="1543" r="97713">
                        <a14:foregroundMark x1="66915" y1="87773" x2="72234" y2="93325"/>
                        <a14:foregroundMark x1="72234" y1="93325" x2="79149" y2="93385"/>
                        <a14:foregroundMark x1="79149" y1="93385" x2="97713" y2="81867"/>
                        <a14:foregroundMark x1="97713" y1="81867" x2="84309" y2="65269"/>
                        <a14:foregroundMark x1="86596" y1="90727" x2="81862" y2="95511"/>
                        <a14:foregroundMark x1="81862" y1="95511" x2="75585" y2="98287"/>
                        <a14:foregroundMark x1="75585" y1="98287" x2="68883" y2="88187"/>
                        <a14:foregroundMark x1="9574" y1="23509" x2="2872" y2="16184"/>
                        <a14:foregroundMark x1="2872" y1="16184" x2="9096" y2="7501"/>
                        <a14:foregroundMark x1="9096" y1="7501" x2="15479" y2="14117"/>
                        <a14:foregroundMark x1="7394" y1="17720" x2="1543" y2="13113"/>
                        <a14:foregroundMark x1="1543" y1="13113" x2="8830" y2="9155"/>
                        <a14:foregroundMark x1="17231" y1="2480" x2="26064" y2="6261"/>
                        <a14:foregroundMark x1="26064" y1="6261" x2="27500" y2="9155"/>
                        <a14:foregroundMark x1="19480" y1="2237" x2="18511" y2="3190"/>
                        <a14:foregroundMark x1="21223" y1="5375" x2="23883" y2="5198"/>
                        <a14:backgroundMark x1="15851" y1="3012" x2="22181" y2="118"/>
                        <a14:backgroundMark x1="22181" y1="118" x2="23883" y2="1418"/>
                        <a14:backgroundMark x1="15479" y1="2185" x2="19947" y2="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3" y="4493202"/>
            <a:ext cx="1359617" cy="122437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8B4949C-17DF-477F-80CC-05FC617580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6500" y1="36000" x2="60833" y2="41833"/>
                        <a14:backgroundMark x1="60833" y1="41833" x2="67667" y2="40167"/>
                        <a14:backgroundMark x1="67667" y1="40167" x2="68333" y2="4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64" y="3847241"/>
            <a:ext cx="2504364" cy="25043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7BC72EE-577E-4C60-BB1F-3EEBB9DD6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5" y="4255629"/>
            <a:ext cx="1359617" cy="16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4E3F8-D859-40BB-AB4F-9270E935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3ADB19-135C-4BF9-B8CB-129720B8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56C59-F27E-4194-BDA6-5C3FB389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204" cy="6858000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xmlns="" id="{0D2FA384-4FE7-4405-916D-A0D57D7D6285}"/>
              </a:ext>
            </a:extLst>
          </p:cNvPr>
          <p:cNvSpPr/>
          <p:nvPr/>
        </p:nvSpPr>
        <p:spPr>
          <a:xfrm>
            <a:off x="291051" y="568153"/>
            <a:ext cx="8689157" cy="940324"/>
          </a:xfrm>
          <a:prstGeom prst="snip2Diag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700" dirty="0">
                <a:solidFill>
                  <a:srgbClr val="263238"/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Что такое батарейка?</a:t>
            </a:r>
            <a:r>
              <a:rPr lang="ru-RU" sz="2700" dirty="0">
                <a:solidFill>
                  <a:srgbClr val="263238"/>
                </a:solidFill>
                <a:latin typeface="sans-serif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2700" dirty="0">
              <a:solidFill>
                <a:prstClr val="white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67FCB6-D7E9-417E-8538-C819F40B3A90}"/>
              </a:ext>
            </a:extLst>
          </p:cNvPr>
          <p:cNvSpPr txBox="1"/>
          <p:nvPr/>
        </p:nvSpPr>
        <p:spPr>
          <a:xfrm>
            <a:off x="127261" y="2057400"/>
            <a:ext cx="62506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100" b="1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Батарейка</a:t>
            </a:r>
            <a:r>
              <a:rPr lang="ru-RU" sz="28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- это </a:t>
            </a:r>
            <a:r>
              <a:rPr lang="ru-RU" sz="2800" dirty="0" smtClean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элемент питания, автономный источник электричества для разнообразных устройств.</a:t>
            </a:r>
            <a:endParaRPr lang="ru-RU" sz="2800" dirty="0">
              <a:solidFill>
                <a:prstClr val="black"/>
              </a:solidFill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263238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061" y="4461222"/>
            <a:ext cx="2831915" cy="1932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610" y="4487540"/>
            <a:ext cx="2512939" cy="195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1091" y="1285479"/>
            <a:ext cx="2212437" cy="20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1419" y="3793593"/>
            <a:ext cx="2349784" cy="195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41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pic>
        <p:nvPicPr>
          <p:cNvPr id="4104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0350"/>
            <a:ext cx="13684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Прямоугольник 10"/>
          <p:cNvSpPr>
            <a:spLocks noChangeArrowheads="1"/>
          </p:cNvSpPr>
          <p:nvPr/>
        </p:nvSpPr>
        <p:spPr bwMode="auto">
          <a:xfrm>
            <a:off x="437947" y="4447070"/>
            <a:ext cx="84250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Батарейки бывают нескольких видов: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«</a:t>
            </a:r>
            <a:r>
              <a:rPr lang="ru-RU" altLang="ru-RU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мизинчиковые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», «пальчиковые», «</a:t>
            </a:r>
            <a:r>
              <a:rPr lang="ru-RU" altLang="ru-RU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крона»,«бочка</a:t>
            </a:r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», «таблетка».</a:t>
            </a:r>
            <a:endParaRPr lang="ru-RU" altLang="ru-RU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61A782-84E3-4478-8F37-914C447B1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00" r="98250">
                        <a14:foregroundMark x1="30375" y1="65750" x2="28500" y2="73500"/>
                        <a14:foregroundMark x1="28500" y1="73500" x2="23250" y2="68500"/>
                        <a14:foregroundMark x1="23250" y1="68500" x2="15625" y2="69125"/>
                        <a14:foregroundMark x1="15625" y1="69125" x2="8250" y2="66375"/>
                        <a14:foregroundMark x1="8250" y1="66375" x2="5375" y2="59625"/>
                        <a14:foregroundMark x1="5375" y1="59625" x2="5875" y2="41375"/>
                        <a14:foregroundMark x1="5875" y1="41375" x2="10625" y2="39750"/>
                        <a14:foregroundMark x1="4500" y1="40500" x2="5125" y2="45625"/>
                        <a14:foregroundMark x1="73000" y1="65625" x2="56625" y2="68750"/>
                        <a14:foregroundMark x1="56625" y1="68750" x2="58125" y2="65750"/>
                        <a14:foregroundMark x1="27500" y1="73250" x2="34375" y2="68000"/>
                        <a14:foregroundMark x1="34375" y1="68000" x2="34250" y2="68875"/>
                        <a14:foregroundMark x1="32375" y1="71625" x2="33375" y2="70375"/>
                        <a14:foregroundMark x1="32500" y1="72500" x2="26000" y2="73125"/>
                        <a14:foregroundMark x1="5125" y1="60375" x2="5375" y2="61875"/>
                        <a14:foregroundMark x1="4875" y1="61875" x2="4875" y2="62000"/>
                        <a14:foregroundMark x1="5500" y1="63625" x2="5250" y2="58750"/>
                        <a14:foregroundMark x1="5162" y1="63375" x2="5157" y2="63642"/>
                        <a14:foregroundMark x1="5250" y1="59000" x2="5167" y2="63125"/>
                        <a14:foregroundMark x1="4875" y1="61875" x2="7250" y2="60250"/>
                        <a14:foregroundMark x1="5625" y1="59375" x2="9125" y2="66625"/>
                        <a14:foregroundMark x1="9125" y1="66625" x2="15000" y2="64500"/>
                        <a14:foregroundMark x1="11250" y1="65250" x2="7750" y2="64000"/>
                        <a14:foregroundMark x1="4625" y1="58875" x2="4875" y2="63375"/>
                        <a14:backgroundMark x1="94250" y1="62875" x2="91125" y2="66625"/>
                        <a14:backgroundMark x1="98125" y1="60500" x2="97875" y2="65875"/>
                        <a14:backgroundMark x1="34750" y1="74250" x2="41000" y2="75000"/>
                        <a14:backgroundMark x1="37375" y1="72625" x2="33619" y2="74151"/>
                        <a14:backgroundMark x1="56279" y1="70071" x2="57466" y2="69913"/>
                        <a14:backgroundMark x1="54000" y1="70375" x2="56124" y2="70092"/>
                        <a14:backgroundMark x1="70835" y1="68489" x2="70625" y2="70375"/>
                        <a14:backgroundMark x1="8750" y1="68125" x2="3055" y2="63476"/>
                        <a14:backgroundMark x1="8125" y1="68125" x2="4000" y2="6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14" y="600164"/>
            <a:ext cx="5025482" cy="44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4E3F8-D859-40BB-AB4F-9270E935C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3ADB19-135C-4BF9-B8CB-129720B85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B56C59-F27E-4194-BDA6-5C3FB389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204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D79C97E-C581-46A7-8DB2-18474EE0395A}"/>
              </a:ext>
            </a:extLst>
          </p:cNvPr>
          <p:cNvSpPr/>
          <p:nvPr/>
        </p:nvSpPr>
        <p:spPr>
          <a:xfrm>
            <a:off x="4856900" y="1104286"/>
            <a:ext cx="4140387" cy="319357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90C65D-5261-4F9D-83A8-91B2731B6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r="21582"/>
          <a:stretch/>
        </p:blipFill>
        <p:spPr>
          <a:xfrm>
            <a:off x="5053087" y="1195033"/>
            <a:ext cx="2168259" cy="29846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28A71C-6DFD-4A9E-844A-7ED3CE81E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t="5873" r="12796" b="17011"/>
          <a:stretch/>
        </p:blipFill>
        <p:spPr>
          <a:xfrm>
            <a:off x="7455093" y="1208745"/>
            <a:ext cx="1343912" cy="2984657"/>
          </a:xfrm>
          <a:prstGeom prst="rect">
            <a:avLst/>
          </a:prstGeom>
        </p:spPr>
      </p:pic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xmlns="" id="{83C0C541-96BD-4BC1-82E0-F6AF89C90635}"/>
              </a:ext>
            </a:extLst>
          </p:cNvPr>
          <p:cNvSpPr/>
          <p:nvPr/>
        </p:nvSpPr>
        <p:spPr>
          <a:xfrm>
            <a:off x="146714" y="1084126"/>
            <a:ext cx="4408227" cy="973274"/>
          </a:xfrm>
          <a:prstGeom prst="snip2Diag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85C329-8486-4983-817E-00890ED12981}"/>
              </a:ext>
            </a:extLst>
          </p:cNvPr>
          <p:cNvSpPr txBox="1"/>
          <p:nvPr/>
        </p:nvSpPr>
        <p:spPr>
          <a:xfrm>
            <a:off x="-86163" y="1104286"/>
            <a:ext cx="482618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700" dirty="0">
                <a:solidFill>
                  <a:srgbClr val="360A4E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История изобретения               батарейки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0EF61B8-540E-49AA-8127-214C212F0321}"/>
              </a:ext>
            </a:extLst>
          </p:cNvPr>
          <p:cNvSpPr txBox="1"/>
          <p:nvPr/>
        </p:nvSpPr>
        <p:spPr>
          <a:xfrm>
            <a:off x="67976" y="2132175"/>
            <a:ext cx="482409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50" dirty="0">
                <a:solidFill>
                  <a:prstClr val="black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В 1800 году итальянский физик и химик Алессандро Вольта представил миру вольтов столб, первую химическую батарею. Это изобретение стало важнейшим шагом в изучении электричества и положило начало развитию технологий, использующих электрическую энергию.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3AE128-942F-428D-B4D4-DFC0F5B29B49}"/>
              </a:ext>
            </a:extLst>
          </p:cNvPr>
          <p:cNvSpPr txBox="1"/>
          <p:nvPr/>
        </p:nvSpPr>
        <p:spPr>
          <a:xfrm>
            <a:off x="4794218" y="4270436"/>
            <a:ext cx="4424573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202122"/>
                </a:solidFill>
              </a:rPr>
              <a:t>Алессандро Джузеппе Антонио Анастасио Вольта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202122"/>
                </a:solidFill>
              </a:rPr>
              <a:t>(</a:t>
            </a:r>
            <a:r>
              <a:rPr lang="ru-RU" sz="15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1745-1827</a:t>
            </a:r>
            <a:r>
              <a:rPr lang="ru-RU" sz="1500" b="1" dirty="0">
                <a:solidFill>
                  <a:srgbClr val="202122"/>
                </a:solidFill>
              </a:rPr>
              <a:t>) - </a:t>
            </a:r>
            <a:r>
              <a:rPr lang="ru-RU" sz="1500" dirty="0">
                <a:solidFill>
                  <a:prstClr val="black">
                    <a:lumMod val="95000"/>
                    <a:lumOff val="5000"/>
                  </a:prstClr>
                </a:solidFill>
              </a:rPr>
              <a:t>итальянский физик</a:t>
            </a:r>
            <a:r>
              <a:rPr lang="ru-RU" sz="1500" dirty="0">
                <a:solidFill>
                  <a:srgbClr val="202122"/>
                </a:solidFill>
              </a:rPr>
              <a:t>, химик и физиолог , один из основоположников учения об </a:t>
            </a:r>
            <a:r>
              <a:rPr lang="ru-RU" sz="1500" dirty="0">
                <a:solidFill>
                  <a:srgbClr val="E7E6E6">
                    <a:lumMod val="10000"/>
                  </a:srgbClr>
                </a:solidFill>
              </a:rPr>
              <a:t>электричестве; </a:t>
            </a:r>
            <a:r>
              <a:rPr lang="ru-RU" sz="1500" dirty="0">
                <a:solidFill>
                  <a:prstClr val="black">
                    <a:lumMod val="95000"/>
                    <a:lumOff val="5000"/>
                  </a:prstClr>
                </a:solidFill>
                <a:hlinkClick r:id="rId5" tooltip="Граф (титул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граф</a:t>
            </a:r>
            <a:r>
              <a:rPr lang="ru-RU" sz="1500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  <a:endParaRPr lang="ru-RU" sz="15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66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" y="0"/>
            <a:ext cx="9117816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1962" y="1001713"/>
            <a:ext cx="8229600" cy="15843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 ли знают, что делать с отработавшими батарейками?</a:t>
            </a:r>
          </a:p>
          <a:p>
            <a:pPr>
              <a:defRPr/>
            </a:pPr>
            <a:endParaRPr lang="ru-RU" sz="3600" dirty="0"/>
          </a:p>
        </p:txBody>
      </p:sp>
      <p:pic>
        <p:nvPicPr>
          <p:cNvPr id="5122" name="Picture 2" descr="https://batteryinaustralia.com/wp-content/uploads/2017/01/587ca81c60b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15" y="2092059"/>
            <a:ext cx="6531693" cy="420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8" descr="C:\Users\физика\Desktop\Батарейки\38ff3a6fb6bbb886e178865b205e2a8396042d5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75" y="5125620"/>
            <a:ext cx="10969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480a397ab9a91ac2d113ce3577e92ab0c8233e"/>
  <p:tag name="ISPRING_RESOURCE_PATHS_HASH_2" val="8f91d14e051b0c7b97b9af7f7daec3bc217772"/>
</p:tagLst>
</file>

<file path=ppt/theme/theme1.xml><?xml version="1.0" encoding="utf-8"?>
<a:theme xmlns:a="http://schemas.openxmlformats.org/drawingml/2006/main" name="sample">
  <a:themeElements>
    <a:clrScheme name="sample 3">
      <a:dk1>
        <a:srgbClr val="1D528D"/>
      </a:dk1>
      <a:lt1>
        <a:srgbClr val="FFFFFF"/>
      </a:lt1>
      <a:dk2>
        <a:srgbClr val="000000"/>
      </a:dk2>
      <a:lt2>
        <a:srgbClr val="C0C0C0"/>
      </a:lt2>
      <a:accent1>
        <a:srgbClr val="1B9AD9"/>
      </a:accent1>
      <a:accent2>
        <a:srgbClr val="E4A04E"/>
      </a:accent2>
      <a:accent3>
        <a:srgbClr val="FFFFFF"/>
      </a:accent3>
      <a:accent4>
        <a:srgbClr val="174578"/>
      </a:accent4>
      <a:accent5>
        <a:srgbClr val="ABCAE9"/>
      </a:accent5>
      <a:accent6>
        <a:srgbClr val="CF9146"/>
      </a:accent6>
      <a:hlink>
        <a:srgbClr val="66CC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E4A04E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CF9146"/>
        </a:accent6>
        <a:hlink>
          <a:srgbClr val="66CC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cdb2004c029gl</Template>
  <TotalTime>412</TotalTime>
  <Words>758</Words>
  <Application>Microsoft Office PowerPoint</Application>
  <PresentationFormat>Экран (4:3)</PresentationFormat>
  <Paragraphs>117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6" baseType="lpstr">
      <vt:lpstr>SimSun</vt:lpstr>
      <vt:lpstr>Arial</vt:lpstr>
      <vt:lpstr>Arial Black</vt:lpstr>
      <vt:lpstr>Calibri</vt:lpstr>
      <vt:lpstr>Calibri Light</vt:lpstr>
      <vt:lpstr>Comic Sans MS</vt:lpstr>
      <vt:lpstr>sans-serif</vt:lpstr>
      <vt:lpstr>Times New Roman</vt:lpstr>
      <vt:lpstr>Verdana</vt:lpstr>
      <vt:lpstr>Wingdings</vt:lpstr>
      <vt:lpstr>sample</vt:lpstr>
      <vt:lpstr>Тема Office</vt:lpstr>
      <vt:lpstr>1_Тема Office</vt:lpstr>
      <vt:lpstr>2_Тема Office</vt:lpstr>
      <vt:lpstr>3_Тема Office</vt:lpstr>
      <vt:lpstr>4_Тема Office</vt:lpstr>
      <vt:lpstr>Image</vt:lpstr>
      <vt:lpstr>Презентация PowerPoint</vt:lpstr>
      <vt:lpstr>Презентация PowerPoint</vt:lpstr>
      <vt:lpstr>Мультфильм про батарейки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ЭКОЛОГИЧЕСКАЯ АКЦИЯ  «Сдай батарейку –  Спаси ёжика!»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PC_312</cp:lastModifiedBy>
  <cp:revision>59</cp:revision>
  <dcterms:created xsi:type="dcterms:W3CDTF">2017-11-08T13:56:04Z</dcterms:created>
  <dcterms:modified xsi:type="dcterms:W3CDTF">2024-12-09T06:30:35Z</dcterms:modified>
</cp:coreProperties>
</file>