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99" r:id="rId3"/>
    <p:sldId id="300" r:id="rId4"/>
    <p:sldId id="301" r:id="rId5"/>
    <p:sldId id="302" r:id="rId6"/>
    <p:sldId id="303" r:id="rId7"/>
    <p:sldId id="267" r:id="rId8"/>
    <p:sldId id="268" r:id="rId9"/>
    <p:sldId id="269" r:id="rId10"/>
    <p:sldId id="275" r:id="rId11"/>
    <p:sldId id="307" r:id="rId12"/>
    <p:sldId id="310" r:id="rId13"/>
    <p:sldId id="316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04" r:id="rId22"/>
    <p:sldId id="305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E59E-151F-43FA-AC30-4E1A76A5A944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8308-2C54-43C1-9AC6-FF8DEA92D2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4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d-morozzz.ru/%22%20/o%20%22&#1079;&#1072;&#1082;&#1072;&#1079;%20&#1044;&#1077;&#1076;&#1072;%20&#1052;&#1086;&#1088;&#1086;&#1079;&#1072;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77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latin typeface="Arial" charset="0"/>
                <a:cs typeface="Arial Unicode MS" charset="0"/>
                <a:hlinkClick r:id="rId3"/>
              </a:rPr>
              <a:t>Заказ Деда Мороза детям</a:t>
            </a:r>
            <a:r>
              <a:rPr lang="ru-RU" sz="1600" dirty="0" smtClean="0">
                <a:latin typeface="Arial" charset="0"/>
                <a:cs typeface="Tahoma" pitchFamily="32" charset="0"/>
              </a:rPr>
              <a:t> — традиция сравнительно новая, но очень прочно закрепившаяся в нашем сознании. Последнее пришествие Деда Мороза в качестве персонажа новогодних праздников произошло всего около 70 лет тому назад, но если поначалу Дед Мороз появлялся в основном на городских елках, то теперь его можно встретить всюду, где организуют праздничные торжества — в детском саду, школе, на корпоративной вечеринке, да и просто в частной квартире. Праздничные агентства охотно подхватили традицию, и в наши дни такая услуга как заказ Деда Мороза практикуется повсеместно, проблема только в том, чтобы правильно определиться с ценой. </a:t>
            </a:r>
            <a:r>
              <a:rPr lang="ru-RU" dirty="0" smtClean="0">
                <a:solidFill>
                  <a:srgbClr val="755D37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ru-RU" dirty="0" smtClean="0">
                <a:solidFill>
                  <a:srgbClr val="755D37"/>
                </a:solidFill>
                <a:latin typeface="Tahoma" pitchFamily="32" charset="0"/>
                <a:cs typeface="Tahoma" pitchFamily="32" charset="0"/>
              </a:rPr>
            </a:br>
            <a:r>
              <a:rPr lang="ru-RU" dirty="0" smtClean="0">
                <a:solidFill>
                  <a:srgbClr val="755D37"/>
                </a:solidFill>
                <a:latin typeface="Tahoma" pitchFamily="32" charset="0"/>
                <a:cs typeface="Tahoma" pitchFamily="32" charset="0"/>
              </a:rPr>
              <a:t/>
            </a:r>
            <a:br>
              <a:rPr lang="ru-RU" dirty="0" smtClean="0">
                <a:solidFill>
                  <a:srgbClr val="755D37"/>
                </a:solidFill>
                <a:latin typeface="Tahoma" pitchFamily="32" charset="0"/>
                <a:cs typeface="Tahoma" pitchFamily="32" charset="0"/>
              </a:rPr>
            </a:br>
            <a:endParaRPr lang="ru-RU" dirty="0" smtClean="0">
              <a:solidFill>
                <a:srgbClr val="755D37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dirty="0" smtClean="0">
                <a:latin typeface="Arial" charset="0"/>
                <a:cs typeface="Arial Unicode MS" charset="0"/>
              </a:rPr>
              <a:t>Новый год, к которому мы так привыкли, не такой древний праздник, и не столь древни его «корни»? Ну и пусть! Разве плохо, что в такой короткий срок, буквально за одно-два поколения, возник новый, красивый праздник с красивыми обычаями? И пусть через тысячу лет потомки, благодарные и не очень, находя старые открытки с новогодней ёлкой, Морозом и Снегурочкой, восхищаются красотой старинных обрядов — русских обрядов, которыми мы сейчас встречаем Новым год.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3060700"/>
            <a:ext cx="6137275" cy="575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68713"/>
            <a:ext cx="59404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360363" y="3779838"/>
            <a:ext cx="6300787" cy="485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dirty="0" smtClean="0">
                <a:latin typeface="Arial" charset="0"/>
                <a:cs typeface="Arial Unicode MS" charset="0"/>
              </a:rPr>
              <a:t>В начале XX в. грянула пролетарская революция, и все праздники были объявлены буржуазным пережитком (вся прежняя история России — тоже). Ёлка попала под эту статью, надолго сделавшись опальной. Впрочем, сравнительно быстро выяснилось, что без праздников не может обходиться ни один, даже самый совершенный, строй, и что Новый год присутствует в году, даже если его не отмечать вовсе… Конечно, Рождество, как религиозный праздник, было запрещено безвозвратно, но ёлка в 1930 г. получила дозволение вернуться. Правда, звезда на её вершине сделалась пятиконечной — красной; натуральные лакомства стали постепенно заменяться бутафорией — игрушками; игрушки со временем усложнялись (хотя наибольшую популярность до сегодняшнего дня сохранили шары — напоминание о яблоках; конкурировать с ними не могут ни шишки, ни звёзды, ни колокольчики, ни другие, более замысловатые игрушки); свечи сменились </a:t>
            </a:r>
            <a:r>
              <a:rPr lang="ru-RU" sz="1500" dirty="0" err="1" smtClean="0">
                <a:latin typeface="Arial" charset="0"/>
                <a:cs typeface="Arial Unicode MS" charset="0"/>
              </a:rPr>
              <a:t>электрогирляндами</a:t>
            </a:r>
            <a:r>
              <a:rPr lang="ru-RU" sz="1500" dirty="0" smtClean="0">
                <a:latin typeface="Arial" charset="0"/>
                <a:cs typeface="Arial Unicode MS" charset="0"/>
              </a:rPr>
              <a:t>, а ватный «снег» стал огнеупорным. А сами ёлки стали синтетическими. Хотя живые красавицы по-прежнему пользуются успехом, несмотря на неудобства, связанные с осыпающейся хвоей. Вот — таков облик новогодней ёлки на сегодняшний день.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82713"/>
            <a:ext cx="7770812" cy="210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DE95-8F80-42B6-8483-4D6B1D5A20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-da.tv/static/receipts/ingredients/Mandarin.p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ru/imgres?imgurl=http://thekievtimes.ua/wp-content/uploads/2014/12/%D0%BF%D1%83%D1%82%D0%B8%D0%BD-%D0%BD%D0%BE%D0%B2%D1%8B%D0%B9-%D0%B3%D0%BE%D0%B4.jpg&amp;imgrefurl=http://thekievtimes.ua/society/414344-krym-vernulsya-domoj-novogodnee-pozdravlenie-putina-video.html&amp;docid=0Z1RCbtOzoP0WM&amp;tbnid=Q-uY89JqB3UPBM:&amp;vet=1&amp;w=670&amp;h=447&amp;bih=569&amp;biw=1226&amp;q=%D0%BF%D0%BE%D0%B7%D0%B4%D1%80%D0%B0%D0%B2%D0%BB%D0%B5%D0%BD%D0%B8%D0%B5%20%D0%BF%D1%83%D1%82%D0%B8%D0%BD%D0%B0%20%D1%81%20%D0%BD%D0%BE%D0%B2%D1%8B%D0%BC%20%D0%B3%D0%BE%D0%B4%D0%BE%D0%BC&amp;ved=0ahUKEwiC_qOSpfzQAhWMOSwKHWgtDJwQMwhGKCMwIw&amp;iact=mrc&amp;uact=8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18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ua/data/upload/6895e/4fa6c/dbcc922cd8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ru/imgres?imgurl=http://www.radionetplus.ru/uploads/posts/2012-12/1355254938_elochnye-igrushki-oboi-5.jpg&amp;imgrefurl=http://www.radionetplus.ru/izobrazhenija/krasivye_kartinki/31558-oboi-na-rabochiy-stol-elochnye-igrushki.html&amp;docid=kWdGhm-9EZ2owM&amp;tbnid=Et6OxZoGHBAbDM:&amp;vet=1&amp;w=1280&amp;h=1024&amp;bih=569&amp;biw=1226&amp;q=%D0%BA%D1%80%D0%B0%D1%81%D0%B8%D0%B2%D1%8B%D0%B5%20%D0%BD%D0%BE%D0%B2%D0%BE%D0%B3%D0%BE%D0%B4%D0%BD%D0%B8%D0%B5%20%D0%B8%D0%B3%D1%80%D1%83%D1%88%D0%BA%D0%B8&amp;ved=0ahUKEwi06by-g_zQAhVLXSwKHd4QAioQMwgrKAUwBQ&amp;iact=mrc&amp;uact=8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www.google.ru/imgres?imgurl=http://s1.pic4you.ru/allimage/y2012/11-15/12216/2692161.png&amp;imgrefurl=http://by-anna.ucoz.ru/publ/prazdniki/novyj_god_jolochka/69-6&amp;docid=dWWgruiSCGI0OM&amp;tbnid=wmQ76DrbIczjmM:&amp;vet=1&amp;w=600&amp;h=754&amp;bih=569&amp;biw=1226&amp;q=%D0%B5%D0%BB%D0%BE%D1%87%D0%BA%D0%B0&amp;ved=0ahUKEwiS_LX2jfzQAhUJFSwKHS7DA9gQMwg_KAkwCQ&amp;iact=mrc&amp;uact=8" TargetMode="External"/><Relationship Id="rId4" Type="http://schemas.openxmlformats.org/officeDocument/2006/relationships/hyperlink" Target="http://rusimages.webspecialist.ru/articles/rusyear.s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1;&#1102;&#1073;&#1086;&#1074;&#1100;%20&#1089;%20&#1087;&#1077;&#1088;&#1074;&#1086;&#1075;&#1086;%20&#1074;&#1079;&#1075;&#1083;&#1103;&#1076;&#1072;\9&#1082;&#1083;&#1072;&#1089;&#1089;%20&#1051;&#1070;&#1041;&#1054;&#1042;&#1068;%20&#1089;%20&#1087;&#1077;&#1088;&#1074;&#1086;&#1075;&#1086;%20&#1074;&#1079;&#1075;&#1083;&#1103;&#1076;&#1072;\Vechnaya_lyubov.mp3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://radikal.ua/data/upload/6895e/fb1a9/1f628a3bf6.png" TargetMode="External"/><Relationship Id="rId4" Type="http://schemas.openxmlformats.org/officeDocument/2006/relationships/hyperlink" Target="http://sch56chelny.1class.ru/page52?razdel=1001&amp;object=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ua/data/upload/6895e/4fa6c/dbcc922cd8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ru/imgres?imgurl=http://www.radionetplus.ru/uploads/posts/2012-12/1355254938_elochnye-igrushki-oboi-5.jpg&amp;imgrefurl=http://www.radionetplus.ru/izobrazhenija/krasivye_kartinki/31558-oboi-na-rabochiy-stol-elochnye-igrushki.html&amp;docid=kWdGhm-9EZ2owM&amp;tbnid=Et6OxZoGHBAbDM:&amp;vet=1&amp;w=1280&amp;h=1024&amp;bih=569&amp;biw=1226&amp;q=%D0%BA%D1%80%D0%B0%D1%81%D0%B8%D0%B2%D1%8B%D0%B5%20%D0%BD%D0%BE%D0%B2%D0%BE%D0%B3%D0%BE%D0%B4%D0%BD%D0%B8%D0%B5%20%D0%B8%D0%B3%D1%80%D1%83%D1%88%D0%BA%D0%B8&amp;ved=0ahUKEwi06by-g_zQAhVLXSwKHd4QAioQMwgrKAUwBQ&amp;iact=mrc&amp;uact=8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simages.webspecialist.ru/articles/rusyear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radikal.ua/data/upload/6895e/fb1a9/1f628a3bf6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radikal.ua/data/upload/6895e/fb1a9/1f628a3bf6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1;&#1102;&#1073;&#1086;&#1074;&#1100;%20&#1089;%20&#1087;&#1077;&#1088;&#1074;&#1086;&#1075;&#1086;%20&#1074;&#1079;&#1075;&#1083;&#1103;&#1076;&#1072;\9&#1082;&#1083;&#1072;&#1089;&#1089;%20&#1051;&#1070;&#1041;&#1054;&#1042;&#1068;%20&#1089;%20&#1087;&#1077;&#1088;&#1074;&#1086;&#1075;&#1086;%20&#1074;&#1079;&#1075;&#1083;&#1103;&#1076;&#1072;\Vechnaya_lyubov.mp3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://radikal.ua/data/upload/6895e/fb1a9/1f628a3bf6.png" TargetMode="External"/><Relationship Id="rId4" Type="http://schemas.openxmlformats.org/officeDocument/2006/relationships/hyperlink" Target="http://sch56chelny.1class.ru/page52?razdel=1001&amp;object=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1;&#1102;&#1073;&#1086;&#1074;&#1100;%20&#1089;%20&#1087;&#1077;&#1088;&#1074;&#1086;&#1075;&#1086;%20&#1074;&#1079;&#1075;&#1083;&#1103;&#1076;&#1072;\9&#1082;&#1083;&#1072;&#1089;&#1089;%20&#1051;&#1070;&#1041;&#1054;&#1042;&#1068;%20&#1089;%20&#1087;&#1077;&#1088;&#1074;&#1086;&#1075;&#1086;%20&#1074;&#1079;&#1075;&#1083;&#1103;&#1076;&#1072;\Vechnaya_lyubov.mp3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://radikal.ua/data/upload/6895e/fb1a9/1f628a3bf6.png" TargetMode="External"/><Relationship Id="rId4" Type="http://schemas.openxmlformats.org/officeDocument/2006/relationships/hyperlink" Target="http://sch56chelny.1class.ru/page52?razdel=1001&amp;object=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simages.webspecialist.ru/articles/rusyear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piterdots.ru/wp-content/uploads/2011/07/petr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Program%20Files\OpenOffice.org%203\Basis\share\gallery\sounds\apert.wav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www.google.ru/imgres?imgurl=http://s1.pic4you.ru/allimage/y2012/11-15/12216/2692161.png&amp;imgrefurl=http://by-anna.ucoz.ru/publ/prazdniki/novyj_god_jolochka/69-6&amp;docid=dWWgruiSCGI0OM&amp;tbnid=wmQ76DrbIczjmM:&amp;vet=1&amp;w=600&amp;h=754&amp;bih=569&amp;biw=1226&amp;q=%D0%B5%D0%BB%D0%BE%D1%87%D0%BA%D0%B0&amp;ved=0ahUKEwiS_LX2jfzQAhUJFSwKHS7DA9gQMwg_KAkwCQ&amp;iact=mrc&amp;uact=8" TargetMode="External"/><Relationship Id="rId4" Type="http://schemas.openxmlformats.org/officeDocument/2006/relationships/hyperlink" Target="http://rusimages.webspecialist.ru/articles/rusyear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www.playcast.ru/uploads/2015/12/19/16401903.png&amp;imgrefurl=http://www.playcast.ru/view/9045814/aacb14ac5b1a29f8a0a1aa49589a932dd4c2346apl&amp;docid=fkCQ2XtKRlnSiM&amp;tbnid=ukAuavEPqd_N-M:&amp;vet=1&amp;w=565&amp;h=800&amp;bih=569&amp;biw=1226&amp;q=%D0%B4%D0%B5%D0%B4%20%D0%BC%D0%BE%D1%80%D0%BE%D0%B7&amp;ved=0ahUKEwin4-2hlPzQAhVJjywKHYEvDMgQMwhXKBswGw&amp;iact=mrc&amp;uact=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oogle.ru/imgres?imgurl=http://waska45.ru/wp-content/uploads/2012/12/kostyum-snegurochki1.jpg&amp;imgrefurl=http://waska45.ru/uyutnyiy-dom/kto-takaya-snegurochka&amp;docid=AQWqXHpDbvG-6M&amp;tbnid=RdnLAeA_QGYvgM:&amp;vet=1&amp;w=250&amp;h=400&amp;bih=569&amp;biw=1226&amp;q=%D1%81%D0%BD%D0%B5%D0%B3%D1%83%D1%80%D0%BE%D1%87%D0%BA%D0%B0&amp;ved=0ahUKEwiAutOApvzQAhVE2ywKHRIMBdoQMwg7KAwwDA&amp;iact=mrc&amp;uact=8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1414463" y="1260475"/>
            <a:ext cx="6326187" cy="3062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>
              <a:defRPr/>
            </a:pPr>
            <a:endParaRPr lang="ru-RU" sz="3600" dirty="0">
              <a:ln w="9360">
                <a:miter lim="800000"/>
                <a:headEnd/>
                <a:tailEnd/>
              </a:ln>
              <a:gradFill rotWithShape="0">
                <a:gsLst>
                  <a:gs pos="0">
                    <a:srgbClr val="FF3333"/>
                  </a:gs>
                  <a:gs pos="100000">
                    <a:srgbClr val="FFFF66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3099" y="1720840"/>
            <a:ext cx="357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590" y="764702"/>
            <a:ext cx="648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Новогодние традиции семьи и детского сада</a:t>
            </a:r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35696" y="4667969"/>
            <a:ext cx="7056784" cy="18573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1313" indent="-341313" algn="r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  <a:cs typeface="Arial" charset="0"/>
              </a:rPr>
              <a:t>    Автор: Захарова Ирина Сергеевна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759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  <a:cs typeface="Arial" charset="0"/>
              </a:rPr>
              <a:t>ГБОУ «Школа № 2115»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5894" y="6263734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i="1" dirty="0" smtClean="0">
                <a:solidFill>
                  <a:srgbClr val="800000"/>
                </a:solidFill>
                <a:latin typeface="Monotype Corsiva" pitchFamily="64" charset="0"/>
                <a:cs typeface="Arial" charset="0"/>
              </a:rPr>
              <a:t>2025 </a:t>
            </a:r>
            <a:r>
              <a:rPr lang="ru-RU" sz="2800" i="1" dirty="0">
                <a:solidFill>
                  <a:srgbClr val="800000"/>
                </a:solidFill>
                <a:latin typeface="Monotype Corsiva" pitchFamily="64" charset="0"/>
                <a:cs typeface="Arial" charset="0"/>
              </a:rPr>
              <a:t>г.</a:t>
            </a:r>
          </a:p>
        </p:txBody>
      </p:sp>
      <p:pic>
        <p:nvPicPr>
          <p:cNvPr id="1027" name="Picture 3" descr="C:\Users\Пользователь\Downloads\—Pngtree—christmas tree with gifts_130618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145642"/>
            <a:ext cx="4401223" cy="44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71438" y="1295400"/>
            <a:ext cx="7307262" cy="126047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Самая главная традиция – это украшение елки. </a:t>
            </a:r>
            <a:endParaRPr lang="ru-RU" sz="2800" b="1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71438" y="3024188"/>
            <a:ext cx="6048375" cy="1260475"/>
          </a:xfrm>
          <a:prstGeom prst="foldedCorner">
            <a:avLst>
              <a:gd name="adj" fmla="val 35582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Традиционно по дому разносится запах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мандаринов</a:t>
            </a:r>
            <a:endParaRPr lang="ru-RU" sz="2800" b="1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1438" y="4736137"/>
            <a:ext cx="7668914" cy="1160933"/>
          </a:xfrm>
          <a:prstGeom prst="foldedCorner">
            <a:avLst>
              <a:gd name="adj" fmla="val 43276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 Традиция – поздравление от президента  страны 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rgbClr val="800000"/>
                </a:solidFill>
                <a:latin typeface="Monotype Corsiva" pitchFamily="64" charset="0"/>
              </a:rPr>
              <a:t>з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агадывание желания под бой курантов</a:t>
            </a:r>
            <a:endParaRPr lang="ru-RU" sz="2800" b="1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820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традиции </a:t>
            </a:r>
          </a:p>
        </p:txBody>
      </p:sp>
      <p:pic>
        <p:nvPicPr>
          <p:cNvPr id="6" name="Picture 10" descr="http://e-da.tv/static/receipts/ingredients/Mandari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577" flipH="1">
            <a:off x="5602196" y="3091406"/>
            <a:ext cx="20812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артинки по запросу поздравление президента с новым годо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82" y="5278914"/>
            <a:ext cx="2328339" cy="155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Пользователь\Downloads\christmas-tree-clipart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52" y="1628800"/>
            <a:ext cx="2305078" cy="250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д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етского сада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90098" y="2132856"/>
            <a:ext cx="3888431" cy="97989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Письмо Деду Морозу </a:t>
            </a:r>
            <a:endParaRPr lang="ru-RU" sz="2800" b="1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1027" name="Picture 3" descr="C:\Users\Пользователь\Downloads\IMG_3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8" y="3396456"/>
            <a:ext cx="2520413" cy="189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IMG_36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661028"/>
            <a:ext cx="2016224" cy="268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IMG_368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5"/>
          <a:stretch/>
        </p:blipFill>
        <p:spPr bwMode="auto">
          <a:xfrm>
            <a:off x="4962856" y="1988840"/>
            <a:ext cx="1639209" cy="182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ownloads\IMG_36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3"/>
          <a:stretch/>
        </p:blipFill>
        <p:spPr bwMode="auto">
          <a:xfrm>
            <a:off x="5162857" y="3891361"/>
            <a:ext cx="3498235" cy="2423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9077"/>
            <a:ext cx="1550304" cy="16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д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етского сада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23528" y="2087613"/>
            <a:ext cx="4511119" cy="97989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Украшение  группы</a:t>
            </a:r>
          </a:p>
        </p:txBody>
      </p:sp>
      <p:pic>
        <p:nvPicPr>
          <p:cNvPr id="1026" name="Picture 2" descr="C:\Users\Пользователь\Downloads\IMG_3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3220649" cy="2415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37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5147848" y="2113664"/>
            <a:ext cx="3337753" cy="2127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81" y="4422099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д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етского сада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23529" y="2087613"/>
            <a:ext cx="3168178" cy="97989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Украшение  сада</a:t>
            </a:r>
          </a:p>
        </p:txBody>
      </p:sp>
      <p:pic>
        <p:nvPicPr>
          <p:cNvPr id="2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81" y="4422099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7ce9c029-d2ac-4983-8021-2fec033e5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77" y="2004198"/>
            <a:ext cx="2517684" cy="188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855ad1a2-fd6d-45e8-87ba-f564bd557ad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07" y="4696194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c72e804f-e25c-4fc3-8453-d872430f03f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4" y="3128883"/>
            <a:ext cx="2952327" cy="166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IMG_39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8169" y="2704919"/>
            <a:ext cx="2848310" cy="2136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д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етского сада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95536" y="1992270"/>
            <a:ext cx="4511119" cy="97989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Выставка «История  страны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в истории  елочных игрушек </a:t>
            </a:r>
            <a:endParaRPr lang="ru-RU" sz="2800" b="1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2050" name="Picture 2" descr="C:\Users\Пользователь\Downloads\IMG_3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39292"/>
            <a:ext cx="172819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IMG_39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645024"/>
            <a:ext cx="1962417" cy="261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IMG_3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5" y="3149663"/>
            <a:ext cx="1964550" cy="26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IMG_39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95" y="3649959"/>
            <a:ext cx="3793113" cy="284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533"/>
            <a:ext cx="1668820" cy="17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4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д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етского сада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95536" y="2132855"/>
            <a:ext cx="4511119" cy="97989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Новогодний утренник</a:t>
            </a:r>
          </a:p>
        </p:txBody>
      </p:sp>
      <p:pic>
        <p:nvPicPr>
          <p:cNvPr id="1027" name="Picture 3" descr="C:\Users\Пользователь\Downloads\2b028442-7521-4585-a5c2-f5f162e996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7279"/>
            <a:ext cx="2647206" cy="176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424ed9b0-4a62-47a5-8144-1630c7fb3d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" y="3276496"/>
            <a:ext cx="2755900" cy="1837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fe08d584-3bb9-4c1d-9df2-ca3f067fe2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01" y="3112750"/>
            <a:ext cx="2227263" cy="148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ownloads\ca94f482-1427-4c86-8949-3cbe54aa1e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0188"/>
            <a:ext cx="2755900" cy="183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ownloads\4d4db043-d70b-4007-9e3a-0227097b34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26" y="4195129"/>
            <a:ext cx="3773998" cy="250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7" y="5064121"/>
            <a:ext cx="1846653" cy="19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745287" cy="1139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семьи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 rot="19846182">
            <a:off x="221068" y="2484403"/>
            <a:ext cx="3157249" cy="698570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Семья Пашкиных</a:t>
            </a:r>
          </a:p>
        </p:txBody>
      </p:sp>
      <p:pic>
        <p:nvPicPr>
          <p:cNvPr id="2051" name="Picture 3" descr="C:\Users\Пользователь\Downloads\IMG_3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72" y="206084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9100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семьи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 rot="19586925">
            <a:off x="-43788" y="2710157"/>
            <a:ext cx="3061227" cy="764365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Семья Степановых</a:t>
            </a:r>
          </a:p>
        </p:txBody>
      </p:sp>
      <p:pic>
        <p:nvPicPr>
          <p:cNvPr id="3074" name="Picture 2" descr="C:\Users\Пользователь\Downloads\IMG_3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83" y="1412775"/>
            <a:ext cx="1928170" cy="2570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IMG_38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58" y="2137709"/>
            <a:ext cx="1580964" cy="210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IMG_38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5669"/>
            <a:ext cx="1850993" cy="246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IMG_38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31" y="4034777"/>
            <a:ext cx="1981293" cy="2641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ownloads\IMG_38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40" y="4041802"/>
            <a:ext cx="1858036" cy="2477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10" y="4419600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семьи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 rot="19155254">
            <a:off x="-139839" y="2995100"/>
            <a:ext cx="3240359" cy="792089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Семья Сапрыкиных</a:t>
            </a:r>
          </a:p>
        </p:txBody>
      </p:sp>
      <p:pic>
        <p:nvPicPr>
          <p:cNvPr id="4098" name="Picture 2" descr="C:\Users\Пользователь\Downloads\IMG_38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 b="9547"/>
          <a:stretch/>
        </p:blipFill>
        <p:spPr bwMode="auto">
          <a:xfrm>
            <a:off x="5148064" y="1556792"/>
            <a:ext cx="1879600" cy="304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ownloads\IMG_38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69" y="2121379"/>
            <a:ext cx="1970484" cy="262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ownloads\IMG_38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2" y="2251251"/>
            <a:ext cx="1686018" cy="2248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ownloads\IMG_38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71" y="4705887"/>
            <a:ext cx="1653140" cy="220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Downloads\IMG_38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96" y="4544723"/>
            <a:ext cx="1773135" cy="2364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Пользователь\Downloads\IMG_38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30" y="4544723"/>
            <a:ext cx="1740024" cy="2320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00617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семьи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 rot="20152332">
            <a:off x="37841" y="2484990"/>
            <a:ext cx="2696688" cy="761487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Семья </a:t>
            </a:r>
            <a:r>
              <a:rPr lang="ru-RU" sz="2800" b="1" i="1" dirty="0" err="1" smtClean="0">
                <a:solidFill>
                  <a:srgbClr val="800000"/>
                </a:solidFill>
                <a:latin typeface="Monotype Corsiva" pitchFamily="64" charset="0"/>
              </a:rPr>
              <a:t>Гулян</a:t>
            </a:r>
            <a:endParaRPr lang="ru-RU" sz="2800" b="1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5122" name="Picture 2" descr="C:\Users\Пользователь\Downloads\IMG_38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70" y="2132856"/>
            <a:ext cx="2892152" cy="385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IMG_3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13" y="3494793"/>
            <a:ext cx="2226078" cy="296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ownloads\IMG_38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86781"/>
            <a:ext cx="2388096" cy="3184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93096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65125" y="809625"/>
            <a:ext cx="70135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Сроки реализации проекта: 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4 недели (с 1 декабря – 30 декабря), краткосрочный.</a:t>
            </a:r>
          </a:p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Участники проекта: 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воспитатель группы, воспитанники группы, родители воспитанников.</a:t>
            </a:r>
          </a:p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Доминирующая область: 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социально-коммуникативное развитие.</a:t>
            </a:r>
          </a:p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Интеграция областей: 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познавательное развитие, социально – коммуникативное развитие, художественно-эстетическое развитие, физическое развитие</a:t>
            </a:r>
          </a:p>
        </p:txBody>
      </p:sp>
      <p:pic>
        <p:nvPicPr>
          <p:cNvPr id="22532" name="Picture 7" descr="http://radikal.ua/data/upload/6895e/4fa6c/dbcc922cd8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3" y="4332163"/>
            <a:ext cx="31432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Картинки по запросу красивые новогодние игрушки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2854"/>
            <a:ext cx="3660691" cy="29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71438" y="489744"/>
            <a:ext cx="6840537" cy="14990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Новогодние</a:t>
            </a:r>
            <a:r>
              <a:rPr lang="ru-RU" sz="3600" kern="10" spc="-181" dirty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традиции</a:t>
            </a:r>
          </a:p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семьи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 rot="19712731">
            <a:off x="201214" y="2450766"/>
            <a:ext cx="2424209" cy="765843"/>
          </a:xfrm>
          <a:prstGeom prst="foldedCorner">
            <a:avLst>
              <a:gd name="adj" fmla="val 38880"/>
            </a:avLst>
          </a:prstGeom>
          <a:solidFill>
            <a:srgbClr val="FF8080">
              <a:alpha val="15000"/>
            </a:srgbClr>
          </a:solidFill>
          <a:ln w="36000">
            <a:solidFill>
              <a:srgbClr val="7E0021">
                <a:alpha val="15000"/>
              </a:srgbClr>
            </a:solidFill>
            <a:round/>
            <a:headEnd/>
            <a:tailEnd/>
          </a:ln>
        </p:spPr>
        <p:txBody>
          <a:bodyPr wrap="none" lIns="108000" tIns="63000" rIns="108000" bIns="630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800000"/>
                </a:solidFill>
                <a:latin typeface="Monotype Corsiva" pitchFamily="64" charset="0"/>
              </a:rPr>
              <a:t>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339966"/>
                </a:solidFill>
                <a:latin typeface="Monotype Corsiva" pitchFamily="64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Monotype Corsiva" pitchFamily="64" charset="0"/>
              </a:rPr>
              <a:t>Семья </a:t>
            </a:r>
            <a:r>
              <a:rPr lang="ru-RU" sz="2800" b="1" i="1" dirty="0" err="1" smtClean="0">
                <a:solidFill>
                  <a:srgbClr val="800000"/>
                </a:solidFill>
                <a:latin typeface="Monotype Corsiva" pitchFamily="64" charset="0"/>
              </a:rPr>
              <a:t>Озкан</a:t>
            </a:r>
            <a:endParaRPr lang="ru-RU" sz="2800" b="1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6146" name="Picture 2" descr="C:\Users\Пользователь\Downloads\IMG_3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12" y="1305102"/>
            <a:ext cx="2316088" cy="3088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wnloads\IMG_38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573016"/>
            <a:ext cx="2172072" cy="289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ownloads\IMG_38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81175"/>
            <a:ext cx="2118066" cy="282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ownloads\IMG_387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 b="7554"/>
          <a:stretch/>
        </p:blipFill>
        <p:spPr bwMode="auto">
          <a:xfrm>
            <a:off x="4283968" y="4293096"/>
            <a:ext cx="2376264" cy="240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ownloads\christmas-decorations-clipart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86063"/>
            <a:ext cx="2343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Rectangle 4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2717527" y="476672"/>
            <a:ext cx="6083845" cy="1147763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Продукты проекта:</a:t>
            </a:r>
            <a:endParaRPr lang="ru-RU" sz="3200" b="1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47108" name="Picture 4" descr="Картинки по запросу елочка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615" y="1916832"/>
            <a:ext cx="3604170" cy="45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167162" y="1762981"/>
            <a:ext cx="51845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• Выставка поделок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«История страны в истории елочной игрушки».</a:t>
            </a:r>
            <a:endParaRPr lang="ru-RU" sz="3200" i="1" dirty="0">
              <a:solidFill>
                <a:srgbClr val="800000"/>
              </a:solidFill>
              <a:latin typeface="Monotype Corsiva" pitchFamily="64" charset="0"/>
            </a:endParaRP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• Новогодний праздник «Новый год у ворот».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•	Альбом фотографий «Новый год и наши семейные традиции»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•	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Игрушка на елку.</a:t>
            </a:r>
            <a:endParaRPr lang="ru-RU" sz="3200" i="1" dirty="0">
              <a:solidFill>
                <a:srgbClr val="800000"/>
              </a:solidFill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539750" y="2519363"/>
            <a:ext cx="566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Rectangle 3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556792"/>
            <a:ext cx="7992690" cy="3456384"/>
          </a:xfrm>
        </p:spPr>
        <p:txBody>
          <a:bodyPr>
            <a:no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Ожидаемый результат.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/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• обогащение знаний детей о Новогоднем празднике;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• осознание детьми доброго, заботливого отношения людей друг к другу и настроения во время праздника – Новый год;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•получили новые знания о празднике Новый Год как об одном из русских народных праздников; 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 smtClean="0">
                <a:solidFill>
                  <a:srgbClr val="800000"/>
                </a:solidFill>
                <a:latin typeface="Monotype Corsiva" pitchFamily="64" charset="0"/>
              </a:rPr>
              <a:t>•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приняли участие в оформлении группы к праздничным мероприятиям.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Родители: 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•проявили интерес и активно участвовали в реализации проекта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;</a:t>
            </a:r>
            <a:b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•рост уровня информированности родителей о деятельности ДОУ.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endParaRPr lang="ru-RU" sz="2400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4" name="Picture 9" descr="http://radikal.ua/data/upload/6895e/fb1a9/1f628a3bf6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36850"/>
            <a:ext cx="1845278" cy="20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65125" y="809625"/>
            <a:ext cx="70135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endParaRPr lang="ru-RU" sz="2600" b="1" i="1">
              <a:solidFill>
                <a:srgbClr val="800000"/>
              </a:solidFill>
              <a:latin typeface="Monotype Corsiva" pitchFamily="64" charset="0"/>
            </a:endParaRPr>
          </a:p>
          <a:p>
            <a:pPr eaLnBrk="1" hangingPunct="1"/>
            <a:endParaRPr lang="ru-RU" sz="2600" b="1" i="1">
              <a:solidFill>
                <a:srgbClr val="800000"/>
              </a:solidFill>
              <a:latin typeface="Monotype Corsiva" pitchFamily="6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494" y="188640"/>
            <a:ext cx="8064500" cy="1481957"/>
          </a:xfrm>
        </p:spPr>
        <p:txBody>
          <a:bodyPr>
            <a:noAutofit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990000"/>
                </a:solidFill>
                <a:latin typeface="Monotype Corsiva" pitchFamily="64" charset="0"/>
              </a:rPr>
              <a:t>Создавайте свои семейные </a:t>
            </a:r>
            <a:br>
              <a:rPr lang="ru-RU" b="1" i="1" dirty="0" smtClean="0">
                <a:solidFill>
                  <a:srgbClr val="990000"/>
                </a:solidFill>
                <a:latin typeface="Monotype Corsiva" pitchFamily="64" charset="0"/>
              </a:rPr>
            </a:br>
            <a:r>
              <a:rPr lang="ru-RU" b="1" i="1" dirty="0" smtClean="0">
                <a:solidFill>
                  <a:srgbClr val="990000"/>
                </a:solidFill>
                <a:latin typeface="Monotype Corsiva" pitchFamily="64" charset="0"/>
              </a:rPr>
              <a:t>традиции! </a:t>
            </a:r>
            <a:br>
              <a:rPr lang="ru-RU" b="1" i="1" dirty="0" smtClean="0">
                <a:solidFill>
                  <a:srgbClr val="990000"/>
                </a:solidFill>
                <a:latin typeface="Monotype Corsiva" pitchFamily="64" charset="0"/>
              </a:rPr>
            </a:br>
            <a:endParaRPr lang="ru-RU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22532" name="Picture 7" descr="http://radikal.ua/data/upload/6895e/4fa6c/dbcc922cd8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3" y="4332163"/>
            <a:ext cx="31432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Картинки по запросу красивые новогодние игрушки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2854"/>
            <a:ext cx="3660691" cy="29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80" y="1196752"/>
            <a:ext cx="8102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Семейные 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традиции — это ещё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нити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, которые связывают разные поколения членов семьи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. Будет 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ли это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особое 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новогоднее блюдо, или "ваша" семейная песня, исполняемая за праздничным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столом, 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не столь важно. Главное, чтобы через много-много лет ваш уже повзрослевший ребенок с радостью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вспоминал </a:t>
            </a:r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семейный Новый год и хотел в собственной семье возродить традиции родительского дома.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47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1124744"/>
            <a:ext cx="7524005" cy="3960440"/>
          </a:xfrm>
        </p:spPr>
        <p:txBody>
          <a:bodyPr>
            <a:normAutofit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i="1" dirty="0" smtClean="0">
                <a:solidFill>
                  <a:srgbClr val="FF3366"/>
                </a:solidFill>
                <a:latin typeface="Monotype Corsiva" pitchFamily="64" charset="0"/>
              </a:rPr>
              <a:t> </a:t>
            </a:r>
            <a:endParaRPr lang="ru-RU" sz="3200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sp>
        <p:nvSpPr>
          <p:cNvPr id="8" name="Text Box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188640"/>
            <a:ext cx="78123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Актуальность: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 Всем давно известно, что новый год для детей – это самый ожидаемый праздник </a:t>
            </a:r>
            <a:r>
              <a:rPr lang="ru-RU" sz="2400" i="1" dirty="0" smtClean="0">
                <a:solidFill>
                  <a:srgbClr val="800000"/>
                </a:solidFill>
                <a:latin typeface="Monotype Corsiva" pitchFamily="64" charset="0"/>
              </a:rPr>
              <a:t>. 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Дети ждут этого с нетерпением и новый год для них – это что-то фантастическое, неповторимое и магическое. Новый год для детей - это всегда сказка, это очень значимое событие в сердце каждого ребенка. </a:t>
            </a:r>
            <a:endParaRPr lang="ru-RU" sz="2400" i="1" dirty="0" smtClean="0">
              <a:solidFill>
                <a:srgbClr val="800000"/>
              </a:solidFill>
              <a:latin typeface="Monotype Corsiva" pitchFamily="64" charset="0"/>
            </a:endParaRPr>
          </a:p>
          <a:p>
            <a:pPr eaLnBrk="1" hangingPunct="1"/>
            <a:r>
              <a:rPr lang="ru-RU" sz="2400" i="1" dirty="0" smtClean="0">
                <a:solidFill>
                  <a:srgbClr val="800000"/>
                </a:solidFill>
                <a:latin typeface="Monotype Corsiva" pitchFamily="64" charset="0"/>
              </a:rPr>
              <a:t>В 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Новый год все сверкает, искрится и становится необычайно красивым. В домах сверкают новогодние гирлянды, искрятся новогодние елки и все витрины блестят украшениями. Все готово к Новому году. И никто никогда не задумывается откуда к нам пришел этот праздник, почему по традиции мы устанавливаем елку, украшаем свои дома?</a:t>
            </a:r>
          </a:p>
          <a:p>
            <a:pPr eaLnBrk="1" hangingPunct="1"/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И не для кого ни секрет, что малышам сложнее всего ждать, а тем более ждать праздника. Поэтому, одной из задач было сделать это ожидание веселым, приятным и полезным для детей, а также узнать историю этого замечательного праздника. Кроме того, узнать традиции своей семьи.</a:t>
            </a:r>
          </a:p>
        </p:txBody>
      </p:sp>
      <p:pic>
        <p:nvPicPr>
          <p:cNvPr id="4" name="Picture 9" descr="http://radikal.ua/data/upload/6895e/fb1a9/1f628a3bf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2272861" cy="2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07504" y="188640"/>
            <a:ext cx="70135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Цель проекта: 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расширение знаний детей о зиме, о новогоднем празднике, традициях празднования Нового года в общем и традициях своей семьи в частности.</a:t>
            </a:r>
          </a:p>
          <a:p>
            <a:pPr eaLnBrk="1" hangingPunct="1"/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Задачи проекта: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формировать представление у детей о празднике Новый год, о новогодних обычаях и традициях;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создать условия для сознательного изучения детьми истории Нового года;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способствовать развитию воображения, внимания, памяти и речи детей;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оформление выставки «История страны в истории елочных игрушек;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создать позитивный настрой в преддверии новогоднего праздника, развить взаимоотношения детей, умение действовать согласованно, переживать радость от результатов общих усилий и совместной деятельности;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800000"/>
                </a:solidFill>
                <a:latin typeface="Monotype Corsiva" pitchFamily="64" charset="0"/>
              </a:rPr>
              <a:t>активизировать работу с родителями, привлечь их к участию на основе сотрудничества.</a:t>
            </a:r>
          </a:p>
        </p:txBody>
      </p:sp>
      <p:pic>
        <p:nvPicPr>
          <p:cNvPr id="4" name="Picture 9" descr="http://radikal.ua/data/upload/6895e/fb1a9/1f628a3bf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2272861" cy="2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539750" y="2519363"/>
            <a:ext cx="566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100" name="Rectangle 3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060848"/>
            <a:ext cx="7632650" cy="3384376"/>
          </a:xfrm>
        </p:spPr>
        <p:txBody>
          <a:bodyPr>
            <a:no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Ожидаемый результат: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/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 у детей сформированы обширные знания о празднике Новый год, об истории новогодней ёлки, о традиции встречи праздника в разных странах, в России, в своей семье;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 оформлены выставки творческих работ «Украшение группы в ретро-стиле», «Почта Деда Мороза», «История страны в истории елочных игрушек»;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 созданы елочные шары на елку;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-педагоги, дети и их родители активно сотрудничают в процессе проектной деятельности;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 предметно пространственная среда в группе способствует к изучению традиции Нового Года;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- у детей и их родителей создано праздничное настроение.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endParaRPr lang="ru-RU" sz="2400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4" name="Picture 9" descr="http://radikal.ua/data/upload/6895e/fb1a9/1f628a3bf6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2272861" cy="2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539750" y="2519363"/>
            <a:ext cx="566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100" name="Rectangle 3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51310"/>
            <a:ext cx="7776666" cy="3312368"/>
          </a:xfrm>
        </p:spPr>
        <p:txBody>
          <a:bodyPr>
            <a:no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800000"/>
                </a:solidFill>
                <a:latin typeface="Monotype Corsiva" pitchFamily="64" charset="0"/>
              </a:rPr>
              <a:t>Подготовительный этап: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/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Определение проблемы, цели и задач проекта.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Информирование участников проекта об актуальности, целях и задачах проекта.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Составление плана реализации основного этапа проекта.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Подбор методической и художественной литературы по выбранной тематике проекта.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Подбор дидактических, подвижных, сюжетно- ролевых игр.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Подбор необходимого оборудования и пособий для практического обогащения проекта.</a:t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Изготовление  </a:t>
            </a:r>
            <a:r>
              <a:rPr lang="ru-RU" sz="2400" i="1" dirty="0" smtClean="0">
                <a:solidFill>
                  <a:srgbClr val="800000"/>
                </a:solidFill>
                <a:latin typeface="Monotype Corsiva" pitchFamily="64" charset="0"/>
              </a:rPr>
              <a:t>письма  Деду Мороза,, 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>елки с </a:t>
            </a:r>
            <a:r>
              <a:rPr lang="ru-RU" sz="2400" i="1" dirty="0" smtClean="0">
                <a:solidFill>
                  <a:srgbClr val="800000"/>
                </a:solidFill>
                <a:latin typeface="Monotype Corsiva" pitchFamily="64" charset="0"/>
              </a:rPr>
              <a:t>ретро игрушками, украшения для группы.</a:t>
            </a:r>
            <a: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  <a:t/>
            </a:r>
            <a:br>
              <a:rPr lang="ru-RU" sz="2400" i="1" dirty="0">
                <a:solidFill>
                  <a:srgbClr val="800000"/>
                </a:solidFill>
                <a:latin typeface="Monotype Corsiva" pitchFamily="64" charset="0"/>
              </a:rPr>
            </a:br>
            <a:endParaRPr lang="ru-RU" sz="2400" i="1" dirty="0" smtClean="0">
              <a:solidFill>
                <a:srgbClr val="800000"/>
              </a:solidFill>
              <a:latin typeface="Monotype Corsiva" pitchFamily="64" charset="0"/>
            </a:endParaRPr>
          </a:p>
        </p:txBody>
      </p:sp>
      <p:pic>
        <p:nvPicPr>
          <p:cNvPr id="4" name="Picture 9" descr="http://radikal.ua/data/upload/6895e/fb1a9/1f628a3bf6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2272861" cy="2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79388" y="2043583"/>
            <a:ext cx="6264820" cy="41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На Руси Новый год отмечали сначала 1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марта.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Потом - 1сентября, согласно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греческому календарю.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В 1699 году Пётр I, возвратившись из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путешествия по Европе,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специальным указом, повелел </a:t>
            </a:r>
          </a:p>
          <a:p>
            <a:pPr eaLnBrk="1" hangingPunct="1"/>
            <a:r>
              <a:rPr lang="ru-RU" sz="3200" b="1" i="1" dirty="0">
                <a:solidFill>
                  <a:srgbClr val="800000"/>
                </a:solidFill>
                <a:latin typeface="Monotype Corsiva" pitchFamily="64" charset="0"/>
              </a:rPr>
              <a:t>«впредь лета исчислять» с 1 января.</a:t>
            </a:r>
          </a:p>
        </p:txBody>
      </p:sp>
      <p:sp>
        <p:nvSpPr>
          <p:cNvPr id="6147" name="Rectangle 3">
            <a:hlinkClick r:id="rId3"/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831850"/>
            <a:ext cx="8229600" cy="1147763"/>
          </a:xfrm>
        </p:spPr>
        <p:txBody>
          <a:bodyPr>
            <a:normAutofit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Обычай  отмечать Новый год первого </a:t>
            </a:r>
            <a:b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</a:b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января привез с запада Пётр I .</a:t>
            </a:r>
          </a:p>
        </p:txBody>
      </p:sp>
      <p:pic>
        <p:nvPicPr>
          <p:cNvPr id="6149" name="Picture 7" descr="http://piterdots.ru/wp-content/uploads/2011/07/petr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08312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71439" y="188640"/>
            <a:ext cx="6156745" cy="820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Немного истории</a:t>
            </a:r>
            <a:r>
              <a:rPr lang="ru-RU" sz="3600" kern="10" spc="-181" dirty="0" smtClean="0">
                <a:solidFill>
                  <a:srgbClr val="8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endParaRPr lang="ru-RU" sz="3600" kern="10" spc="-181" dirty="0">
              <a:solidFill>
                <a:srgbClr val="8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8045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5759450" y="2833688"/>
            <a:ext cx="1057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3" name="Rectangle 4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0"/>
            <a:ext cx="6083845" cy="1147763"/>
          </a:xfrm>
        </p:spPr>
        <p:txBody>
          <a:bodyPr>
            <a:normAutofit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rgbClr val="800000"/>
                </a:solidFill>
                <a:latin typeface="Monotype Corsiva" pitchFamily="64" charset="0"/>
              </a:rPr>
              <a:t>Ёлка —неотъемлемый атрибут зимних праздников  — </a:t>
            </a:r>
          </a:p>
        </p:txBody>
      </p:sp>
      <p:pic>
        <p:nvPicPr>
          <p:cNvPr id="47108" name="Picture 4" descr="Картинки по запросу елочка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6382" y="2288861"/>
            <a:ext cx="3604170" cy="45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7505" y="971550"/>
            <a:ext cx="64087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Ёлка прибыла в Россию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вместе с петровскими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реформами.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Сначала дома украшались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еловыми ветками. Потом в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домах стали ставить целое</a:t>
            </a:r>
          </a:p>
          <a:p>
            <a:pPr eaLnBrk="1" hangingPunct="1"/>
            <a:r>
              <a:rPr lang="ru-RU" sz="3200" i="1" dirty="0">
                <a:solidFill>
                  <a:srgbClr val="800000"/>
                </a:solidFill>
                <a:latin typeface="Monotype Corsiva" pitchFamily="64" charset="0"/>
              </a:rPr>
              <a:t>дерево, нарядно украшенное</a:t>
            </a:r>
          </a:p>
        </p:txBody>
      </p:sp>
    </p:spTree>
    <p:extLst>
      <p:ext uri="{BB962C8B-B14F-4D97-AF65-F5344CB8AC3E}">
        <p14:creationId xmlns:p14="http://schemas.microsoft.com/office/powerpoint/2010/main" val="19046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>
          <a:xfrm>
            <a:off x="2339752" y="836712"/>
            <a:ext cx="5112568" cy="1492647"/>
          </a:xfrm>
        </p:spPr>
        <p:txBody>
          <a:bodyPr lIns="0" tIns="0" rIns="0" bIns="0" anchor="t">
            <a:noAutofit/>
          </a:bodyPr>
          <a:lstStyle/>
          <a:p>
            <a:pPr marL="342900" indent="-342900" algn="l" eaLnBrk="1" hangingPunct="1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3200" i="1" dirty="0" smtClean="0">
                <a:solidFill>
                  <a:srgbClr val="B80047"/>
                </a:solidFill>
                <a:latin typeface="Monotype Corsiva" pitchFamily="64" charset="0"/>
              </a:rPr>
              <a:t>   </a:t>
            </a:r>
            <a:r>
              <a:rPr lang="ru-RU" sz="3200" b="1" i="1" dirty="0" smtClean="0">
                <a:solidFill>
                  <a:srgbClr val="990000"/>
                </a:solidFill>
                <a:latin typeface="Monotype Corsiva" pitchFamily="64" charset="0"/>
              </a:rPr>
              <a:t>Дедушка Мороз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, которого мы знаем с детства,  вовсе не так уж древен! Он ещё моложе, чем ёлка.</a:t>
            </a:r>
          </a:p>
        </p:txBody>
      </p:sp>
      <p:pic>
        <p:nvPicPr>
          <p:cNvPr id="45058" name="Picture 2" descr="Картинки по запросу дед мороз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33564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59" y="2358039"/>
            <a:ext cx="2255253" cy="44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2" y="3969022"/>
            <a:ext cx="7632848" cy="2700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Другой персонаж, чьё присутствие обязательно для новогодней ёлки — </a:t>
            </a:r>
            <a:r>
              <a:rPr lang="ru-RU" sz="3200" b="1" i="1" dirty="0" smtClean="0">
                <a:solidFill>
                  <a:srgbClr val="990000"/>
                </a:solidFill>
                <a:latin typeface="Monotype Corsiva" pitchFamily="64" charset="0"/>
              </a:rPr>
              <a:t>Снегурочка, </a:t>
            </a:r>
            <a:r>
              <a:rPr lang="ru-RU" sz="3200" i="1" dirty="0" smtClean="0">
                <a:solidFill>
                  <a:srgbClr val="800000"/>
                </a:solidFill>
                <a:latin typeface="Monotype Corsiva" pitchFamily="64" charset="0"/>
              </a:rPr>
              <a:t>внучка Мороза. Странно было  бы, если бы внучка оказалась старше деда, и появляется она чуть позднее его.</a:t>
            </a:r>
          </a:p>
        </p:txBody>
      </p:sp>
    </p:spTree>
    <p:extLst>
      <p:ext uri="{BB962C8B-B14F-4D97-AF65-F5344CB8AC3E}">
        <p14:creationId xmlns:p14="http://schemas.microsoft.com/office/powerpoint/2010/main" val="25220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354</Words>
  <Application>Microsoft Office PowerPoint</Application>
  <PresentationFormat>Экран (4:3)</PresentationFormat>
  <Paragraphs>104</Paragraphs>
  <Slides>23</Slides>
  <Notes>23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Ожидаемый результат: - у детей сформированы обширные знания о празднике Новый год, об истории новогодней ёлки, о традиции встречи праздника в разных странах, в России, в своей семье; - оформлены выставки творческих работ «Украшение группы в ретро-стиле», «Почта Деда Мороза», «История страны в истории елочных игрушек»; - созданы елочные шары на елку; -педагоги, дети и их родители активно сотрудничают в процессе проектной деятельности; - предметно пространственная среда в группе способствует к изучению традиции Нового Года; - у детей и их родителей создано праздничное настроение. </vt:lpstr>
      <vt:lpstr>Подготовительный этап: Определение проблемы, цели и задач проекта. Информирование участников проекта об актуальности, целях и задачах проекта. Составление плана реализации основного этапа проекта. Подбор методической и художественной литературы по выбранной тематике проекта. Подбор дидактических, подвижных, сюжетно- ролевых игр. Подбор необходимого оборудования и пособий для практического обогащения проекта. Изготовление  письма  Деду Мороза,, елки с ретро игрушками, украшения для группы. </vt:lpstr>
      <vt:lpstr>Обычай  отмечать Новый год первого  января привез с запада Пётр I .</vt:lpstr>
      <vt:lpstr>Ёлка —неотъемлемый атрибут зимних праздников  —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проекта:</vt:lpstr>
      <vt:lpstr>Ожидаемый результат. • обогащение знаний детей о Новогоднем празднике; • осознание детьми доброго, заботливого отношения людей друг к другу и настроения во время праздника – Новый год; •получили новые знания о празднике Новый Год как об одном из русских народных праздников;  •приняли участие в оформлении группы к праздничным мероприятиям. Родители:  •проявили интерес и активно участвовали в реализации проекта; •рост уровня информированности родителей о деятельности ДОУ. </vt:lpstr>
      <vt:lpstr>Создавайте свои семейные  традиции!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Пользователь</cp:lastModifiedBy>
  <cp:revision>43</cp:revision>
  <dcterms:created xsi:type="dcterms:W3CDTF">2016-12-17T20:04:19Z</dcterms:created>
  <dcterms:modified xsi:type="dcterms:W3CDTF">2025-01-15T04:09:51Z</dcterms:modified>
</cp:coreProperties>
</file>