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77" r:id="rId5"/>
    <p:sldId id="258" r:id="rId6"/>
    <p:sldId id="279" r:id="rId7"/>
    <p:sldId id="261" r:id="rId8"/>
    <p:sldId id="280" r:id="rId9"/>
    <p:sldId id="286" r:id="rId10"/>
    <p:sldId id="287" r:id="rId11"/>
    <p:sldId id="272" r:id="rId12"/>
    <p:sldId id="290" r:id="rId13"/>
    <p:sldId id="271" r:id="rId14"/>
    <p:sldId id="263" r:id="rId15"/>
    <p:sldId id="265" r:id="rId16"/>
    <p:sldId id="266" r:id="rId17"/>
    <p:sldId id="291" r:id="rId18"/>
    <p:sldId id="292" r:id="rId19"/>
    <p:sldId id="267" r:id="rId20"/>
    <p:sldId id="282" r:id="rId21"/>
    <p:sldId id="268" r:id="rId22"/>
    <p:sldId id="281" r:id="rId23"/>
    <p:sldId id="273" r:id="rId24"/>
    <p:sldId id="285" r:id="rId25"/>
    <p:sldId id="283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24" autoAdjust="0"/>
  </p:normalViewPr>
  <p:slideViewPr>
    <p:cSldViewPr>
      <p:cViewPr varScale="1">
        <p:scale>
          <a:sx n="81" d="100"/>
          <a:sy n="81" d="100"/>
        </p:scale>
        <p:origin x="8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002060"/>
              </a:solidFill>
            </a:ln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0-C423-4CDF-A8FD-D26BDFFF7E3E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C423-4CDF-A8FD-D26BDFFF7E3E}"/>
              </c:ext>
            </c:extLst>
          </c:dPt>
          <c:cat>
            <c:strRef>
              <c:f>Лист1!$A$2:$A$7</c:f>
              <c:strCache>
                <c:ptCount val="4"/>
                <c:pt idx="0">
                  <c:v>навык пилота</c:v>
                </c:pt>
                <c:pt idx="1">
                  <c:v>колеса (шины)</c:v>
                </c:pt>
                <c:pt idx="2">
                  <c:v>корпус болида</c:v>
                </c:pt>
                <c:pt idx="3">
                  <c:v>двигатель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5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23-4CDF-A8FD-D26BDFFF7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71197824"/>
        <c:axId val="71199360"/>
        <c:axId val="0"/>
      </c:bar3DChart>
      <c:catAx>
        <c:axId val="71197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1199360"/>
        <c:crosses val="autoZero"/>
        <c:auto val="1"/>
        <c:lblAlgn val="ctr"/>
        <c:lblOffset val="100"/>
        <c:noMultiLvlLbl val="0"/>
      </c:catAx>
      <c:valAx>
        <c:axId val="711993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1197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186265499119625"/>
          <c:y val="0.26001935457463793"/>
          <c:w val="0.27259071382640987"/>
          <c:h val="0.73998063880051113"/>
        </c:manualLayout>
      </c:layout>
      <c:overlay val="0"/>
      <c:spPr>
        <a:scene3d>
          <a:camera prst="orthographicFront"/>
          <a:lightRig rig="threePt" dir="t"/>
        </a:scene3d>
        <a:sp3d prstMaterial="matte">
          <a:bevelT w="63500" h="63500" prst="artDeco"/>
          <a:contourClr>
            <a:srgbClr val="000000"/>
          </a:contourClr>
        </a:sp3d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00206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AC79-4D04-8277-69736C03CAC0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C79-4D04-8277-69736C03CAC0}"/>
              </c:ext>
            </c:extLst>
          </c:dPt>
          <c:cat>
            <c:strRef>
              <c:f>Лист1!$A$2:$A$6</c:f>
              <c:strCache>
                <c:ptCount val="4"/>
                <c:pt idx="0">
                  <c:v>навык пилота</c:v>
                </c:pt>
                <c:pt idx="1">
                  <c:v>колеса (шины)</c:v>
                </c:pt>
                <c:pt idx="2">
                  <c:v>корпус болида</c:v>
                </c:pt>
                <c:pt idx="3">
                  <c:v>двигатель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3.2</c:v>
                </c:pt>
                <c:pt idx="2">
                  <c:v>2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9-4D04-8277-69736C03C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31642112"/>
        <c:axId val="131636224"/>
        <c:axId val="0"/>
      </c:bar3DChart>
      <c:valAx>
        <c:axId val="131636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1642112"/>
        <c:crosses val="autoZero"/>
        <c:crossBetween val="between"/>
      </c:valAx>
      <c:catAx>
        <c:axId val="131642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163622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9387987022157784"/>
          <c:y val="0.25051209587823581"/>
          <c:w val="0.29984978520905142"/>
          <c:h val="0.7494879969596520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9FEF5-64F0-472B-B6D4-406EBB4057AA}" type="doc">
      <dgm:prSet loTypeId="urn:microsoft.com/office/officeart/2005/8/layout/hList3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E7AC734-0F55-4BBD-A9B4-3B82F1C1BE19}">
      <dgm:prSet phldrT="[Текст]" custT="1"/>
      <dgm:spPr>
        <a:solidFill>
          <a:srgbClr val="FFFF00"/>
        </a:solidFill>
        <a:ln cmpd="sng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44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Задачи исследования: </a:t>
          </a:r>
        </a:p>
        <a:p>
          <a:r>
            <a:rPr lang="ru-RU" sz="44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4400" b="1" i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выяснить</a:t>
          </a:r>
          <a:endParaRPr lang="ru-RU" sz="4400" b="1" i="1" dirty="0"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681CFE2-E59C-4BA4-8117-7497AFB47C39}" type="parTrans" cxnId="{61D9B3A4-9D28-4F3F-88CF-0B6B66796A8B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28A6BAF1-6A81-4745-9C72-3A52E02E94C4}" type="sibTrans" cxnId="{61D9B3A4-9D28-4F3F-88CF-0B6B66796A8B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DFEA4B36-4505-4063-9115-7232D09BB5A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Шины болидов – чем различаются и какое значение имеют для развития скорости?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0928E0-8232-400D-AA68-65DFAC449842}" type="parTrans" cxnId="{DE6329B0-AA27-4A4C-8F9A-41DD03B9362A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5B3949CB-8D66-470A-8B8F-E2C5F3A17027}" type="sibTrans" cxnId="{DE6329B0-AA27-4A4C-8F9A-41DD03B9362A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A5D50964-7A42-4491-B389-F2FC50B4D65E}">
      <dgm:prSet custT="1"/>
      <dgm:spPr>
        <a:solidFill>
          <a:schemeClr val="tx2">
            <a:lumMod val="60000"/>
            <a:lumOff val="40000"/>
          </a:schemeClr>
        </a:solidFill>
        <a:ln cmpd="sng"/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Что такое Формула-1?</a:t>
          </a:r>
        </a:p>
        <a:p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786414-E041-4918-B3D9-0438951274DF}" type="parTrans" cxnId="{8A3EBAD9-A378-4782-AC9C-7C6CC95F5D6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ACF9058F-ECED-4506-8EC5-439CDDA51797}" type="sibTrans" cxnId="{8A3EBAD9-A378-4782-AC9C-7C6CC95F5D6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D764512D-D886-4492-8271-3550EFEDF7D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Чем различаются трасы чемпионата?</a:t>
          </a:r>
        </a:p>
        <a:p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6E74CC-D3C0-48B0-B55E-2B87FA5ECD36}" type="parTrans" cxnId="{90C23934-D66C-4D07-871F-F8BC011AF213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AC5E38E8-87A0-4595-BCBD-E00EEE83360F}" type="sibTrans" cxnId="{90C23934-D66C-4D07-871F-F8BC011AF213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7494FE6D-40DF-4388-9B11-95A31A81E8C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менялись болиды со временем?</a:t>
          </a:r>
        </a:p>
        <a:p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D4C519-6FC1-41E0-9510-8137D7713810}" type="parTrans" cxnId="{35E4E955-2D5B-4392-BD5B-B028F05DB84E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B2C32545-07CE-467E-92D1-9F73D50B2701}" type="sibTrans" cxnId="{35E4E955-2D5B-4392-BD5B-B028F05DB84E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DFE6670C-2F5B-4BFB-BE1F-997593992A1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Какие двигатели используются в Формуле-1?</a:t>
          </a:r>
        </a:p>
        <a:p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36D613-E3E7-46FD-A8E8-8C6252E7A392}" type="parTrans" cxnId="{AEDE63C5-6896-42E6-BC77-D85EA1EC6FF6}">
      <dgm:prSet/>
      <dgm:spPr/>
      <dgm:t>
        <a:bodyPr/>
        <a:lstStyle/>
        <a:p>
          <a:endParaRPr lang="ru-RU" sz="2000"/>
        </a:p>
      </dgm:t>
    </dgm:pt>
    <dgm:pt modelId="{A224BC56-D84E-4B1F-A361-CADE0F41A24A}" type="sibTrans" cxnId="{AEDE63C5-6896-42E6-BC77-D85EA1EC6FF6}">
      <dgm:prSet/>
      <dgm:spPr/>
      <dgm:t>
        <a:bodyPr/>
        <a:lstStyle/>
        <a:p>
          <a:endParaRPr lang="ru-RU" sz="2000"/>
        </a:p>
      </dgm:t>
    </dgm:pt>
    <dgm:pt modelId="{DED04DFE-C65F-4FDA-813C-4CDD97D5B604}" type="pres">
      <dgm:prSet presAssocID="{27A9FEF5-64F0-472B-B6D4-406EBB4057A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53B35F-67B8-481E-9908-76D97531CB68}" type="pres">
      <dgm:prSet presAssocID="{0E7AC734-0F55-4BBD-A9B4-3B82F1C1BE19}" presName="roof" presStyleLbl="dkBgShp" presStyleIdx="0" presStyleCnt="2" custLinFactNeighborX="1190"/>
      <dgm:spPr/>
      <dgm:t>
        <a:bodyPr/>
        <a:lstStyle/>
        <a:p>
          <a:endParaRPr lang="ru-RU"/>
        </a:p>
      </dgm:t>
    </dgm:pt>
    <dgm:pt modelId="{FB980A90-A4DB-42C5-8C90-9ED40D93C047}" type="pres">
      <dgm:prSet presAssocID="{0E7AC734-0F55-4BBD-A9B4-3B82F1C1BE19}" presName="pillars" presStyleCnt="0"/>
      <dgm:spPr/>
    </dgm:pt>
    <dgm:pt modelId="{64F28E71-B9F4-4A1D-8A05-CA9D83864DD1}" type="pres">
      <dgm:prSet presAssocID="{0E7AC734-0F55-4BBD-A9B4-3B82F1C1BE19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5FFB7-F349-4328-B791-7120E12B456B}" type="pres">
      <dgm:prSet presAssocID="{D764512D-D886-4492-8271-3550EFEDF7DE}" presName="pillarX" presStyleLbl="node1" presStyleIdx="1" presStyleCnt="5" custScaleX="87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BE5C5-7CDD-457D-ABE1-E4372AB08D38}" type="pres">
      <dgm:prSet presAssocID="{7494FE6D-40DF-4388-9B11-95A31A81E8C2}" presName="pillarX" presStyleLbl="node1" presStyleIdx="2" presStyleCnt="5" custScaleX="9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05B26-DEB5-4AB5-A1D0-5404259B1220}" type="pres">
      <dgm:prSet presAssocID="{DFEA4B36-4505-4063-9115-7232D09BB5A2}" presName="pillarX" presStyleLbl="node1" presStyleIdx="3" presStyleCnt="5" custScaleX="89088" custScaleY="99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9E8AB-1661-4616-87D6-11C5E4E9BCC2}" type="pres">
      <dgm:prSet presAssocID="{DFE6670C-2F5B-4BFB-BE1F-997593992A1B}" presName="pillarX" presStyleLbl="node1" presStyleIdx="4" presStyleCnt="5" custScaleX="90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8EE9C-6C6B-4A5D-BAD7-7D4EDD2EEE92}" type="pres">
      <dgm:prSet presAssocID="{0E7AC734-0F55-4BBD-A9B4-3B82F1C1BE19}" presName="base" presStyleLbl="dkBgShp" presStyleIdx="1" presStyleCnt="2"/>
      <dgm:spPr>
        <a:solidFill>
          <a:schemeClr val="tx2"/>
        </a:solidFill>
      </dgm:spPr>
      <dgm:t>
        <a:bodyPr/>
        <a:lstStyle/>
        <a:p>
          <a:endParaRPr lang="ru-RU"/>
        </a:p>
      </dgm:t>
    </dgm:pt>
  </dgm:ptLst>
  <dgm:cxnLst>
    <dgm:cxn modelId="{DE6329B0-AA27-4A4C-8F9A-41DD03B9362A}" srcId="{0E7AC734-0F55-4BBD-A9B4-3B82F1C1BE19}" destId="{DFEA4B36-4505-4063-9115-7232D09BB5A2}" srcOrd="3" destOrd="0" parTransId="{790928E0-8232-400D-AA68-65DFAC449842}" sibTransId="{5B3949CB-8D66-470A-8B8F-E2C5F3A17027}"/>
    <dgm:cxn modelId="{81858F12-3E4E-4202-815C-447F7E7E4046}" type="presOf" srcId="{27A9FEF5-64F0-472B-B6D4-406EBB4057AA}" destId="{DED04DFE-C65F-4FDA-813C-4CDD97D5B604}" srcOrd="0" destOrd="0" presId="urn:microsoft.com/office/officeart/2005/8/layout/hList3"/>
    <dgm:cxn modelId="{369DA86A-6DEE-469E-880A-5F496D0578F5}" type="presOf" srcId="{7494FE6D-40DF-4388-9B11-95A31A81E8C2}" destId="{063BE5C5-7CDD-457D-ABE1-E4372AB08D38}" srcOrd="0" destOrd="0" presId="urn:microsoft.com/office/officeart/2005/8/layout/hList3"/>
    <dgm:cxn modelId="{3E9E3063-AE13-4265-B23D-5025C64CFD82}" type="presOf" srcId="{DFEA4B36-4505-4063-9115-7232D09BB5A2}" destId="{CA005B26-DEB5-4AB5-A1D0-5404259B1220}" srcOrd="0" destOrd="0" presId="urn:microsoft.com/office/officeart/2005/8/layout/hList3"/>
    <dgm:cxn modelId="{AEDE63C5-6896-42E6-BC77-D85EA1EC6FF6}" srcId="{0E7AC734-0F55-4BBD-A9B4-3B82F1C1BE19}" destId="{DFE6670C-2F5B-4BFB-BE1F-997593992A1B}" srcOrd="4" destOrd="0" parTransId="{6236D613-E3E7-46FD-A8E8-8C6252E7A392}" sibTransId="{A224BC56-D84E-4B1F-A361-CADE0F41A24A}"/>
    <dgm:cxn modelId="{918BF4A4-2BFE-4132-85B8-7FC2CEB4DE9C}" type="presOf" srcId="{D764512D-D886-4492-8271-3550EFEDF7DE}" destId="{C3B5FFB7-F349-4328-B791-7120E12B456B}" srcOrd="0" destOrd="0" presId="urn:microsoft.com/office/officeart/2005/8/layout/hList3"/>
    <dgm:cxn modelId="{35E4E955-2D5B-4392-BD5B-B028F05DB84E}" srcId="{0E7AC734-0F55-4BBD-A9B4-3B82F1C1BE19}" destId="{7494FE6D-40DF-4388-9B11-95A31A81E8C2}" srcOrd="2" destOrd="0" parTransId="{1AD4C519-6FC1-41E0-9510-8137D7713810}" sibTransId="{B2C32545-07CE-467E-92D1-9F73D50B2701}"/>
    <dgm:cxn modelId="{8A3EBAD9-A378-4782-AC9C-7C6CC95F5D6C}" srcId="{0E7AC734-0F55-4BBD-A9B4-3B82F1C1BE19}" destId="{A5D50964-7A42-4491-B389-F2FC50B4D65E}" srcOrd="0" destOrd="0" parTransId="{BE786414-E041-4918-B3D9-0438951274DF}" sibTransId="{ACF9058F-ECED-4506-8EC5-439CDDA51797}"/>
    <dgm:cxn modelId="{B66DD0A9-F261-4889-AB77-1FC4EE0DC4EB}" type="presOf" srcId="{A5D50964-7A42-4491-B389-F2FC50B4D65E}" destId="{64F28E71-B9F4-4A1D-8A05-CA9D83864DD1}" srcOrd="0" destOrd="0" presId="urn:microsoft.com/office/officeart/2005/8/layout/hList3"/>
    <dgm:cxn modelId="{61D9B3A4-9D28-4F3F-88CF-0B6B66796A8B}" srcId="{27A9FEF5-64F0-472B-B6D4-406EBB4057AA}" destId="{0E7AC734-0F55-4BBD-A9B4-3B82F1C1BE19}" srcOrd="0" destOrd="0" parTransId="{1681CFE2-E59C-4BA4-8117-7497AFB47C39}" sibTransId="{28A6BAF1-6A81-4745-9C72-3A52E02E94C4}"/>
    <dgm:cxn modelId="{173ABDE8-8CB0-4A4D-9ED5-B827BBDCE02E}" type="presOf" srcId="{0E7AC734-0F55-4BBD-A9B4-3B82F1C1BE19}" destId="{D153B35F-67B8-481E-9908-76D97531CB68}" srcOrd="0" destOrd="0" presId="urn:microsoft.com/office/officeart/2005/8/layout/hList3"/>
    <dgm:cxn modelId="{87E308B3-60F7-4E43-A24E-903670596238}" type="presOf" srcId="{DFE6670C-2F5B-4BFB-BE1F-997593992A1B}" destId="{A049E8AB-1661-4616-87D6-11C5E4E9BCC2}" srcOrd="0" destOrd="0" presId="urn:microsoft.com/office/officeart/2005/8/layout/hList3"/>
    <dgm:cxn modelId="{90C23934-D66C-4D07-871F-F8BC011AF213}" srcId="{0E7AC734-0F55-4BBD-A9B4-3B82F1C1BE19}" destId="{D764512D-D886-4492-8271-3550EFEDF7DE}" srcOrd="1" destOrd="0" parTransId="{BA6E74CC-D3C0-48B0-B55E-2B87FA5ECD36}" sibTransId="{AC5E38E8-87A0-4595-BCBD-E00EEE83360F}"/>
    <dgm:cxn modelId="{2902AB9B-098A-44F8-9517-16DCAD987CBA}" type="presParOf" srcId="{DED04DFE-C65F-4FDA-813C-4CDD97D5B604}" destId="{D153B35F-67B8-481E-9908-76D97531CB68}" srcOrd="0" destOrd="0" presId="urn:microsoft.com/office/officeart/2005/8/layout/hList3"/>
    <dgm:cxn modelId="{F76FB45E-FBBB-4601-BDFD-C93BF61E10E2}" type="presParOf" srcId="{DED04DFE-C65F-4FDA-813C-4CDD97D5B604}" destId="{FB980A90-A4DB-42C5-8C90-9ED40D93C047}" srcOrd="1" destOrd="0" presId="urn:microsoft.com/office/officeart/2005/8/layout/hList3"/>
    <dgm:cxn modelId="{D1F69DEF-710D-4548-B49F-C9882A0D601F}" type="presParOf" srcId="{FB980A90-A4DB-42C5-8C90-9ED40D93C047}" destId="{64F28E71-B9F4-4A1D-8A05-CA9D83864DD1}" srcOrd="0" destOrd="0" presId="urn:microsoft.com/office/officeart/2005/8/layout/hList3"/>
    <dgm:cxn modelId="{D73B999A-0E12-493C-AC98-8CF6590B7062}" type="presParOf" srcId="{FB980A90-A4DB-42C5-8C90-9ED40D93C047}" destId="{C3B5FFB7-F349-4328-B791-7120E12B456B}" srcOrd="1" destOrd="0" presId="urn:microsoft.com/office/officeart/2005/8/layout/hList3"/>
    <dgm:cxn modelId="{6FDE6B3C-12F8-4A37-889E-BB1AFD011D2E}" type="presParOf" srcId="{FB980A90-A4DB-42C5-8C90-9ED40D93C047}" destId="{063BE5C5-7CDD-457D-ABE1-E4372AB08D38}" srcOrd="2" destOrd="0" presId="urn:microsoft.com/office/officeart/2005/8/layout/hList3"/>
    <dgm:cxn modelId="{C66224DD-BAC5-49C3-9A38-C5261E4034C2}" type="presParOf" srcId="{FB980A90-A4DB-42C5-8C90-9ED40D93C047}" destId="{CA005B26-DEB5-4AB5-A1D0-5404259B1220}" srcOrd="3" destOrd="0" presId="urn:microsoft.com/office/officeart/2005/8/layout/hList3"/>
    <dgm:cxn modelId="{0E193685-05FD-4ED1-B8F3-7A90A6ECDB8A}" type="presParOf" srcId="{FB980A90-A4DB-42C5-8C90-9ED40D93C047}" destId="{A049E8AB-1661-4616-87D6-11C5E4E9BCC2}" srcOrd="4" destOrd="0" presId="urn:microsoft.com/office/officeart/2005/8/layout/hList3"/>
    <dgm:cxn modelId="{E436EDD0-B4DA-4659-8AA1-2AB51975871E}" type="presParOf" srcId="{DED04DFE-C65F-4FDA-813C-4CDD97D5B604}" destId="{16A8EE9C-6C6B-4A5D-BAD7-7D4EDD2EEE92}" srcOrd="2" destOrd="0" presId="urn:microsoft.com/office/officeart/2005/8/layout/hList3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93826B-4BE2-4E25-8A3A-62B47D69ACC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DD8EEC-D28B-4E94-A454-74EF74799242}">
      <dgm:prSet phldrT="[Текст]" custT="1"/>
      <dgm:spPr>
        <a:solidFill>
          <a:srgbClr val="FF0000"/>
        </a:solidFill>
        <a:ln>
          <a:solidFill>
            <a:srgbClr val="FFFF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E8C9A43-946D-4C49-8DA3-08D517977E11}" type="parTrans" cxnId="{82F13892-CBEB-4426-8061-875063A18CB0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791AF309-2B58-4862-9A40-55334441F4B2}" type="sibTrans" cxnId="{82F13892-CBEB-4426-8061-875063A18CB0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A0553597-CD70-475B-8CD1-96FDFF88AD0A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норма веса болида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98214CC-8977-4AB2-BBE4-7CF8CFEB2F3D}" type="parTrans" cxnId="{DC4B5E93-623E-47CC-ABD0-3A2BF3B18C69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A49B7AAB-5103-40EA-A0EC-802F6AF73172}" type="sibTrans" cxnId="{DC4B5E93-623E-47CC-ABD0-3A2BF3B18C69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11A48F26-C771-439B-A3BD-974F2BCBF836}">
      <dgm:prSet phldrT="[Текст]" custT="1"/>
      <dgm:spPr>
        <a:solidFill>
          <a:srgbClr val="FFFF00"/>
        </a:solidFill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94FBD15-882B-4AB2-A35C-A67A44B72EC0}" type="parTrans" cxnId="{8282D18C-8C64-488B-8B46-B202F63AD0C8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F736DCDF-9D07-4F34-882A-3A10ED09A634}" type="sibTrans" cxnId="{8282D18C-8C64-488B-8B46-B202F63AD0C8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C205074F-6E7E-40DA-BD7A-2087DBF71DC2}">
      <dgm:prSet phldrT="[Текст]" custT="1"/>
      <dgm:spPr>
        <a:solidFill>
          <a:srgbClr val="FF0000"/>
        </a:solidFill>
        <a:ln>
          <a:solidFill>
            <a:srgbClr val="FFFF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D0ABEAD6-5666-477C-A6F6-898351BC1308}" type="parTrans" cxnId="{1BCC4B56-91BB-4E74-9B8C-708BBB45A879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868568ED-8D65-4EC9-971F-81F8AA4DC6E3}" type="sibTrans" cxnId="{1BCC4B56-91BB-4E74-9B8C-708BBB45A879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C49A5FC4-4109-4FC6-ABE0-2F6F285559A1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электроника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5C746EC-1DB3-4839-8C24-2BEE8AF68478}" type="parTrans" cxnId="{AA7BB702-DC38-42EA-8C51-654483EAE721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7487CCED-947D-44BC-9EE4-BB18127D3755}" type="sibTrans" cxnId="{AA7BB702-DC38-42EA-8C51-654483EAE721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40A5C1B5-9332-4063-97C6-01E1F063B6A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корпус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734D9E7-36A0-4D75-8E07-57B5F0825075}" type="parTrans" cxnId="{8F214156-BC92-40B1-BCD4-D734994BF030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29EFFE82-E2AA-4CA1-AF83-2A27CF86C929}" type="sibTrans" cxnId="{8F214156-BC92-40B1-BCD4-D734994BF030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A6D599EB-155F-4B94-AC31-3C24E5108C0E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безопасность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FCB73C8-0384-4248-9F72-F6072FEC24DA}" type="parTrans" cxnId="{92282C98-AAC1-4C00-9ED5-A69454E25EAA}">
      <dgm:prSet/>
      <dgm:spPr/>
      <dgm:t>
        <a:bodyPr/>
        <a:lstStyle/>
        <a:p>
          <a:endParaRPr lang="ru-RU"/>
        </a:p>
      </dgm:t>
    </dgm:pt>
    <dgm:pt modelId="{25F8D034-5501-404C-BC61-EBB751C12909}" type="sibTrans" cxnId="{92282C98-AAC1-4C00-9ED5-A69454E25EAA}">
      <dgm:prSet/>
      <dgm:spPr/>
      <dgm:t>
        <a:bodyPr/>
        <a:lstStyle/>
        <a:p>
          <a:endParaRPr lang="ru-RU"/>
        </a:p>
      </dgm:t>
    </dgm:pt>
    <dgm:pt modelId="{EC36C7C5-803D-4214-A651-01169192BA83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шины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EF3667D-2D54-49B1-A325-F8FF89C05614}" type="sibTrans" cxnId="{13CAECAD-54FF-47FD-9FD7-08772424C446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D9B108BE-F4CB-49F9-A37D-6462831978F8}" type="parTrans" cxnId="{13CAECAD-54FF-47FD-9FD7-08772424C446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E060F9AA-385D-416C-B775-AF5A53C195D8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двигатель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0FA9158-A98A-4C62-89EC-D36C67FC2D08}" type="sibTrans" cxnId="{CE34B9BD-1D44-4B3E-BA79-B843E391311D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CEB943D0-6BE3-43CE-850A-F9F50ABE2FEF}" type="parTrans" cxnId="{CE34B9BD-1D44-4B3E-BA79-B843E391311D}">
      <dgm:prSet/>
      <dgm:spPr/>
      <dgm:t>
        <a:bodyPr/>
        <a:lstStyle/>
        <a:p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64BD0974-55ED-4E2F-8D86-F51CC47FC729}" type="pres">
      <dgm:prSet presAssocID="{DC93826B-4BE2-4E25-8A3A-62B47D69AC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224C92-FD93-4E39-9DE0-6D526C6B640B}" type="pres">
      <dgm:prSet presAssocID="{48DD8EEC-D28B-4E94-A454-74EF74799242}" presName="composite" presStyleCnt="0"/>
      <dgm:spPr/>
    </dgm:pt>
    <dgm:pt modelId="{D2CC7A2E-2D9A-47D5-8C4E-96A90B9CA189}" type="pres">
      <dgm:prSet presAssocID="{48DD8EEC-D28B-4E94-A454-74EF74799242}" presName="parentText" presStyleLbl="alignNode1" presStyleIdx="0" presStyleCnt="3" custLinFactNeighborX="2277" custLinFactNeighborY="-14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AF2BB-C95C-4989-AF1B-AEED1E2A9253}" type="pres">
      <dgm:prSet presAssocID="{48DD8EEC-D28B-4E94-A454-74EF7479924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B7551-8451-42B5-B5A3-F5EE1AF22170}" type="pres">
      <dgm:prSet presAssocID="{791AF309-2B58-4862-9A40-55334441F4B2}" presName="sp" presStyleCnt="0"/>
      <dgm:spPr/>
    </dgm:pt>
    <dgm:pt modelId="{EC55817D-3E2F-4049-B01F-299CF53207A1}" type="pres">
      <dgm:prSet presAssocID="{11A48F26-C771-439B-A3BD-974F2BCBF836}" presName="composite" presStyleCnt="0"/>
      <dgm:spPr/>
    </dgm:pt>
    <dgm:pt modelId="{35D63D57-3B55-41F7-8416-3D3EED0D7502}" type="pres">
      <dgm:prSet presAssocID="{11A48F26-C771-439B-A3BD-974F2BCBF8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088ED-AAC5-417E-B2A2-041B29D0215F}" type="pres">
      <dgm:prSet presAssocID="{11A48F26-C771-439B-A3BD-974F2BCBF836}" presName="descendantText" presStyleLbl="alignAcc1" presStyleIdx="1" presStyleCnt="3" custScaleY="130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185C5-F4CC-4D6C-9562-60844CCD713C}" type="pres">
      <dgm:prSet presAssocID="{F736DCDF-9D07-4F34-882A-3A10ED09A634}" presName="sp" presStyleCnt="0"/>
      <dgm:spPr/>
    </dgm:pt>
    <dgm:pt modelId="{A808A8AA-0F6A-4C6A-A6D7-3186A5EE7670}" type="pres">
      <dgm:prSet presAssocID="{C205074F-6E7E-40DA-BD7A-2087DBF71DC2}" presName="composite" presStyleCnt="0"/>
      <dgm:spPr/>
    </dgm:pt>
    <dgm:pt modelId="{2BCB6812-379A-42E2-BCDF-178DD08B33BB}" type="pres">
      <dgm:prSet presAssocID="{C205074F-6E7E-40DA-BD7A-2087DBF71DC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B7379-2521-4CF3-B4E2-F7D227C304FF}" type="pres">
      <dgm:prSet presAssocID="{C205074F-6E7E-40DA-BD7A-2087DBF71DC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7B1E32-6F0D-4EDB-A78E-0908FFC19AE0}" type="presOf" srcId="{A0553597-CD70-475B-8CD1-96FDFF88AD0A}" destId="{79DAF2BB-C95C-4989-AF1B-AEED1E2A9253}" srcOrd="0" destOrd="0" presId="urn:microsoft.com/office/officeart/2005/8/layout/chevron2"/>
    <dgm:cxn modelId="{B481A455-CAF4-486C-A858-F88E33517D50}" type="presOf" srcId="{A6D599EB-155F-4B94-AC31-3C24E5108C0E}" destId="{4F1B7379-2521-4CF3-B4E2-F7D227C304FF}" srcOrd="0" destOrd="1" presId="urn:microsoft.com/office/officeart/2005/8/layout/chevron2"/>
    <dgm:cxn modelId="{8F214156-BC92-40B1-BCD4-D734994BF030}" srcId="{48DD8EEC-D28B-4E94-A454-74EF74799242}" destId="{40A5C1B5-9332-4063-97C6-01E1F063B6A2}" srcOrd="1" destOrd="0" parTransId="{C734D9E7-36A0-4D75-8E07-57B5F0825075}" sibTransId="{29EFFE82-E2AA-4CA1-AF83-2A27CF86C929}"/>
    <dgm:cxn modelId="{CE34B9BD-1D44-4B3E-BA79-B843E391311D}" srcId="{11A48F26-C771-439B-A3BD-974F2BCBF836}" destId="{E060F9AA-385D-416C-B775-AF5A53C195D8}" srcOrd="0" destOrd="0" parTransId="{CEB943D0-6BE3-43CE-850A-F9F50ABE2FEF}" sibTransId="{C0FA9158-A98A-4C62-89EC-D36C67FC2D08}"/>
    <dgm:cxn modelId="{86E0AD4B-DB4A-489D-9769-52C767C58C9D}" type="presOf" srcId="{DC93826B-4BE2-4E25-8A3A-62B47D69ACCF}" destId="{64BD0974-55ED-4E2F-8D86-F51CC47FC729}" srcOrd="0" destOrd="0" presId="urn:microsoft.com/office/officeart/2005/8/layout/chevron2"/>
    <dgm:cxn modelId="{1BCC4B56-91BB-4E74-9B8C-708BBB45A879}" srcId="{DC93826B-4BE2-4E25-8A3A-62B47D69ACCF}" destId="{C205074F-6E7E-40DA-BD7A-2087DBF71DC2}" srcOrd="2" destOrd="0" parTransId="{D0ABEAD6-5666-477C-A6F6-898351BC1308}" sibTransId="{868568ED-8D65-4EC9-971F-81F8AA4DC6E3}"/>
    <dgm:cxn modelId="{92282C98-AAC1-4C00-9ED5-A69454E25EAA}" srcId="{C205074F-6E7E-40DA-BD7A-2087DBF71DC2}" destId="{A6D599EB-155F-4B94-AC31-3C24E5108C0E}" srcOrd="1" destOrd="0" parTransId="{2FCB73C8-0384-4248-9F72-F6072FEC24DA}" sibTransId="{25F8D034-5501-404C-BC61-EBB751C12909}"/>
    <dgm:cxn modelId="{DC4B5E93-623E-47CC-ABD0-3A2BF3B18C69}" srcId="{48DD8EEC-D28B-4E94-A454-74EF74799242}" destId="{A0553597-CD70-475B-8CD1-96FDFF88AD0A}" srcOrd="0" destOrd="0" parTransId="{A98214CC-8977-4AB2-BBE4-7CF8CFEB2F3D}" sibTransId="{A49B7AAB-5103-40EA-A0EC-802F6AF73172}"/>
    <dgm:cxn modelId="{54A802B4-4201-429C-A476-C385EFDB2D58}" type="presOf" srcId="{C49A5FC4-4109-4FC6-ABE0-2F6F285559A1}" destId="{4F1B7379-2521-4CF3-B4E2-F7D227C304FF}" srcOrd="0" destOrd="0" presId="urn:microsoft.com/office/officeart/2005/8/layout/chevron2"/>
    <dgm:cxn modelId="{82F13892-CBEB-4426-8061-875063A18CB0}" srcId="{DC93826B-4BE2-4E25-8A3A-62B47D69ACCF}" destId="{48DD8EEC-D28B-4E94-A454-74EF74799242}" srcOrd="0" destOrd="0" parTransId="{CE8C9A43-946D-4C49-8DA3-08D517977E11}" sibTransId="{791AF309-2B58-4862-9A40-55334441F4B2}"/>
    <dgm:cxn modelId="{56311DB7-A0BA-4A34-ADA6-4D472C22EEF6}" type="presOf" srcId="{E060F9AA-385D-416C-B775-AF5A53C195D8}" destId="{A96088ED-AAC5-417E-B2A2-041B29D0215F}" srcOrd="0" destOrd="0" presId="urn:microsoft.com/office/officeart/2005/8/layout/chevron2"/>
    <dgm:cxn modelId="{13CAECAD-54FF-47FD-9FD7-08772424C446}" srcId="{11A48F26-C771-439B-A3BD-974F2BCBF836}" destId="{EC36C7C5-803D-4214-A651-01169192BA83}" srcOrd="1" destOrd="0" parTransId="{D9B108BE-F4CB-49F9-A37D-6462831978F8}" sibTransId="{7EF3667D-2D54-49B1-A325-F8FF89C05614}"/>
    <dgm:cxn modelId="{7C1A5FF1-33FA-4029-B539-DA9A780A70D7}" type="presOf" srcId="{48DD8EEC-D28B-4E94-A454-74EF74799242}" destId="{D2CC7A2E-2D9A-47D5-8C4E-96A90B9CA189}" srcOrd="0" destOrd="0" presId="urn:microsoft.com/office/officeart/2005/8/layout/chevron2"/>
    <dgm:cxn modelId="{AA7BB702-DC38-42EA-8C51-654483EAE721}" srcId="{C205074F-6E7E-40DA-BD7A-2087DBF71DC2}" destId="{C49A5FC4-4109-4FC6-ABE0-2F6F285559A1}" srcOrd="0" destOrd="0" parTransId="{35C746EC-1DB3-4839-8C24-2BEE8AF68478}" sibTransId="{7487CCED-947D-44BC-9EE4-BB18127D3755}"/>
    <dgm:cxn modelId="{634F4DFC-AB6F-4312-89C6-65A00904C8D1}" type="presOf" srcId="{EC36C7C5-803D-4214-A651-01169192BA83}" destId="{A96088ED-AAC5-417E-B2A2-041B29D0215F}" srcOrd="0" destOrd="1" presId="urn:microsoft.com/office/officeart/2005/8/layout/chevron2"/>
    <dgm:cxn modelId="{8282D18C-8C64-488B-8B46-B202F63AD0C8}" srcId="{DC93826B-4BE2-4E25-8A3A-62B47D69ACCF}" destId="{11A48F26-C771-439B-A3BD-974F2BCBF836}" srcOrd="1" destOrd="0" parTransId="{994FBD15-882B-4AB2-A35C-A67A44B72EC0}" sibTransId="{F736DCDF-9D07-4F34-882A-3A10ED09A634}"/>
    <dgm:cxn modelId="{6ED62A62-76CD-4B8F-90CB-6C15E761FF17}" type="presOf" srcId="{11A48F26-C771-439B-A3BD-974F2BCBF836}" destId="{35D63D57-3B55-41F7-8416-3D3EED0D7502}" srcOrd="0" destOrd="0" presId="urn:microsoft.com/office/officeart/2005/8/layout/chevron2"/>
    <dgm:cxn modelId="{15795433-3704-45A0-B4DF-92E8959A4B30}" type="presOf" srcId="{C205074F-6E7E-40DA-BD7A-2087DBF71DC2}" destId="{2BCB6812-379A-42E2-BCDF-178DD08B33BB}" srcOrd="0" destOrd="0" presId="urn:microsoft.com/office/officeart/2005/8/layout/chevron2"/>
    <dgm:cxn modelId="{70DB60A2-7B72-451B-AFF3-8BE30729DE34}" type="presOf" srcId="{40A5C1B5-9332-4063-97C6-01E1F063B6A2}" destId="{79DAF2BB-C95C-4989-AF1B-AEED1E2A9253}" srcOrd="0" destOrd="1" presId="urn:microsoft.com/office/officeart/2005/8/layout/chevron2"/>
    <dgm:cxn modelId="{84760ACE-D5F9-4F0E-BC40-9D04FCC2DC4D}" type="presParOf" srcId="{64BD0974-55ED-4E2F-8D86-F51CC47FC729}" destId="{B8224C92-FD93-4E39-9DE0-6D526C6B640B}" srcOrd="0" destOrd="0" presId="urn:microsoft.com/office/officeart/2005/8/layout/chevron2"/>
    <dgm:cxn modelId="{47010AB7-8F25-41FE-AF15-102E0BCA7A4D}" type="presParOf" srcId="{B8224C92-FD93-4E39-9DE0-6D526C6B640B}" destId="{D2CC7A2E-2D9A-47D5-8C4E-96A90B9CA189}" srcOrd="0" destOrd="0" presId="urn:microsoft.com/office/officeart/2005/8/layout/chevron2"/>
    <dgm:cxn modelId="{B17D427B-43D1-4215-A398-39AEE8A7CED3}" type="presParOf" srcId="{B8224C92-FD93-4E39-9DE0-6D526C6B640B}" destId="{79DAF2BB-C95C-4989-AF1B-AEED1E2A9253}" srcOrd="1" destOrd="0" presId="urn:microsoft.com/office/officeart/2005/8/layout/chevron2"/>
    <dgm:cxn modelId="{2ED52087-90DE-415F-A0AE-0D75CC24E18F}" type="presParOf" srcId="{64BD0974-55ED-4E2F-8D86-F51CC47FC729}" destId="{F97B7551-8451-42B5-B5A3-F5EE1AF22170}" srcOrd="1" destOrd="0" presId="urn:microsoft.com/office/officeart/2005/8/layout/chevron2"/>
    <dgm:cxn modelId="{71F9D507-0AD2-4C6D-AC1B-319FD81D3CD9}" type="presParOf" srcId="{64BD0974-55ED-4E2F-8D86-F51CC47FC729}" destId="{EC55817D-3E2F-4049-B01F-299CF53207A1}" srcOrd="2" destOrd="0" presId="urn:microsoft.com/office/officeart/2005/8/layout/chevron2"/>
    <dgm:cxn modelId="{578229C5-B92C-4EE8-8BD8-8E84D7C6F391}" type="presParOf" srcId="{EC55817D-3E2F-4049-B01F-299CF53207A1}" destId="{35D63D57-3B55-41F7-8416-3D3EED0D7502}" srcOrd="0" destOrd="0" presId="urn:microsoft.com/office/officeart/2005/8/layout/chevron2"/>
    <dgm:cxn modelId="{AC2B4D30-EE9A-4CA8-91A4-1E999AA01AD0}" type="presParOf" srcId="{EC55817D-3E2F-4049-B01F-299CF53207A1}" destId="{A96088ED-AAC5-417E-B2A2-041B29D0215F}" srcOrd="1" destOrd="0" presId="urn:microsoft.com/office/officeart/2005/8/layout/chevron2"/>
    <dgm:cxn modelId="{2695C823-1C37-471B-B905-8D784AE40F0E}" type="presParOf" srcId="{64BD0974-55ED-4E2F-8D86-F51CC47FC729}" destId="{550185C5-F4CC-4D6C-9562-60844CCD713C}" srcOrd="3" destOrd="0" presId="urn:microsoft.com/office/officeart/2005/8/layout/chevron2"/>
    <dgm:cxn modelId="{682532C4-9A72-4333-B297-8EE145D81E2E}" type="presParOf" srcId="{64BD0974-55ED-4E2F-8D86-F51CC47FC729}" destId="{A808A8AA-0F6A-4C6A-A6D7-3186A5EE7670}" srcOrd="4" destOrd="0" presId="urn:microsoft.com/office/officeart/2005/8/layout/chevron2"/>
    <dgm:cxn modelId="{4D943582-A6BB-4D69-98CE-805279115CCA}" type="presParOf" srcId="{A808A8AA-0F6A-4C6A-A6D7-3186A5EE7670}" destId="{2BCB6812-379A-42E2-BCDF-178DD08B33BB}" srcOrd="0" destOrd="0" presId="urn:microsoft.com/office/officeart/2005/8/layout/chevron2"/>
    <dgm:cxn modelId="{478B56C5-AE9C-4052-B933-1E6D800F8CF9}" type="presParOf" srcId="{A808A8AA-0F6A-4C6A-A6D7-3186A5EE7670}" destId="{4F1B7379-2521-4CF3-B4E2-F7D227C304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3B35F-67B8-481E-9908-76D97531CB68}">
      <dsp:nvSpPr>
        <dsp:cNvPr id="0" name=""/>
        <dsp:cNvSpPr/>
      </dsp:nvSpPr>
      <dsp:spPr>
        <a:xfrm>
          <a:off x="0" y="0"/>
          <a:ext cx="9036496" cy="1284007"/>
        </a:xfrm>
        <a:prstGeom prst="rect">
          <a:avLst/>
        </a:prstGeom>
        <a:solidFill>
          <a:srgbClr val="FFFF00"/>
        </a:solidFill>
        <a:ln cmpd="sng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Задачи исследования: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4400" b="1" i="1" kern="12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выяснить</a:t>
          </a:r>
          <a:endParaRPr lang="ru-RU" sz="4400" b="1" i="1" kern="1200" dirty="0"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036496" cy="1284007"/>
      </dsp:txXfrm>
    </dsp:sp>
    <dsp:sp modelId="{64F28E71-B9F4-4A1D-8A05-CA9D83864DD1}">
      <dsp:nvSpPr>
        <dsp:cNvPr id="0" name=""/>
        <dsp:cNvSpPr/>
      </dsp:nvSpPr>
      <dsp:spPr>
        <a:xfrm>
          <a:off x="3206" y="1284007"/>
          <a:ext cx="1948053" cy="269641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cmpd="sng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Что такое Формула-1?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06" y="1284007"/>
        <a:ext cx="1948053" cy="2696415"/>
      </dsp:txXfrm>
    </dsp:sp>
    <dsp:sp modelId="{C3B5FFB7-F349-4328-B791-7120E12B456B}">
      <dsp:nvSpPr>
        <dsp:cNvPr id="0" name=""/>
        <dsp:cNvSpPr/>
      </dsp:nvSpPr>
      <dsp:spPr>
        <a:xfrm>
          <a:off x="1951259" y="1284007"/>
          <a:ext cx="1707117" cy="269641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Чем различаются трасы чемпионата?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51259" y="1284007"/>
        <a:ext cx="1707117" cy="2696415"/>
      </dsp:txXfrm>
    </dsp:sp>
    <dsp:sp modelId="{063BE5C5-7CDD-457D-ABE1-E4372AB08D38}">
      <dsp:nvSpPr>
        <dsp:cNvPr id="0" name=""/>
        <dsp:cNvSpPr/>
      </dsp:nvSpPr>
      <dsp:spPr>
        <a:xfrm>
          <a:off x="3658377" y="1284007"/>
          <a:ext cx="1881254" cy="269641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менялись болиды со временем?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58377" y="1284007"/>
        <a:ext cx="1881254" cy="2696415"/>
      </dsp:txXfrm>
    </dsp:sp>
    <dsp:sp modelId="{CA005B26-DEB5-4AB5-A1D0-5404259B1220}">
      <dsp:nvSpPr>
        <dsp:cNvPr id="0" name=""/>
        <dsp:cNvSpPr/>
      </dsp:nvSpPr>
      <dsp:spPr>
        <a:xfrm>
          <a:off x="5539631" y="1295574"/>
          <a:ext cx="1735481" cy="267327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Шины болидов – чем различаются и какое значение имеют для развития скорости?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39631" y="1295574"/>
        <a:ext cx="1735481" cy="2673279"/>
      </dsp:txXfrm>
    </dsp:sp>
    <dsp:sp modelId="{A049E8AB-1661-4616-87D6-11C5E4E9BCC2}">
      <dsp:nvSpPr>
        <dsp:cNvPr id="0" name=""/>
        <dsp:cNvSpPr/>
      </dsp:nvSpPr>
      <dsp:spPr>
        <a:xfrm>
          <a:off x="7275113" y="1284007"/>
          <a:ext cx="1758176" cy="269641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Какие двигатели используются в Формуле-1?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75113" y="1284007"/>
        <a:ext cx="1758176" cy="2696415"/>
      </dsp:txXfrm>
    </dsp:sp>
    <dsp:sp modelId="{16A8EE9C-6C6B-4A5D-BAD7-7D4EDD2EEE92}">
      <dsp:nvSpPr>
        <dsp:cNvPr id="0" name=""/>
        <dsp:cNvSpPr/>
      </dsp:nvSpPr>
      <dsp:spPr>
        <a:xfrm>
          <a:off x="0" y="3980422"/>
          <a:ext cx="9036496" cy="299601"/>
        </a:xfrm>
        <a:prstGeom prst="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C7A2E-2D9A-47D5-8C4E-96A90B9CA189}">
      <dsp:nvSpPr>
        <dsp:cNvPr id="0" name=""/>
        <dsp:cNvSpPr/>
      </dsp:nvSpPr>
      <dsp:spPr>
        <a:xfrm rot="5400000">
          <a:off x="-228306" y="255450"/>
          <a:ext cx="1703001" cy="1192101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145" y="596051"/>
        <a:ext cx="1192101" cy="510900"/>
      </dsp:txXfrm>
    </dsp:sp>
    <dsp:sp modelId="{79DAF2BB-C95C-4989-AF1B-AEED1E2A9253}">
      <dsp:nvSpPr>
        <dsp:cNvPr id="0" name=""/>
        <dsp:cNvSpPr/>
      </dsp:nvSpPr>
      <dsp:spPr>
        <a:xfrm rot="5400000">
          <a:off x="4399059" y="-3204693"/>
          <a:ext cx="1106951" cy="7520866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норма веса болида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корпус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92102" y="56301"/>
        <a:ext cx="7466829" cy="998877"/>
      </dsp:txXfrm>
    </dsp:sp>
    <dsp:sp modelId="{35D63D57-3B55-41F7-8416-3D3EED0D7502}">
      <dsp:nvSpPr>
        <dsp:cNvPr id="0" name=""/>
        <dsp:cNvSpPr/>
      </dsp:nvSpPr>
      <dsp:spPr>
        <a:xfrm rot="5400000">
          <a:off x="-255450" y="1945211"/>
          <a:ext cx="1703001" cy="1192101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285812"/>
        <a:ext cx="1192101" cy="510900"/>
      </dsp:txXfrm>
    </dsp:sp>
    <dsp:sp modelId="{A96088ED-AAC5-417E-B2A2-041B29D0215F}">
      <dsp:nvSpPr>
        <dsp:cNvPr id="0" name=""/>
        <dsp:cNvSpPr/>
      </dsp:nvSpPr>
      <dsp:spPr>
        <a:xfrm rot="5400000">
          <a:off x="4228854" y="-1517196"/>
          <a:ext cx="1447360" cy="7520866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двигатель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шины</a:t>
          </a:r>
        </a:p>
      </dsp:txBody>
      <dsp:txXfrm rot="-5400000">
        <a:off x="1192101" y="1590211"/>
        <a:ext cx="7450212" cy="1306052"/>
      </dsp:txXfrm>
    </dsp:sp>
    <dsp:sp modelId="{2BCB6812-379A-42E2-BCDF-178DD08B33BB}">
      <dsp:nvSpPr>
        <dsp:cNvPr id="0" name=""/>
        <dsp:cNvSpPr/>
      </dsp:nvSpPr>
      <dsp:spPr>
        <a:xfrm rot="5400000">
          <a:off x="-255450" y="3462504"/>
          <a:ext cx="1703001" cy="1192101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803105"/>
        <a:ext cx="1192101" cy="510900"/>
      </dsp:txXfrm>
    </dsp:sp>
    <dsp:sp modelId="{4F1B7379-2521-4CF3-B4E2-F7D227C304FF}">
      <dsp:nvSpPr>
        <dsp:cNvPr id="0" name=""/>
        <dsp:cNvSpPr/>
      </dsp:nvSpPr>
      <dsp:spPr>
        <a:xfrm rot="5400000">
          <a:off x="4399059" y="95"/>
          <a:ext cx="1106951" cy="7520866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электроника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безопасность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92102" y="3261090"/>
        <a:ext cx="7466829" cy="998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4D33-9938-423F-95BF-F7BA7A0B450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08A-F487-4026-A564-EFB78115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4D33-9938-423F-95BF-F7BA7A0B450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08A-F487-4026-A564-EFB78115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4D33-9938-423F-95BF-F7BA7A0B450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08A-F487-4026-A564-EFB78115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4D33-9938-423F-95BF-F7BA7A0B450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08A-F487-4026-A564-EFB78115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4D33-9938-423F-95BF-F7BA7A0B450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08A-F487-4026-A564-EFB78115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4D33-9938-423F-95BF-F7BA7A0B450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08A-F487-4026-A564-EFB78115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4D33-9938-423F-95BF-F7BA7A0B450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08A-F487-4026-A564-EFB78115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4D33-9938-423F-95BF-F7BA7A0B450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08A-F487-4026-A564-EFB78115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4D33-9938-423F-95BF-F7BA7A0B450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08A-F487-4026-A564-EFB78115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4D33-9938-423F-95BF-F7BA7A0B450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08A-F487-4026-A564-EFB78115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4D33-9938-423F-95BF-F7BA7A0B450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08A-F487-4026-A564-EFB78115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E4D33-9938-423F-95BF-F7BA7A0B450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08A-F487-4026-A564-EFB78115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60;1\IMG_6020.MO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ru.wikipedia.org/wiki/%D0%90%D0%B2%D1%82%D0%BE%D0%BC%D0%BE%D0%B1%D0%B8%D0%BB%D1%8C%D0%BD%D0%B0%D1%8F_%D1%88%D0%B8%D0%BD%D0%B0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hyperlink" Target="https://ru.wikipedia.org/wiki/Pirell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60;1\IMG_5980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822214" cy="36003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FF00"/>
                </a:solidFill>
                <a:latin typeface="Arial Black" pitchFamily="34" charset="0"/>
              </a:rPr>
              <a:t>Исследовательский проект: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Arial Black" pitchFamily="34" charset="0"/>
              </a:rPr>
              <a:t>«Эволюция болидов Формула 1»</a:t>
            </a:r>
            <a:endParaRPr lang="ru-RU" b="1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8174712" cy="3312368"/>
          </a:xfrm>
        </p:spPr>
        <p:txBody>
          <a:bodyPr>
            <a:normAutofit fontScale="32500" lnSpcReduction="20000"/>
          </a:bodyPr>
          <a:lstStyle/>
          <a:p>
            <a:pPr indent="180975"/>
            <a:endParaRPr lang="ru-RU" sz="41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r"/>
            <a:r>
              <a:rPr lang="ru-RU" sz="5100" b="1" i="1" u="sng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Работу выполнил </a:t>
            </a:r>
          </a:p>
          <a:p>
            <a:pPr indent="180975" algn="r"/>
            <a:r>
              <a:rPr lang="ru-RU" sz="5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  </a:t>
            </a:r>
            <a:r>
              <a:rPr lang="ru-RU" sz="5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5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 класса </a:t>
            </a:r>
          </a:p>
          <a:p>
            <a:pPr indent="180975" algn="r"/>
            <a:r>
              <a:rPr lang="ru-RU" sz="5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МАОУ «Гимназия №12 </a:t>
            </a:r>
          </a:p>
          <a:p>
            <a:pPr indent="180975" algn="r"/>
            <a:r>
              <a:rPr lang="ru-RU" sz="5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им. Г. Р. Державина»</a:t>
            </a:r>
          </a:p>
          <a:p>
            <a:pPr indent="180975" algn="r"/>
            <a:r>
              <a:rPr lang="ru-RU" sz="5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г. Тамбова</a:t>
            </a:r>
          </a:p>
          <a:p>
            <a:pPr indent="180975" algn="r"/>
            <a:r>
              <a:rPr lang="ru-RU" sz="51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Колодин</a:t>
            </a:r>
            <a:r>
              <a:rPr lang="ru-RU" sz="5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Дмитрий</a:t>
            </a:r>
          </a:p>
          <a:p>
            <a:pPr indent="180975" algn="r"/>
            <a:r>
              <a:rPr lang="ru-RU" sz="5100" b="1" i="1" u="sng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</a:p>
          <a:p>
            <a:pPr indent="180975" algn="r"/>
            <a:r>
              <a:rPr lang="ru-RU" sz="51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Гладилина О.Е.</a:t>
            </a:r>
            <a:endParaRPr lang="ru-RU" sz="51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just"/>
            <a:endParaRPr lang="ru-RU" sz="41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just"/>
            <a:r>
              <a:rPr lang="ru-RU" sz="41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endParaRPr lang="ru-RU" sz="41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just">
              <a:spcBef>
                <a:spcPts val="0"/>
              </a:spcBef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endParaRPr lang="ru-RU" dirty="0"/>
          </a:p>
        </p:txBody>
      </p:sp>
      <p:sp>
        <p:nvSpPr>
          <p:cNvPr id="4" name="AutoShape 2" descr="https://media1.s-nbcnews.com/i/newscms/2015_43/827086/child-pet-costume-pinterest-today-151020-tease_c2c1a778c9a3e358d60561616f747bc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media1.s-nbcnews.com/i/newscms/2015_43/827086/child-pet-costume-pinterest-today-151020-tease_c2c1a778c9a3e358d60561616f747bc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media1.s-nbcnews.com/i/newscms/2015_43/827086/child-pet-costume-pinterest-today-151020-tease_c2c1a778c9a3e358d60561616f747bc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IMG_6020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285728"/>
            <a:ext cx="8643998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Формуле-1 огромное внимание уделяется безопасности пилотов. Ни один болид не сможет выйти на старт гонки, если он не пройдёт всех необходимых проверок.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Senna_accident_Imola_199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2071678"/>
            <a:ext cx="4610104" cy="3643338"/>
          </a:xfrm>
        </p:spPr>
      </p:pic>
      <p:sp>
        <p:nvSpPr>
          <p:cNvPr id="8" name="Прямоугольник 7"/>
          <p:cNvSpPr/>
          <p:nvPr/>
        </p:nvSpPr>
        <p:spPr>
          <a:xfrm>
            <a:off x="357158" y="1214422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142984"/>
            <a:ext cx="407196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Особенно остро вопрос безопасности встал после трагической гибели 1 мая 1994 года легендарного гонщика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Айртона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Сенны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Это была самая загадочная авария за всю историю Формулы-1. Гонщик находясь на пике карьеры, врезался в бетонные ограждения на скорости более 200 километров в час.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Трассы чемпионата Формала-1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1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«Все ли трассы чемпионата имеют различное расстояние и количество поворотов?»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1268760"/>
            <a:ext cx="3960440" cy="2304256"/>
          </a:xfrm>
        </p:spPr>
        <p:txBody>
          <a:bodyPr>
            <a:normAutofit fontScale="47500" lnSpcReduction="20000"/>
          </a:bodyPr>
          <a:lstStyle/>
          <a:p>
            <a:pPr marL="0" lvl="1"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сравнения берем схемы трасс в Монако, Сочи, Бахрейне и Сингапуре. Делаем визуальное сравнение. Вырезаем схемы и поочередно накладываем одну на другую</a:t>
            </a:r>
            <a:endParaRPr lang="ru-RU" dirty="0"/>
          </a:p>
        </p:txBody>
      </p:sp>
      <p:pic>
        <p:nvPicPr>
          <p:cNvPr id="12" name="Содержимое 11" descr="IMG_E19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876"/>
            <a:ext cx="4040188" cy="303014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1628800"/>
            <a:ext cx="4330824" cy="2016224"/>
          </a:xfrm>
        </p:spPr>
        <p:txBody>
          <a:bodyPr>
            <a:noAutofit/>
          </a:bodyPr>
          <a:lstStyle/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трасы чемпионата Фрмула-1 различаются: по форме, расстоянию, количеству поворотов и количеству кругов.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IMG_E195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429000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Гоночные болиды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Рисунок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3643338" cy="535785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139952" y="1772816"/>
            <a:ext cx="4789766" cy="3456384"/>
          </a:xfrm>
        </p:spPr>
        <p:txBody>
          <a:bodyPr>
            <a:normAutofit fontScale="25000" lnSpcReduction="20000"/>
          </a:bodyPr>
          <a:lstStyle/>
          <a:p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0" b="1" i="1" dirty="0" smtClean="0">
                <a:latin typeface="Times New Roman" pitchFamily="18" charset="0"/>
                <a:cs typeface="Times New Roman" pitchFamily="18" charset="0"/>
              </a:rPr>
              <a:t>В сезоне 2019-2020 гоночные болиды получили значительные внешние изменения. Это серьезно отразилось в техническом плане.</a:t>
            </a:r>
          </a:p>
          <a:p>
            <a:pPr>
              <a:buNone/>
            </a:pPr>
            <a:endParaRPr lang="ru-RU" sz="55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5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200" b="1" i="1" dirty="0" smtClean="0">
                <a:latin typeface="Times New Roman" pitchFamily="18" charset="0"/>
                <a:cs typeface="Times New Roman" pitchFamily="18" charset="0"/>
              </a:rPr>
              <a:t>Главная цель изменений – снижение на 5 секунд времени прохождения одного круга.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8"/>
          <p:cNvSpPr txBox="1">
            <a:spLocks/>
          </p:cNvSpPr>
          <p:nvPr/>
        </p:nvSpPr>
        <p:spPr>
          <a:xfrm>
            <a:off x="4211960" y="4365104"/>
            <a:ext cx="4789766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Внешние изменения болидов Формула-1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112ду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68632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88640"/>
            <a:ext cx="821925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978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Шины для болидов Формула-1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hlinkClick r:id="rId2" tooltip="Автомобильная шина"/>
              </a:rPr>
              <a:t> Шины</a:t>
            </a:r>
            <a:r>
              <a:rPr lang="ru-RU" sz="2400" b="1" i="1" dirty="0" smtClean="0">
                <a:solidFill>
                  <a:srgbClr val="002060"/>
                </a:solidFill>
              </a:rPr>
              <a:t> имеют в Формуле-1 огромное значение. 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643050"/>
            <a:ext cx="3960440" cy="1947066"/>
          </a:xfrm>
        </p:spPr>
        <p:txBody>
          <a:bodyPr>
            <a:normAutofit fontScale="62500" lnSpcReduction="20000"/>
          </a:bodyPr>
          <a:lstStyle/>
          <a:p>
            <a:pPr marL="0" lvl="1"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Команды тратят большую часть времени на свободных заездах для подбора подходящих шин.</a:t>
            </a:r>
            <a:endParaRPr lang="ru-RU" dirty="0"/>
          </a:p>
        </p:txBody>
      </p:sp>
      <p:pic>
        <p:nvPicPr>
          <p:cNvPr id="12" name="Содержимое 11" descr="IMG_E19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85786" y="3714752"/>
            <a:ext cx="2668025" cy="278608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1628800"/>
            <a:ext cx="4330824" cy="2016224"/>
          </a:xfrm>
        </p:spPr>
        <p:txBody>
          <a:bodyPr>
            <a:noAutofit/>
          </a:bodyPr>
          <a:lstStyle/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современные болиды установлены шины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Pirelli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Эта фирма единственный официальный поставщик шин для гоночных болидов.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IMG_E1959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572000" y="3929066"/>
            <a:ext cx="4041775" cy="26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08912" cy="151216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шин на время прохождения одного круга трассы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2: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«Влияет ли диаметр шин на расстояние, которое проходит болид Формулы-1?»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4176464" cy="1800200"/>
          </a:xfrm>
        </p:spPr>
        <p:txBody>
          <a:bodyPr>
            <a:normAutofit fontScale="25000" lnSpcReduction="20000"/>
          </a:bodyPr>
          <a:lstStyle/>
          <a:p>
            <a:pPr marL="0" lvl="1" algn="ctr"/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Возьмем  макет болида и два вида шин (колес). Надеваем по очереди шины на макет болида. Запускаем его по гладкой поверхности. Измеряем расстояние от точки пуска до точки остановки. </a:t>
            </a:r>
          </a:p>
          <a:p>
            <a:pPr marL="0" lvl="1" algn="ctr"/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/>
          </a:p>
        </p:txBody>
      </p:sp>
      <p:pic>
        <p:nvPicPr>
          <p:cNvPr id="7" name="Содержимое 6" descr="IMG_E19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1973" y="4143380"/>
            <a:ext cx="3333773" cy="250033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9" y="1772816"/>
            <a:ext cx="4176464" cy="2304255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Макет болида с шинами с гладкой поверхностью проходит большее расстояние, потому что гладкие шины на гладкой и сухой поверхности имеют лучшее сцепление.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E196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01132" y="3929066"/>
            <a:ext cx="3524596" cy="2643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Масса гоночных болидов увеличилась из-за применения более широких шин.</a:t>
            </a:r>
            <a:br>
              <a:rPr lang="ru-RU" b="1" i="1" dirty="0" smtClean="0"/>
            </a:br>
            <a:r>
              <a:rPr lang="ru-RU" b="1" i="1" dirty="0" smtClean="0"/>
              <a:t>Болид стал весить до 746 кг.</a:t>
            </a:r>
            <a:endParaRPr lang="ru-RU" b="1" i="1" dirty="0"/>
          </a:p>
        </p:txBody>
      </p:sp>
      <p:pic>
        <p:nvPicPr>
          <p:cNvPr id="9" name="Содержимое 8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786062"/>
            <a:ext cx="5857915" cy="36433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Двигатель болида Формула-1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034" y="1857364"/>
            <a:ext cx="4040188" cy="1536697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Самой дорогой «внутренностью» болида является его ревущее сердце под кодовым названием «двигатель».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52e69c8a94a6565cef000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3929066"/>
            <a:ext cx="3611560" cy="214314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6" y="4143380"/>
            <a:ext cx="4041775" cy="2000264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Его стоимость около 3 мил. долларов.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gen340_23664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1285860"/>
            <a:ext cx="3238500" cy="2486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 болида Формула-1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3: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Можно в домашних условиях собрать модель двигателя болида Формула-1?»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4040188" cy="2214577"/>
          </a:xfrm>
        </p:spPr>
        <p:txBody>
          <a:bodyPr>
            <a:normAutofit fontScale="25000" lnSpcReduction="20000"/>
          </a:bodyPr>
          <a:lstStyle/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Возьмем детали конструктора различной формы, размера и изображение двигателя болида. Пробуем собрать двигатель с соблюдение пропорций.</a:t>
            </a:r>
          </a:p>
          <a:p>
            <a:pPr marL="0" lvl="1"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/>
          </a:p>
        </p:txBody>
      </p:sp>
      <p:pic>
        <p:nvPicPr>
          <p:cNvPr id="13" name="Содержимое 12" descr="1365016182_1269575929_dnk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5502" y="4000504"/>
            <a:ext cx="3249252" cy="2436939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3438" y="1571612"/>
            <a:ext cx="4041775" cy="2286016"/>
          </a:xfrm>
        </p:spPr>
        <p:txBody>
          <a:bodyPr>
            <a:normAutofit fontScale="92500" lnSpcReduction="10000"/>
          </a:bodyPr>
          <a:lstStyle/>
          <a:p>
            <a:endParaRPr lang="ru-RU" i="1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домашних условиях возможно собрать модель двигателя болида и изучить его особенности.</a:t>
            </a:r>
          </a:p>
          <a:p>
            <a:endParaRPr lang="ru-RU" dirty="0"/>
          </a:p>
        </p:txBody>
      </p:sp>
      <p:pic>
        <p:nvPicPr>
          <p:cNvPr id="12" name="Содержимое 11" descr="IMG_E197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643314"/>
            <a:ext cx="3857652" cy="2857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Обоснование выбора темы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4149080"/>
            <a:ext cx="3897759" cy="2160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Ферстапен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пилот команды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Red Bull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и мой любимый гонщик.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Picture 6" descr="https://i.etsystatic.com/6173984/r/il/6930b4/439288718/il_1588xN.439288718_htg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0" y="1357298"/>
            <a:ext cx="4000528" cy="2786082"/>
          </a:xfrm>
          <a:prstGeom prst="rect">
            <a:avLst/>
          </a:prstGeom>
          <a:noFill/>
        </p:spPr>
      </p:pic>
      <p:pic>
        <p:nvPicPr>
          <p:cNvPr id="34826" name="Picture 10" descr="http://free-war.net/uploads/posts/2012-10/1350760005_tryj59mwuqxdbiv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10" y="1285860"/>
            <a:ext cx="356905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«Нос» болида Формула-1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9938" name="Picture 2" descr="http://magichand.ru/images/stories/Fingerprints/tip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4500570"/>
            <a:ext cx="4071966" cy="207170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12160" y="2204864"/>
            <a:ext cx="2627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80112" y="1772816"/>
            <a:ext cx="266429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929058" y="1142984"/>
            <a:ext cx="4819406" cy="3643338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Ширина переднего крыла – «носа»у  болида была увеличена.</a:t>
            </a:r>
          </a:p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 из причин – улучшить прохождение потока воздуха вокруг передних шин.</a:t>
            </a: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https://210fz.ru/wp-content/uploads/2017/07/77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1357298"/>
            <a:ext cx="292895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Изменение болида Формула-1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4: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«Возможно ли в домашних условиях собрать макеты болидов Формула-1 различных лет?»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535112"/>
            <a:ext cx="4141694" cy="2179639"/>
          </a:xfrm>
        </p:spPr>
        <p:txBody>
          <a:bodyPr>
            <a:normAutofit fontScale="32500" lnSpcReduction="20000"/>
          </a:bodyPr>
          <a:lstStyle/>
          <a:p>
            <a:pPr lvl="1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Возьмем детали конструктора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и изображения болидов Формула-1 различных лет. Конструируем макет болида с основными его элементами. Сравниваем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ctr"/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dirty="0"/>
          </a:p>
        </p:txBody>
      </p:sp>
      <p:pic>
        <p:nvPicPr>
          <p:cNvPr id="7" name="Содержимое 6" descr="IMG_E19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3714752"/>
            <a:ext cx="3571900" cy="271464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928802"/>
            <a:ext cx="4041775" cy="1465260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домашних условиях возможно создать макет болида Формула-1 с основными его элементами. </a:t>
            </a:r>
            <a:r>
              <a:rPr lang="ru-RU" sz="7200" smtClean="0">
                <a:latin typeface="Times New Roman" pitchFamily="18" charset="0"/>
                <a:cs typeface="Times New Roman" pitchFamily="18" charset="0"/>
              </a:rPr>
              <a:t>Сравнивая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получившиеся модели можно заметить как поменялась конструкция болидов Формула-1 со временем.   </a:t>
            </a:r>
          </a:p>
        </p:txBody>
      </p:sp>
      <p:pic>
        <p:nvPicPr>
          <p:cNvPr id="8" name="Содержимое 7" descr="IMG_E198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643314"/>
            <a:ext cx="4286280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Моя гипотеза подтвердилась!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Формула- 1 – самый дорогой и зрелищный вид автоспорта! 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Строение гоночных болидов продумывается командами до самых мелких деталей, которые обычному человеку могут быть незаметными.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Гонорары ведущих пилотов измеряются миллионами.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bitoflife.ru/wp-content/uploads/2019/03/0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2232" y="4286256"/>
            <a:ext cx="3441140" cy="2214578"/>
          </a:xfrm>
          <a:prstGeom prst="rect">
            <a:avLst/>
          </a:prstGeom>
          <a:noFill/>
        </p:spPr>
      </p:pic>
      <p:pic>
        <p:nvPicPr>
          <p:cNvPr id="38916" name="Picture 4" descr="https://xn--80adbhunc2aa3al.xn--80asehdb/upload/000/u0/000/bc2ede0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49063" y="4286256"/>
            <a:ext cx="3398301" cy="2259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68752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 удалось: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36712"/>
            <a:ext cx="8472518" cy="57355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Узнать много интересного о болидах Формулы-1, о Чемпионате и гонщиках. В процессе исследования получилось создать макеты болидов Формулы-1 разных лет.</a:t>
            </a:r>
          </a:p>
          <a:p>
            <a:pPr algn="ctr"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E1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500306"/>
            <a:ext cx="5786478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1403648" y="142852"/>
            <a:ext cx="7488832" cy="1643074"/>
          </a:xfrm>
          <a:prstGeom prst="downArrowCallou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Основные характеристики болида Формула-1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6625187"/>
              </p:ext>
            </p:extLst>
          </p:nvPr>
        </p:nvGraphicFramePr>
        <p:xfrm>
          <a:off x="251520" y="1700808"/>
          <a:ext cx="871296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679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Практическая значимость работы</a:t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Начиная работу над проектом, я узнал у одноклассников и знакомых что, по их мнению, дает возможность тому или иному болиду быть лидером гонки.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первой диаграмме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показаны выбранные результаты.  После знакомства с проектом, мнение ребят поменялось. 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3212976"/>
          <a:ext cx="4752528" cy="335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644008" y="3068960"/>
          <a:ext cx="432048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Использованные</a:t>
            </a:r>
            <a:b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литература и источники: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Том  Бауэр. Формула-1. История главной автогонки мира и ее руководителя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Берни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Экклстоуна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-М.: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Издтельство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Альпина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Бизнес Букс», 2012.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А.В. Мельник. Черные сказки железного века (сборник) . -М.: АСТ 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2018. 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Эдди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Ирвайн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Зеленый на красном. -М., 2007.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Артем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Атоян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Формула-1. -М.,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2017.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Л.В.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Шугуров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Гоночные и спортивные автомобили. -М.: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Росмэн-пресс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2018.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А.Л.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Попов.Российский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голос Формула-1. -М.: издательство «Э», 2018.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внимание!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_DSC5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566" y="1600200"/>
            <a:ext cx="67868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Обоснование выбора темы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 прошлом году я побывал на трассе Формула-1 в г. Сочи. 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		Меня заинтересовал вопрос: «Как устроены гоночные болиды? Какие основные его составляющие влияют на развитие скорости на трассе?»</a:t>
            </a:r>
          </a:p>
          <a:p>
            <a:pPr algn="ctr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3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SIDM4757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85984" y="4000504"/>
            <a:ext cx="4929222" cy="2643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dyn010_original_960_720_jpeg__a25976185544d33a8d472bba17454a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6" cy="145816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133941" y="852736"/>
            <a:ext cx="2229538" cy="1020234"/>
          </a:xfrm>
          <a:prstGeom prst="rightArrow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381379" y="188640"/>
            <a:ext cx="6734950" cy="1968098"/>
          </a:xfrm>
          <a:prstGeom prst="flowChartPunchedTap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зучить структуру болида Формула-1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43754480"/>
              </p:ext>
            </p:extLst>
          </p:nvPr>
        </p:nvGraphicFramePr>
        <p:xfrm>
          <a:off x="0" y="2204864"/>
          <a:ext cx="9036496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873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12968" cy="1558526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Цель моей работы -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изучить структуру болида Формула-1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2348879"/>
            <a:ext cx="6408712" cy="3528393"/>
          </a:xfrm>
        </p:spPr>
        <p:txBody>
          <a:bodyPr>
            <a:normAutofit fontScale="92500" lnSpcReduction="10000"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исследования-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эволюция болидов Формула-1.</a:t>
            </a:r>
          </a:p>
          <a:p>
            <a:pPr>
              <a:buFont typeface="Wingdings" pitchFamily="2" charset="2"/>
              <a:buChar char="q"/>
            </a:pPr>
            <a:r>
              <a:rPr lang="ru-RU" sz="4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Предмет исследования-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болида Формула-1. </a:t>
            </a:r>
          </a:p>
          <a:p>
            <a:endParaRPr lang="ru-RU" dirty="0"/>
          </a:p>
        </p:txBody>
      </p:sp>
      <p:pic>
        <p:nvPicPr>
          <p:cNvPr id="11" name="Содержимое 10" descr="2014442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00826" y="2714620"/>
            <a:ext cx="2286000" cy="3358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 rot="5400000">
            <a:off x="-408763" y="1641011"/>
            <a:ext cx="3872571" cy="168790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699792" y="3429000"/>
            <a:ext cx="5904656" cy="3000396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Гоночные болиды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Формула-1 самые сложноустроенные автомобили.  Они могут развивать скорость больше чем 300 км/ч. </a:t>
            </a:r>
          </a:p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humbs.dreamstime.com/z/emoticon-trzyma-powi%C4%99ksza%C4%87-szk%C5%82o-409478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3"/>
          <a:stretch/>
        </p:blipFill>
        <p:spPr bwMode="auto">
          <a:xfrm>
            <a:off x="755576" y="4509120"/>
            <a:ext cx="1573971" cy="1532598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2143108" y="214290"/>
            <a:ext cx="6533349" cy="3286148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Чемпионат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Формула-1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самые зрелищные гонки. Все трассы чемпионата различаются расстоянием, количеством поворотов и количеством кругом. </a:t>
            </a:r>
          </a:p>
        </p:txBody>
      </p:sp>
    </p:spTree>
    <p:extLst>
      <p:ext uri="{BB962C8B-B14F-4D97-AF65-F5344CB8AC3E}">
        <p14:creationId xmlns:p14="http://schemas.microsoft.com/office/powerpoint/2010/main" val="1910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Как я подтверждал гипотезу:</a:t>
            </a:r>
            <a:endParaRPr lang="ru-RU" dirty="0"/>
          </a:p>
        </p:txBody>
      </p:sp>
      <p:pic>
        <p:nvPicPr>
          <p:cNvPr id="6" name="Содержимое 5" descr="Рисунок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6121" y="1928802"/>
            <a:ext cx="2411031" cy="350046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03848" y="1600200"/>
            <a:ext cx="5760640" cy="4525963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изучал  литературу по теме исследования;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проводил опыты, конструировал;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добывал необходимую информацию в сети Интернет;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экспериментировал, наблюдал, сравнивал.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презентация\736263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15206" y="2643182"/>
            <a:ext cx="1568147" cy="2308644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Блок-схема: процесс 7"/>
          <p:cNvSpPr/>
          <p:nvPr/>
        </p:nvSpPr>
        <p:spPr>
          <a:xfrm>
            <a:off x="1979712" y="188640"/>
            <a:ext cx="6764905" cy="247787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cmpd="sng">
            <a:solidFill>
              <a:srgbClr val="FF0000"/>
            </a:solidFill>
            <a:beve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«Формула-1»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чемпионат по кольцевым автогонкам на автомобилях с открытым типом колес. Их еще называют «Королевскими автогонками».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Машины, участвующие в чемпионате, называют гоночными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болидами.</a:t>
            </a: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51520" y="2780928"/>
            <a:ext cx="6764905" cy="247787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cmpd="sng">
            <a:solidFill>
              <a:srgbClr val="FF0000"/>
            </a:solidFill>
            <a:beve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Чемпионат Формула-1 состоит из 17 гонок на разных трассах по всему миру.</a:t>
            </a: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Одной из самых интересных трасс является трасса в г. Сочи – Гран При России. </a:t>
            </a:r>
          </a:p>
        </p:txBody>
      </p:sp>
      <p:pic>
        <p:nvPicPr>
          <p:cNvPr id="36866" name="Picture 2" descr="https://ifila.lv/wp-content/uploads/2017/12/emelee-ready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214290"/>
            <a:ext cx="1643074" cy="2500330"/>
          </a:xfrm>
          <a:prstGeom prst="rect">
            <a:avLst/>
          </a:prstGeom>
          <a:noFill/>
        </p:spPr>
      </p:pic>
      <p:pic>
        <p:nvPicPr>
          <p:cNvPr id="36868" name="Picture 4" descr="https://zib.com.ua/files/articles_photos/13030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00760" y="4929198"/>
            <a:ext cx="2848044" cy="1704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IMG_5980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357166"/>
            <a:ext cx="8715436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813</Words>
  <Application>Microsoft Office PowerPoint</Application>
  <PresentationFormat>Экран (4:3)</PresentationFormat>
  <Paragraphs>237</Paragraphs>
  <Slides>27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Georgia</vt:lpstr>
      <vt:lpstr>Times New Roman</vt:lpstr>
      <vt:lpstr>Wingdings</vt:lpstr>
      <vt:lpstr>Тема Office</vt:lpstr>
      <vt:lpstr>Исследовательский проект: «Эволюция болидов Формула 1»</vt:lpstr>
      <vt:lpstr>Обоснование выбора темы</vt:lpstr>
      <vt:lpstr>Обоснование выбора темы</vt:lpstr>
      <vt:lpstr>Презентация PowerPoint</vt:lpstr>
      <vt:lpstr> Цель моей работы - изучить структуру болида Формула-1 </vt:lpstr>
      <vt:lpstr>Презентация PowerPoint</vt:lpstr>
      <vt:lpstr>Как я подтверждал гипотезу:</vt:lpstr>
      <vt:lpstr>Презентация PowerPoint</vt:lpstr>
      <vt:lpstr>Презентация PowerPoint</vt:lpstr>
      <vt:lpstr>Презентация PowerPoint</vt:lpstr>
      <vt:lpstr> В Формуле-1 огромное внимание уделяется безопасности пилотов. Ни один болид не сможет выйти на старт гонки, если он не пройдёт всех необходимых проверок.</vt:lpstr>
      <vt:lpstr> Трассы чемпионата Формала-1  Опыт 1: «Все ли трассы чемпионата имеют различное расстояние и количество поворотов?» </vt:lpstr>
      <vt:lpstr> Гоночные болиды </vt:lpstr>
      <vt:lpstr>Внешние изменения болидов Формула-1</vt:lpstr>
      <vt:lpstr> Шины для болидов Формула-1  Шины имеют в Формуле-1 огромное значение.   </vt:lpstr>
      <vt:lpstr>  Влияние шин на время прохождения одного круга трассы  Опыт 2: «Влияет ли диаметр шин на расстояние, которое проходит болид Формулы-1?» </vt:lpstr>
      <vt:lpstr>Масса гоночных болидов увеличилась из-за применения более широких шин. Болид стал весить до 746 кг.</vt:lpstr>
      <vt:lpstr>Двигатель болида Формула-1</vt:lpstr>
      <vt:lpstr>Двигатель болида Формула-1  Опыт 3: «Можно в домашних условиях собрать модель двигателя болида Формула-1?»</vt:lpstr>
      <vt:lpstr>«Нос» болида Формула-1</vt:lpstr>
      <vt:lpstr>Изменение болида Формула-1   Опыт 4: «Возможно ли в домашних условиях собрать макеты болидов Формула-1 различных лет?»</vt:lpstr>
      <vt:lpstr>Моя гипотеза подтвердилась!</vt:lpstr>
      <vt:lpstr> Мне удалось:  </vt:lpstr>
      <vt:lpstr>Презентация PowerPoint</vt:lpstr>
      <vt:lpstr>Практическая значимость работы </vt:lpstr>
      <vt:lpstr>Использованные литература и источники: </vt:lpstr>
      <vt:lpstr>   Спасибо за внимание!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работа:   «Такая занимательная криминалистика»</dc:title>
  <dc:creator>User</dc:creator>
  <cp:lastModifiedBy>1</cp:lastModifiedBy>
  <cp:revision>232</cp:revision>
  <dcterms:created xsi:type="dcterms:W3CDTF">2019-11-25T21:13:11Z</dcterms:created>
  <dcterms:modified xsi:type="dcterms:W3CDTF">2025-01-16T07:40:55Z</dcterms:modified>
</cp:coreProperties>
</file>