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7" r:id="rId6"/>
    <p:sldId id="268" r:id="rId7"/>
    <p:sldId id="260" r:id="rId8"/>
    <p:sldId id="261" r:id="rId9"/>
    <p:sldId id="262" r:id="rId10"/>
    <p:sldId id="263" r:id="rId11"/>
    <p:sldId id="269" r:id="rId12"/>
    <p:sldId id="264" r:id="rId13"/>
    <p:sldId id="272" r:id="rId14"/>
    <p:sldId id="270" r:id="rId15"/>
    <p:sldId id="271" r:id="rId16"/>
    <p:sldId id="265" r:id="rId17"/>
    <p:sldId id="26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374B7-F8C4-4852-B517-B82DDFB59DBE}" type="datetimeFigureOut">
              <a:rPr lang="ru-RU" smtClean="0"/>
              <a:pPr/>
              <a:t>06.05.2019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1B397-D8B7-4CC2-888C-5C817ACA00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374B7-F8C4-4852-B517-B82DDFB59DBE}" type="datetimeFigureOut">
              <a:rPr lang="ru-RU" smtClean="0"/>
              <a:pPr/>
              <a:t>06.05.2019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1B397-D8B7-4CC2-888C-5C817ACA00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374B7-F8C4-4852-B517-B82DDFB59DBE}" type="datetimeFigureOut">
              <a:rPr lang="ru-RU" smtClean="0"/>
              <a:pPr/>
              <a:t>06.05.2019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1B397-D8B7-4CC2-888C-5C817ACA00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374B7-F8C4-4852-B517-B82DDFB59DBE}" type="datetimeFigureOut">
              <a:rPr lang="ru-RU" smtClean="0"/>
              <a:pPr/>
              <a:t>06.05.2019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1B397-D8B7-4CC2-888C-5C817ACA00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374B7-F8C4-4852-B517-B82DDFB59DBE}" type="datetimeFigureOut">
              <a:rPr lang="ru-RU" smtClean="0"/>
              <a:pPr/>
              <a:t>06.05.2019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1B397-D8B7-4CC2-888C-5C817ACA00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374B7-F8C4-4852-B517-B82DDFB59DBE}" type="datetimeFigureOut">
              <a:rPr lang="ru-RU" smtClean="0"/>
              <a:pPr/>
              <a:t>06.05.2019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1B397-D8B7-4CC2-888C-5C817ACA00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374B7-F8C4-4852-B517-B82DDFB59DBE}" type="datetimeFigureOut">
              <a:rPr lang="ru-RU" smtClean="0"/>
              <a:pPr/>
              <a:t>06.05.2019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1B397-D8B7-4CC2-888C-5C817ACA00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374B7-F8C4-4852-B517-B82DDFB59DBE}" type="datetimeFigureOut">
              <a:rPr lang="ru-RU" smtClean="0"/>
              <a:pPr/>
              <a:t>06.05.2019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1B397-D8B7-4CC2-888C-5C817ACA00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374B7-F8C4-4852-B517-B82DDFB59DBE}" type="datetimeFigureOut">
              <a:rPr lang="ru-RU" smtClean="0"/>
              <a:pPr/>
              <a:t>06.05.2019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1B397-D8B7-4CC2-888C-5C817ACA00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374B7-F8C4-4852-B517-B82DDFB59DBE}" type="datetimeFigureOut">
              <a:rPr lang="ru-RU" smtClean="0"/>
              <a:pPr/>
              <a:t>06.05.2019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1B397-D8B7-4CC2-888C-5C817ACA00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374B7-F8C4-4852-B517-B82DDFB59DBE}" type="datetimeFigureOut">
              <a:rPr lang="ru-RU" smtClean="0"/>
              <a:pPr/>
              <a:t>06.05.2019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1B397-D8B7-4CC2-888C-5C817ACA00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2374B7-F8C4-4852-B517-B82DDFB59DBE}" type="datetimeFigureOut">
              <a:rPr lang="ru-RU" smtClean="0"/>
              <a:pPr/>
              <a:t>06.05.2019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1B397-D8B7-4CC2-888C-5C817ACA005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op-lya.ru/ivan-tea-koporsky-tea-recipes-and-rules-of-procurement/162-ivan-tea-fermented" TargetMode="External"/><Relationship Id="rId3" Type="http://schemas.openxmlformats.org/officeDocument/2006/relationships/hyperlink" Target="http://russian7.ru/post/7-russkix-napitkov/" TargetMode="External"/><Relationship Id="rId7" Type="http://schemas.openxmlformats.org/officeDocument/2006/relationships/hyperlink" Target="http://&#1082;&#1086;&#1087;&#1086;&#1088;&#1089;&#1082;&#1080;&#1081;-&#1095;&#1072;&#1081;.&#1088;&#1092;/shop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kofechay.com/prigotovlenie/kak-prigotovit-koporskiy-chay-domashnih-usloviyah" TargetMode="External"/><Relationship Id="rId5" Type="http://schemas.openxmlformats.org/officeDocument/2006/relationships/hyperlink" Target="https://ru.wikipedia.org/wiki/%D0%9A%D0%BE%D0%BF%D0%BE%D1%80%D1%81%D0%BA%D0%B8%D0%B9_%D1%87%D0%B0%D0%B9" TargetMode="External"/><Relationship Id="rId4" Type="http://schemas.openxmlformats.org/officeDocument/2006/relationships/hyperlink" Target="http://zakustom.ru/koporskiy-tea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A4%D0%B8%D1%82%D0%BE%D1%87%D0%B0%D0%B9" TargetMode="External"/><Relationship Id="rId3" Type="http://schemas.openxmlformats.org/officeDocument/2006/relationships/hyperlink" Target="https://ru.wikipedia.org/wiki/%D0%A2%D1%80%D0%B0%D0%B2%D1%8F%D0%BD%D0%BE%D0%B9_%D1%87%D0%B0%D0%B9" TargetMode="External"/><Relationship Id="rId7" Type="http://schemas.openxmlformats.org/officeDocument/2006/relationships/hyperlink" Target="https://ru.wikipedia.org/wiki/%D0%9F%D0%B5%D1%82%D0%B5%D1%80%D0%B1%D1%83%D1%80%D0%B3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A%D0%BE%D0%BF%D0%BE%D1%80%D1%8C%D0%B5_(%D1%81%D0%B5%D0%BB%D0%BE,_%D0%9B%D0%B5%D0%BD%D0%B8%D0%BD%D0%B3%D1%80%D0%B0%D0%B4%D1%81%D0%BA%D0%B0%D1%8F_%D0%BE%D0%B1%D0%BB%D0%B0%D1%81%D1%82%D1%8C)" TargetMode="External"/><Relationship Id="rId5" Type="http://schemas.openxmlformats.org/officeDocument/2006/relationships/hyperlink" Target="https://ru.wikipedia.org/wiki/%D0%9A%D0%B8%D0%BF%D1%80%D0%B5%D0%B9%D0%BD%D1%8B%D0%B5" TargetMode="External"/><Relationship Id="rId4" Type="http://schemas.openxmlformats.org/officeDocument/2006/relationships/hyperlink" Target="https://ru.wikipedia.org/wiki/%D0%98%D0%B2%D0%B0%D0%BD-%D1%87%D0%B0%D0%B9_%D1%83%D0%B7%D0%BA%D0%BE%D0%BB%D0%B8%D1%81%D1%82%D0%BD%D1%8B%D0%B9" TargetMode="External"/><Relationship Id="rId9" Type="http://schemas.openxmlformats.org/officeDocument/2006/relationships/hyperlink" Target="https://ru.wikipedia.org/wiki/%D0%94%D0%B0%D0%BB%D1%8C,_%D0%92%D0%BB%D0%B0%D0%B4%D0%B8%D0%BC%D0%B8%D1%80_%D0%98%D0%B2%D0%B0%D0%BD%D0%BE%D0%B2%D0%B8%D1%87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0%D1%81%D0%BA%D0%BE%D1%80%D0%B1%D0%B8%D0%BD%D0%BE%D0%B2%D0%B0%D1%8F_%D0%BA%D0%B8%D1%81%D0%BB%D0%BE%D1%82%D0%B0" TargetMode="External"/><Relationship Id="rId13" Type="http://schemas.openxmlformats.org/officeDocument/2006/relationships/hyperlink" Target="https://ru.wikipedia.org/wiki/%D0%A4%D0%BB%D0%B0%D0%B2%D0%BE%D0%BD%D0%BE%D0%B8%D0%B4%D1%8B" TargetMode="External"/><Relationship Id="rId18" Type="http://schemas.openxmlformats.org/officeDocument/2006/relationships/hyperlink" Target="https://ru.wikipedia.org/wiki/%D0%9A%D0%BE%D0%B1%D0%B0%D0%BB%D1%8C%D1%82" TargetMode="External"/><Relationship Id="rId3" Type="http://schemas.openxmlformats.org/officeDocument/2006/relationships/hyperlink" Target="https://ru.wikipedia.org/wiki/%D0%94%D1%83%D0%B1%D0%B8%D0%BB%D1%8C%D0%BD%D1%8B%D0%B5_%D0%B2%D0%B5%D1%89%D0%B5%D1%81%D1%82%D0%B2%D0%B0" TargetMode="External"/><Relationship Id="rId21" Type="http://schemas.openxmlformats.org/officeDocument/2006/relationships/hyperlink" Target="https://ru.wikipedia.org/wiki/%D0%9B%D0%B8%D1%82%D0%B8%D0%B9" TargetMode="External"/><Relationship Id="rId7" Type="http://schemas.openxmlformats.org/officeDocument/2006/relationships/hyperlink" Target="https://ru.wikipedia.org/wiki/%D0%9B%D0%B5%D0%BA%D1%82%D0%B8%D0%BD%D1%8B" TargetMode="External"/><Relationship Id="rId12" Type="http://schemas.openxmlformats.org/officeDocument/2006/relationships/hyperlink" Target="https://ru.wikipedia.org/wiki/%D0%9F%D0%B5%D0%BA%D1%82%D0%B8%D0%BD%D0%BE%D0%B2%D1%8B%D0%B5_%D0%B2%D0%B5%D1%89%D0%B5%D1%81%D1%82%D0%B2%D0%B0" TargetMode="External"/><Relationship Id="rId17" Type="http://schemas.openxmlformats.org/officeDocument/2006/relationships/hyperlink" Target="https://ru.wikipedia.org/wiki/%D0%9C%D0%B0%D1%80%D0%B3%D0%B0%D0%BD%D0%B5%D1%86" TargetMode="External"/><Relationship Id="rId2" Type="http://schemas.openxmlformats.org/officeDocument/2006/relationships/image" Target="../media/image2.jpeg"/><Relationship Id="rId16" Type="http://schemas.openxmlformats.org/officeDocument/2006/relationships/hyperlink" Target="https://ru.wikipedia.org/wiki/%D0%9C%D0%B5%D0%B4%D1%8C" TargetMode="External"/><Relationship Id="rId20" Type="http://schemas.openxmlformats.org/officeDocument/2006/relationships/hyperlink" Target="https://ru.wikipedia.org/wiki/%D0%9A%D0%B0%D0%BB%D1%8C%D1%86%D0%B8%D0%B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A6%D0%B5%D0%BB%D0%BB%D1%8E%D0%BB%D0%BE%D0%B7%D0%B0" TargetMode="External"/><Relationship Id="rId11" Type="http://schemas.openxmlformats.org/officeDocument/2006/relationships/hyperlink" Target="https://ru.wikipedia.org/wiki/%D0%9E%D1%80%D0%B3%D0%B0%D0%BD%D0%B8%D1%87%D0%B5%D1%81%D0%BA%D0%B8%D0%B5_%D0%BA%D0%B8%D1%81%D0%BB%D0%BE%D1%82%D1%8B" TargetMode="External"/><Relationship Id="rId5" Type="http://schemas.openxmlformats.org/officeDocument/2006/relationships/hyperlink" Target="https://ru.wikipedia.org/wiki/%D0%9F%D0%BE%D0%BB%D0%B8%D0%BC%D0%B5%D1%80%D1%8B" TargetMode="External"/><Relationship Id="rId15" Type="http://schemas.openxmlformats.org/officeDocument/2006/relationships/hyperlink" Target="https://ru.wikipedia.org/wiki/%D0%96%D0%B5%D0%BB%D0%B5%D0%B7%D0%BE" TargetMode="External"/><Relationship Id="rId10" Type="http://schemas.openxmlformats.org/officeDocument/2006/relationships/hyperlink" Target="https://ru.wikipedia.org/wiki/%D0%A1%D0%B0%D1%85%D0%B0%D1%80" TargetMode="External"/><Relationship Id="rId19" Type="http://schemas.openxmlformats.org/officeDocument/2006/relationships/hyperlink" Target="https://ru.wikipedia.org/wiki/%D0%9A%D0%B0%D0%BB%D0%B8%D0%B9" TargetMode="External"/><Relationship Id="rId4" Type="http://schemas.openxmlformats.org/officeDocument/2006/relationships/hyperlink" Target="https://ru.wikipedia.org/wiki/%D0%A1%D0%BB%D0%B8%D0%B7%D1%8C" TargetMode="External"/><Relationship Id="rId9" Type="http://schemas.openxmlformats.org/officeDocument/2006/relationships/hyperlink" Target="https://ru.wikipedia.org/wiki/%D0%9B%D0%B8%D0%BC%D0%BE%D0%BD" TargetMode="External"/><Relationship Id="rId14" Type="http://schemas.openxmlformats.org/officeDocument/2006/relationships/hyperlink" Target="https://ru.wikipedia.org/wiki/%D0%90%D0%BB%D0%BA%D0%B0%D0%BB%D0%BE%D0%B8%D0%B4%D1%8B" TargetMode="External"/><Relationship Id="rId22" Type="http://schemas.openxmlformats.org/officeDocument/2006/relationships/hyperlink" Target="https://ru.wikipedia.org/wiki/%D0%9A%D0%BE%D1%84%D0%B5%D0%B8%D0%BD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5852" y="1428736"/>
            <a:ext cx="6572296" cy="785818"/>
          </a:xfrm>
        </p:spPr>
        <p:txBody>
          <a:bodyPr>
            <a:normAutofit fontScale="90000"/>
          </a:bodyPr>
          <a:lstStyle/>
          <a:p>
            <a:pPr fontAlgn="base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«Порожская общеобразовательная школа»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000240"/>
            <a:ext cx="6400800" cy="3643338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 ПО ТЕХНОЛОГИИ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Копорский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чай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endParaRPr lang="ru-RU" b="1" dirty="0">
              <a:solidFill>
                <a:schemeClr val="tx1"/>
              </a:solidFill>
            </a:endParaRPr>
          </a:p>
          <a:p>
            <a:pPr algn="r"/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Выполнил: ученик 6 класса</a:t>
            </a:r>
          </a:p>
          <a:p>
            <a:pPr algn="r"/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Воронцов Матвей</a:t>
            </a:r>
          </a:p>
          <a:p>
            <a:pPr algn="r"/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Учитель: Воронцова Л. И</a:t>
            </a:r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/>
            <a:endParaRPr lang="ru-RU" sz="17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>
                <a:solidFill>
                  <a:schemeClr val="tx1"/>
                </a:solidFill>
              </a:rPr>
              <a:t>Порог, 2019 г</a:t>
            </a:r>
            <a:r>
              <a:rPr lang="ru-RU" sz="1800" dirty="0"/>
              <a:t>.</a:t>
            </a:r>
          </a:p>
          <a:p>
            <a:pPr algn="r"/>
            <a:endParaRPr lang="ru-RU" sz="17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Расчёт денежных растрат.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85918" y="1600201"/>
            <a:ext cx="6900882" cy="4114816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/>
              <a:t>1 кВ/ч = 3 руб. 44 коп.</a:t>
            </a:r>
          </a:p>
          <a:p>
            <a:r>
              <a:rPr lang="ru-RU" dirty="0" smtClean="0"/>
              <a:t>1 кВ/ч = 1000 Вт</a:t>
            </a:r>
          </a:p>
          <a:p>
            <a:r>
              <a:rPr lang="ru-RU" dirty="0" smtClean="0"/>
              <a:t>Духовой шкаф – 230 Вт</a:t>
            </a:r>
          </a:p>
          <a:p>
            <a:r>
              <a:rPr lang="ru-RU" dirty="0" smtClean="0"/>
              <a:t>Мясорубка- 230 Вт</a:t>
            </a:r>
          </a:p>
          <a:p>
            <a:pPr lvl="0"/>
            <a:r>
              <a:rPr lang="ru-RU" dirty="0" smtClean="0"/>
              <a:t>230 </a:t>
            </a:r>
            <a:r>
              <a:rPr lang="ru-RU" dirty="0" err="1" smtClean="0"/>
              <a:t>х</a:t>
            </a:r>
            <a:r>
              <a:rPr lang="ru-RU" dirty="0" smtClean="0"/>
              <a:t>  1 ч = 230 Вт/ч</a:t>
            </a:r>
          </a:p>
          <a:p>
            <a:pPr lvl="0"/>
            <a:r>
              <a:rPr lang="ru-RU" dirty="0" smtClean="0"/>
              <a:t>230: 1000= 0.23 кВт/ч</a:t>
            </a:r>
          </a:p>
          <a:p>
            <a:pPr lvl="0"/>
            <a:r>
              <a:rPr lang="ru-RU" dirty="0" smtClean="0"/>
              <a:t>3.44 руб. </a:t>
            </a:r>
            <a:r>
              <a:rPr lang="ru-RU" dirty="0" err="1" smtClean="0"/>
              <a:t>х</a:t>
            </a:r>
            <a:r>
              <a:rPr lang="ru-RU" dirty="0" smtClean="0"/>
              <a:t> 0.23 кВт/ч = 0.79 руб. – за 1 час.</a:t>
            </a:r>
          </a:p>
          <a:p>
            <a:pPr lvl="0"/>
            <a:r>
              <a:rPr lang="ru-RU" dirty="0" smtClean="0"/>
              <a:t>время работы мясорубки – 0.3 ч,  духовой шкаф -3 ч. Общее время 3.3 ч.</a:t>
            </a:r>
          </a:p>
          <a:p>
            <a:pPr lvl="0"/>
            <a:r>
              <a:rPr lang="ru-RU" dirty="0" smtClean="0"/>
              <a:t>0.79 </a:t>
            </a:r>
            <a:r>
              <a:rPr lang="ru-RU" dirty="0" err="1" smtClean="0"/>
              <a:t>х</a:t>
            </a:r>
            <a:r>
              <a:rPr lang="ru-RU" dirty="0" smtClean="0"/>
              <a:t> 3.3=2 </a:t>
            </a:r>
            <a:r>
              <a:rPr lang="ru-RU" dirty="0" err="1" smtClean="0"/>
              <a:t>руб</a:t>
            </a:r>
            <a:r>
              <a:rPr lang="ru-RU" dirty="0" smtClean="0"/>
              <a:t>  61 коп.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Мешочек для хранения </a:t>
            </a:r>
            <a:r>
              <a:rPr lang="ru-RU" dirty="0" err="1" smtClean="0"/>
              <a:t>копорского</a:t>
            </a:r>
            <a:r>
              <a:rPr lang="ru-RU" dirty="0" smtClean="0"/>
              <a:t> чая  я использовал имеющийся дома мешочек из ХБ ткани.</a:t>
            </a:r>
          </a:p>
          <a:p>
            <a:r>
              <a:rPr lang="ru-RU" dirty="0" smtClean="0"/>
              <a:t>Вывод: на электроэнергию для  приготовления чая  я затратил 2 руб. 61 коп.</a:t>
            </a:r>
          </a:p>
          <a:p>
            <a:r>
              <a:rPr lang="ru-RU" dirty="0" smtClean="0"/>
              <a:t>В магазине стоимость 100 г. =150 руб.</a:t>
            </a:r>
          </a:p>
          <a:p>
            <a:r>
              <a:rPr lang="ru-RU" dirty="0" smtClean="0"/>
              <a:t>У меня из 1 пакета получилось 800 г. </a:t>
            </a:r>
          </a:p>
          <a:p>
            <a:r>
              <a:rPr lang="ru-RU" smtClean="0"/>
              <a:t>Сэкономил</a:t>
            </a:r>
            <a:r>
              <a:rPr lang="ru-RU" dirty="0" smtClean="0"/>
              <a:t>: 150х8=1200 руб.- стоит 800 г. чая. </a:t>
            </a:r>
          </a:p>
          <a:p>
            <a:pPr>
              <a:buNone/>
            </a:pPr>
            <a:r>
              <a:rPr lang="ru-RU" dirty="0" smtClean="0"/>
              <a:t>                                1200-2.61=1197 руб. 39 коп.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1714488"/>
            <a:ext cx="6500858" cy="439718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Техника безопасности при пользовании духовым шкафом.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08" y="2071678"/>
            <a:ext cx="6257940" cy="3840171"/>
          </a:xfrm>
        </p:spPr>
        <p:txBody>
          <a:bodyPr>
            <a:normAutofit/>
          </a:bodyPr>
          <a:lstStyle/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Перед включением проверьте исправность шнура питания. </a:t>
            </a:r>
          </a:p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 включении, штепсельную вилку вводите в гнезда штепсельной розетки до отказа. Не допускать выключения вилки дерганием за шнур.</a:t>
            </a:r>
          </a:p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Для приготовления в духовом шкафу пользоваться только специальной посудой.</a:t>
            </a:r>
          </a:p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Использовать прихватки</a:t>
            </a:r>
          </a:p>
          <a:p>
            <a:pPr algn="ctr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Требования безопасности после окончания работы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1. Аккуратно убрать кухонные приборы и оборудование в специально отведенные места.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2. Выключить духовой шкаф.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3. Убрать рабочее место. 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Технология изготовления.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14480" y="1357295"/>
          <a:ext cx="7143800" cy="40805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44269"/>
                <a:gridCol w="576115"/>
                <a:gridCol w="3437466"/>
                <a:gridCol w="1785950"/>
              </a:tblGrid>
              <a:tr h="426078">
                <a:tc>
                  <a:txBody>
                    <a:bodyPr/>
                    <a:lstStyle/>
                    <a:p>
                      <a:pPr algn="ctr"/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Материал 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Кол-во.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Технологическая последовательность 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Инструменты и приспособления.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89954">
                <a:tc>
                  <a:txBody>
                    <a:bodyPr/>
                    <a:lstStyle/>
                    <a:p>
                      <a:pPr algn="ctr"/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Лист иван-чая.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пакет.</a:t>
                      </a:r>
                    </a:p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Собрать лист иван-чая в экологически- безопасной зоне.</a:t>
                      </a:r>
                    </a:p>
                    <a:p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Пакет.</a:t>
                      </a:r>
                    </a:p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26078">
                <a:tc>
                  <a:txBody>
                    <a:bodyPr/>
                    <a:lstStyle/>
                    <a:p>
                      <a:pPr algn="ctr"/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Лист иван-чая.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Перебрать лист. Пропустить через мясорубку.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Электрическая мясорубка, миска.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89954"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Гранулы из иван-чая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миска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Из полученной травяной кашицы сделайте небольшие кружочки и оставьте их в теплом месте под крышкой на 24 часа.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Миска с крышкой.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8765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Выдержать 1сутки.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26078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Противень покрыть бумагой для выпечки. Выложить из миски гранулы, слегка их разрыхлить.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Противень, бумага для выпечки, духовой шкаф.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26078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Поставить в духовой шкаф на 3 часа при температуре 80 градусов. Перемешивать каждые пол.</a:t>
                      </a:r>
                      <a:r>
                        <a:rPr lang="ru-RU" sz="10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часа.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Духовой шкаф, лопатка.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8765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Вынуть из духовки и остудить.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8765">
                <a:tc>
                  <a:txBody>
                    <a:bodyPr/>
                    <a:lstStyle/>
                    <a:p>
                      <a:pPr algn="ctr"/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ХБ мешочек.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шт.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Переложить для хранения в ХБ мешочек.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Users\User\Desktop\проект Матвей 2018-19\20180728_131343Матвей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1928802"/>
            <a:ext cx="178595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User\Desktop\проект Матвей 2018-19\20180728_131444Матвей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9" y="2000240"/>
            <a:ext cx="2643206" cy="2146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User\Desktop\проект Матвей 2018-19\20180729_205249Матвей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0" y="2000240"/>
            <a:ext cx="2428892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4678" y="571480"/>
            <a:ext cx="5472122" cy="84615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Экологическое обоснование.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1600201"/>
            <a:ext cx="7472386" cy="3971939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Иван-чай экологически безопасен, потому что собран, где нет промышленных предприятий и автомобильных дорог, полезен для здоровья человека. Производство чая в домашних условиях не наносит вред окружающей среде, здоровью человека, безотходное. При работе не выделяется вредных веществ для организма человека.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1802" y="214290"/>
            <a:ext cx="5614998" cy="1500198"/>
          </a:xfrm>
        </p:spPr>
        <p:txBody>
          <a:bodyPr>
            <a:normAutofit/>
          </a:bodyPr>
          <a:lstStyle/>
          <a:p>
            <a:r>
              <a:rPr lang="ru-RU" dirty="0" smtClean="0"/>
              <a:t>Оценка и самооценка.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1600200"/>
            <a:ext cx="7258072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Мне понравилась работать над этой темой, потому что было интересно самому сделать чай,  который пили наши предки. Лучше потратить время, чем из семейного бюджета более 1000 рублей. А главное, что </a:t>
            </a:r>
            <a:r>
              <a:rPr lang="ru-RU" dirty="0" err="1" smtClean="0"/>
              <a:t>копорский</a:t>
            </a:r>
            <a:r>
              <a:rPr lang="ru-RU" dirty="0" smtClean="0"/>
              <a:t> чай приносит пользу для здоровья.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Реклама.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142985"/>
            <a:ext cx="5429288" cy="35718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i="1" dirty="0" smtClean="0">
                <a:solidFill>
                  <a:srgbClr val="002060"/>
                </a:solidFill>
              </a:rPr>
              <a:t>   Иван-чай один из самых целебных и легендарных. Чтобы не разочароваться в этом напитке, обязательно постарайтесь сделать его сами!</a:t>
            </a: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 информации.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14480" y="1857363"/>
            <a:ext cx="6972320" cy="3643339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u="sng" dirty="0" smtClean="0">
                <a:hlinkClick r:id="rId3"/>
              </a:rPr>
              <a:t>http://russian7.ru/post/7-russkix-napitkov/</a:t>
            </a:r>
            <a:endParaRPr lang="ru-RU" dirty="0" smtClean="0"/>
          </a:p>
          <a:p>
            <a:pPr lvl="0"/>
            <a:r>
              <a:rPr lang="ru-RU" u="sng" dirty="0" smtClean="0">
                <a:hlinkClick r:id="rId4"/>
              </a:rPr>
              <a:t>http://zakustom.ru/koporskiy-tea.html</a:t>
            </a:r>
            <a:endParaRPr lang="ru-RU" dirty="0" smtClean="0"/>
          </a:p>
          <a:p>
            <a:pPr lvl="0"/>
            <a:r>
              <a:rPr lang="ru-RU" u="sng" dirty="0" smtClean="0">
                <a:hlinkClick r:id="rId5"/>
              </a:rPr>
              <a:t>https://ru.wikipedia.org/wiki/%D0%9A%D0%BE%D0%BF%D0%BE%D1%80%D1%81%D0%BA%D0%B8%D0%B9_%D1%87%D0%B0%D0%B9</a:t>
            </a:r>
            <a:endParaRPr lang="ru-RU" dirty="0" smtClean="0"/>
          </a:p>
          <a:p>
            <a:pPr lvl="0"/>
            <a:r>
              <a:rPr lang="ru-RU" u="sng" dirty="0" smtClean="0">
                <a:hlinkClick r:id="rId6"/>
              </a:rPr>
              <a:t>https://kofechay.com/prigotovlenie/kak-prigotovit-koporskiy-chay-domashnih-usloviyah</a:t>
            </a:r>
            <a:endParaRPr lang="ru-RU" dirty="0" smtClean="0"/>
          </a:p>
          <a:p>
            <a:pPr lvl="0"/>
            <a:r>
              <a:rPr lang="ru-RU" u="sng" dirty="0" smtClean="0">
                <a:hlinkClick r:id="rId7"/>
              </a:rPr>
              <a:t>http://xn----8sbwecba5aajmm6f.xn--p1ai/shop/</a:t>
            </a:r>
            <a:r>
              <a:rPr lang="ru-RU" dirty="0" smtClean="0"/>
              <a:t> </a:t>
            </a:r>
          </a:p>
          <a:p>
            <a:pPr lvl="0"/>
            <a:r>
              <a:rPr lang="ru-RU" u="sng" dirty="0" smtClean="0">
                <a:hlinkClick r:id="rId8"/>
              </a:rPr>
              <a:t>http://www.op-lya.ru/ivan-tea-koporsky-tea-recipes-and-rules-of-procurement/162-ivan-tea-fermented</a:t>
            </a:r>
            <a:endParaRPr lang="ru-RU" dirty="0" smtClean="0"/>
          </a:p>
          <a:p>
            <a:pPr>
              <a:buNone/>
            </a:pPr>
            <a:endParaRPr lang="ru-RU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endParaRPr lang="ru-RU" dirty="0" smtClean="0"/>
          </a:p>
          <a:p>
            <a:r>
              <a:rPr lang="ru-RU" dirty="0" smtClean="0"/>
              <a:t>1. Проблемная ситуация.</a:t>
            </a:r>
          </a:p>
          <a:p>
            <a:r>
              <a:rPr lang="ru-RU" dirty="0" smtClean="0"/>
              <a:t>2. Цель проекта.</a:t>
            </a:r>
          </a:p>
          <a:p>
            <a:r>
              <a:rPr lang="ru-RU" dirty="0" smtClean="0"/>
              <a:t>3. Задачи проекта.</a:t>
            </a:r>
          </a:p>
          <a:p>
            <a:r>
              <a:rPr lang="ru-RU" dirty="0" smtClean="0"/>
              <a:t>4. Исследование.</a:t>
            </a:r>
          </a:p>
          <a:p>
            <a:r>
              <a:rPr lang="ru-RU" dirty="0" smtClean="0"/>
              <a:t>5. Первоначальные идеи.</a:t>
            </a:r>
          </a:p>
          <a:p>
            <a:r>
              <a:rPr lang="ru-RU" dirty="0" smtClean="0"/>
              <a:t>6. Требования к изделию.</a:t>
            </a:r>
          </a:p>
          <a:p>
            <a:r>
              <a:rPr lang="ru-RU" dirty="0" smtClean="0"/>
              <a:t>7. Выбор лучшей идеи.</a:t>
            </a:r>
          </a:p>
          <a:p>
            <a:r>
              <a:rPr lang="ru-RU" dirty="0" smtClean="0"/>
              <a:t>8. Расчёт денежных растрат.</a:t>
            </a:r>
          </a:p>
          <a:p>
            <a:r>
              <a:rPr lang="ru-RU" dirty="0" smtClean="0"/>
              <a:t>9. Технология  изготовления.</a:t>
            </a:r>
          </a:p>
          <a:p>
            <a:r>
              <a:rPr lang="ru-RU" dirty="0" smtClean="0"/>
              <a:t>10. Техника безопасности. </a:t>
            </a:r>
          </a:p>
          <a:p>
            <a:r>
              <a:rPr lang="ru-RU" dirty="0" smtClean="0"/>
              <a:t>11. Экологическое обоснование.</a:t>
            </a:r>
          </a:p>
          <a:p>
            <a:r>
              <a:rPr lang="ru-RU" dirty="0" smtClean="0"/>
              <a:t>12. Оценка и самооценка.</a:t>
            </a:r>
          </a:p>
          <a:p>
            <a:r>
              <a:rPr lang="ru-RU" dirty="0" smtClean="0"/>
              <a:t>13. Источники информации.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6116" y="1285860"/>
            <a:ext cx="5400684" cy="928694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Проблемная ситуация.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Я узнал, что в древние времена люди пили не такой чай, как мы сейчас. Решил узнать, пили ли вообще чай и какой.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57356" y="2214554"/>
            <a:ext cx="6829444" cy="391160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Цель проекта: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Узнать и изготовить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копорский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чай.</a:t>
            </a:r>
          </a:p>
          <a:p>
            <a:pPr algn="ctr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Задачи проекта: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провести исследование;</a:t>
            </a: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разработать варианты древнего напитка;</a:t>
            </a: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рассчитать затраты;</a:t>
            </a: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сделать изделие;</a:t>
            </a: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провести испытание.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74638"/>
            <a:ext cx="7543824" cy="6540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Исследование.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43042" y="1357298"/>
            <a:ext cx="7329510" cy="4697427"/>
          </a:xfrm>
        </p:spPr>
        <p:txBody>
          <a:bodyPr>
            <a:normAutofit fontScale="92500"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 Руси пили чай собственного производства, в основу которого входили самые разнообразные травы: зверобой, мята, крапива, иван-чай. </a:t>
            </a:r>
          </a:p>
          <a:p>
            <a:r>
              <a:rPr lang="ru-RU" sz="1400" dirty="0" smtClean="0"/>
              <a:t>До народа чай дошел в эпоху правления Екатерины II. </a:t>
            </a:r>
          </a:p>
          <a:p>
            <a:r>
              <a:rPr lang="ru-RU" sz="1400" b="1" dirty="0" err="1" smtClean="0"/>
              <a:t>Копорский</a:t>
            </a:r>
            <a:r>
              <a:rPr lang="ru-RU" sz="1400" b="1" dirty="0" smtClean="0"/>
              <a:t> чай</a:t>
            </a:r>
            <a:r>
              <a:rPr lang="ru-RU" sz="1400" dirty="0" smtClean="0"/>
              <a:t> (</a:t>
            </a:r>
            <a:r>
              <a:rPr lang="ru-RU" sz="1400" i="1" dirty="0" err="1" smtClean="0"/>
              <a:t>копорка</a:t>
            </a:r>
            <a:r>
              <a:rPr lang="ru-RU" sz="1400" i="1" dirty="0" smtClean="0"/>
              <a:t>, иван-чай</a:t>
            </a:r>
            <a:r>
              <a:rPr lang="ru-RU" sz="1400" dirty="0" smtClean="0"/>
              <a:t>) — русский </a:t>
            </a:r>
            <a:r>
              <a:rPr lang="ru-RU" sz="1400" u="sng" dirty="0" smtClean="0">
                <a:hlinkClick r:id="rId3" tooltip="Травяной чай"/>
              </a:rPr>
              <a:t>травяной напиток</a:t>
            </a:r>
            <a:r>
              <a:rPr lang="ru-RU" sz="1400" dirty="0" smtClean="0"/>
              <a:t>, получаемый при заваривании ферментированных листьев </a:t>
            </a:r>
            <a:r>
              <a:rPr lang="ru-RU" sz="1400" u="sng" dirty="0" smtClean="0">
                <a:hlinkClick r:id="rId4" tooltip="Иван-чай узколистный"/>
              </a:rPr>
              <a:t>кипрея узколистного</a:t>
            </a:r>
            <a:r>
              <a:rPr lang="ru-RU" sz="1400" dirty="0" smtClean="0"/>
              <a:t> (</a:t>
            </a:r>
            <a:r>
              <a:rPr lang="la-Latn" sz="1400" i="1" dirty="0" smtClean="0"/>
              <a:t>Epilobium angustifolium</a:t>
            </a:r>
            <a:r>
              <a:rPr lang="ru-RU" sz="1400" dirty="0" smtClean="0"/>
              <a:t>), многолетнего травянистого растения из семейства </a:t>
            </a:r>
            <a:r>
              <a:rPr lang="ru-RU" sz="1400" u="sng" dirty="0" smtClean="0">
                <a:hlinkClick r:id="rId5" tooltip="Кипрейные"/>
              </a:rPr>
              <a:t>Кипрейные</a:t>
            </a:r>
            <a:r>
              <a:rPr lang="ru-RU" sz="1400" dirty="0" smtClean="0"/>
              <a:t>. Название напитка произошло от древнего русского села </a:t>
            </a:r>
            <a:r>
              <a:rPr lang="ru-RU" sz="1400" u="sng" dirty="0" smtClean="0">
                <a:hlinkClick r:id="rId6" tooltip="Копорье (село, Ленинградская область)"/>
              </a:rPr>
              <a:t>Копорье</a:t>
            </a:r>
            <a:r>
              <a:rPr lang="ru-RU" sz="1400" dirty="0" smtClean="0"/>
              <a:t> неподалёку от </a:t>
            </a:r>
            <a:r>
              <a:rPr lang="ru-RU" sz="1400" u="sng" dirty="0" smtClean="0">
                <a:hlinkClick r:id="rId7" tooltip="Петербург"/>
              </a:rPr>
              <a:t>Петербурга</a:t>
            </a:r>
            <a:r>
              <a:rPr lang="ru-RU" sz="1400" dirty="0" smtClean="0"/>
              <a:t>, где из его листьев традиционно вырабатывали </a:t>
            </a:r>
            <a:r>
              <a:rPr lang="ru-RU" sz="1400" u="sng" dirty="0" err="1" smtClean="0">
                <a:hlinkClick r:id="rId8" tooltip="Фиточай"/>
              </a:rPr>
              <a:t>фиточай</a:t>
            </a:r>
            <a:r>
              <a:rPr lang="ru-RU" sz="1400" dirty="0" smtClean="0"/>
              <a:t>.</a:t>
            </a:r>
          </a:p>
          <a:p>
            <a:r>
              <a:rPr lang="ru-RU" sz="1400" dirty="0" smtClean="0"/>
              <a:t>При производстве этого напитка не применяли ферментации: листья просто вялили, выкладывая их в тени, или подсушивая в остывшей печи. </a:t>
            </a:r>
          </a:p>
          <a:p>
            <a:r>
              <a:rPr lang="ru-RU" sz="1400" dirty="0" smtClean="0"/>
              <a:t>Дворовый человек помещика Савелова, из его имения в </a:t>
            </a:r>
            <a:r>
              <a:rPr lang="ru-RU" sz="1400" dirty="0" err="1" smtClean="0"/>
              <a:t>Царскосельской</a:t>
            </a:r>
            <a:r>
              <a:rPr lang="ru-RU" sz="1400" dirty="0" smtClean="0"/>
              <a:t> вотчине, проживал одно время при Русском Посольстве в Китае. Подсмотрев производство ферментированного чая и вернувшись на Родину, он организовал производство дешёвого заменителя чайного листа из кипрея. Листья перетирали, ошпаривали, просушивали с помощью раскалённых камней — почти так же в Китае обходились с чайными листьями. </a:t>
            </a:r>
          </a:p>
          <a:p>
            <a:r>
              <a:rPr lang="ru-RU" sz="1400" dirty="0" err="1" smtClean="0"/>
              <a:t>Копорский</a:t>
            </a:r>
            <a:r>
              <a:rPr lang="ru-RU" sz="1400" dirty="0" smtClean="0"/>
              <a:t> ферментированный чёрный чай начал распространяться по России. Его широко продавали под видом китайского чая настолько, что существовал даже попутный промысел — подделывали китайские деревянные чайные ящички, этим зарабатывали на жизнь крестьяне </a:t>
            </a:r>
            <a:r>
              <a:rPr lang="ru-RU" sz="1400" dirty="0" err="1" smtClean="0"/>
              <a:t>Калязинского</a:t>
            </a:r>
            <a:r>
              <a:rPr lang="ru-RU" sz="1400" dirty="0" smtClean="0"/>
              <a:t> уезда Тверской губернии. В словаре </a:t>
            </a:r>
            <a:r>
              <a:rPr lang="ru-RU" sz="1400" u="sng" dirty="0" smtClean="0">
                <a:hlinkClick r:id="rId9" tooltip="Даль, Владимир Иванович"/>
              </a:rPr>
              <a:t>Владимира Даля</a:t>
            </a:r>
            <a:r>
              <a:rPr lang="ru-RU" sz="1400" dirty="0" smtClean="0"/>
              <a:t> </a:t>
            </a:r>
            <a:r>
              <a:rPr lang="ru-RU" sz="1400" dirty="0" err="1" smtClean="0"/>
              <a:t>копорский</a:t>
            </a:r>
            <a:r>
              <a:rPr lang="ru-RU" sz="1400" dirty="0" smtClean="0"/>
              <a:t> чай назван чаем «поддельным». </a:t>
            </a:r>
            <a:r>
              <a:rPr lang="ru-RU" sz="1400" u="sng" dirty="0" smtClean="0">
                <a:hlinkClick r:id="rId9" tooltip="Даль, Владимир Иванович"/>
              </a:rPr>
              <a:t>В. И. Даль</a:t>
            </a:r>
            <a:r>
              <a:rPr lang="ru-RU" sz="1400" dirty="0" smtClean="0"/>
              <a:t> зафиксировал и народную поговорку: «</a:t>
            </a:r>
            <a:r>
              <a:rPr lang="ru-RU" sz="1400" dirty="0" err="1" smtClean="0"/>
              <a:t>Копорское</a:t>
            </a:r>
            <a:r>
              <a:rPr lang="ru-RU" sz="1400" dirty="0" smtClean="0"/>
              <a:t> крошево и кисло и дёшево».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540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00166" y="714356"/>
            <a:ext cx="7186634" cy="5429288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До нашего времени дошли несколько рецептов приготовления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копорского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чая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/>
              <a:t> Один из них.</a:t>
            </a:r>
          </a:p>
          <a:p>
            <a:pPr algn="ctr"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</a:t>
            </a:r>
            <a:r>
              <a:rPr lang="ru-RU" i="1" dirty="0" smtClean="0"/>
              <a:t>Настоящий сбор производится в начале осени, когда иван-чай совершенно отцветёт, и листья его начнут желтеть и сохнуть. Период сбора продолжается 4-6 недель; [...] дома, в укромном месте - на чердаке, на гумне или в сарае [листья] расстилаются и сушатся. [...] Высушенные листья кладут в кадку и обваривают кипятком; для того, чтобы они лучше обварились, бросают туда докрасна раскалённые камни. Когда лист достаточно проварится и разопреет, его перекладывают в корыто и перетирают с чернозёмом или болотной землёю, после чего сушат в жарко натопленной русской печи. Чернозём или болотную землю примешивают потому, что от содержащихся в них кислот чай делается бурым; кроме того, от примеси чернозёма листья лучше скручиваются и перетираются. Высушенный в печи чай предварительно просевают на грохоте или решете, чтобы удалить золу и излишнюю землю. После этого чай опять перетирают руками до тех пор, пока он по </a:t>
            </a:r>
            <a:r>
              <a:rPr lang="ru-RU" i="1" dirty="0" err="1" smtClean="0"/>
              <a:t>измельчённости</a:t>
            </a:r>
            <a:r>
              <a:rPr lang="ru-RU" i="1" dirty="0" smtClean="0"/>
              <a:t> не будет походить на китайский. Тут важную роль играет сушка: если лист пересушен, то он скоро перетирается и обращается почти в порошок, если же будет </a:t>
            </a:r>
            <a:r>
              <a:rPr lang="ru-RU" i="1" dirty="0" err="1" smtClean="0"/>
              <a:t>недосушен</a:t>
            </a:r>
            <a:r>
              <a:rPr lang="ru-RU" i="1" dirty="0" smtClean="0"/>
              <a:t>, то его трудно перетирать и он выйдет крупнее настоящего чая.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Свойства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85918" y="1600200"/>
            <a:ext cx="6900882" cy="4525963"/>
          </a:xfrm>
        </p:spPr>
        <p:txBody>
          <a:bodyPr>
            <a:normAutofit/>
          </a:bodyPr>
          <a:lstStyle/>
          <a:p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Копорский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чай обладает приятным, чуть терпким вкусом с душистым цветочно-травяным ароматом. В молодых листьях иван-чая содержится от 10 до 22 % 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3" tooltip="Дубильные вещества"/>
              </a:rPr>
              <a:t>дубильных веществ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В листьях — до 15 % 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4" tooltip="Слизь"/>
              </a:rPr>
              <a:t>слизи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кипрее узколистном также обнаружено большое количество растительных волокон, 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5" tooltip="Полимеры"/>
              </a:rPr>
              <a:t>полимеров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6" tooltip="Целлюлоза"/>
              </a:rPr>
              <a:t>целлюлозы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1600" u="sng" dirty="0" err="1" smtClean="0">
                <a:latin typeface="Times New Roman" pitchFamily="18" charset="0"/>
                <a:cs typeface="Times New Roman" pitchFamily="18" charset="0"/>
                <a:hlinkClick r:id="rId7" tooltip="Лектины"/>
              </a:rPr>
              <a:t>лектины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8" tooltip="Аскорбиновая кислота"/>
              </a:rPr>
              <a:t>витамин С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(от 90 до 588 мг на 100 г сырой травы; то есть в 5—6 раз больше, чем в 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9" tooltip="Лимон"/>
              </a:rPr>
              <a:t>лимонах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), 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10" tooltip="Сахар"/>
              </a:rPr>
              <a:t>сахара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11" tooltip="Органические кислоты"/>
              </a:rPr>
              <a:t>органические кислоты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12" tooltip="Пектиновые вещества"/>
              </a:rPr>
              <a:t>пектин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1600" u="sng" dirty="0" err="1" smtClean="0">
                <a:latin typeface="Times New Roman" pitchFamily="18" charset="0"/>
                <a:cs typeface="Times New Roman" pitchFamily="18" charset="0"/>
                <a:hlinkClick r:id="rId13" tooltip="Флавоноиды"/>
              </a:rPr>
              <a:t>флавоноиды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и следы 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14" tooltip="Алкалоиды"/>
              </a:rPr>
              <a:t>алкалоидов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Среди микроэлементов, обнаруженных в растении, следует упомянуть о довольно большой концентрации 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15" tooltip="Железо"/>
              </a:rPr>
              <a:t>железа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16" tooltip="Медь"/>
              </a:rPr>
              <a:t>меди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и 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17" tooltip="Марганец"/>
              </a:rPr>
              <a:t>марганца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бутонизации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 надземной части растения имеется</a:t>
            </a:r>
            <a:r>
              <a:rPr lang="ru-RU" sz="1600" baseline="300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 20 % белка, соли фосфора, кальция, 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18" tooltip="Кобальт"/>
              </a:rPr>
              <a:t>кобальта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Кроме того, обнаружены 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19" tooltip="Калий"/>
              </a:rPr>
              <a:t>калий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20" tooltip="Кальций"/>
              </a:rPr>
              <a:t>кальций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21" tooltip="Литий"/>
              </a:rPr>
              <a:t>литий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и другие элементы.</a:t>
            </a:r>
          </a:p>
          <a:p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Копорский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чай не содержит 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22" tooltip="Кофеин"/>
              </a:rPr>
              <a:t>кофеин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8992" y="274638"/>
            <a:ext cx="5257808" cy="86834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Первоначальные идеи.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28860" y="2143115"/>
            <a:ext cx="5643602" cy="2786083"/>
          </a:xfrm>
        </p:spPr>
        <p:txBody>
          <a:bodyPr/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1вариант: рецепт приготовления начинается с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завяливания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собранных листьев.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2 вариант:  после заготовки листьев процесс ферментации можно ускорить, если использовать для скручивания не свои руки, а мясорубку.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 вариант: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двойная ферментация иван-чая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6116" y="274638"/>
            <a:ext cx="5400684" cy="86834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Требование к изделию.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00232" y="1928802"/>
            <a:ext cx="6758006" cy="2828932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Копорский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чай должен быть :</a:t>
            </a:r>
          </a:p>
          <a:p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по цвету заварки – янтарно-коричневый, глубокий, как и обычного чая;</a:t>
            </a:r>
          </a:p>
          <a:p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по запаху - аромат очень приятный, вызывает в голове мысли о цветущем луге и лете;</a:t>
            </a:r>
          </a:p>
          <a:p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по вкусу - многогранен, очень яркий.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8926" y="274638"/>
            <a:ext cx="5757874" cy="796908"/>
          </a:xfrm>
        </p:spPr>
        <p:txBody>
          <a:bodyPr/>
          <a:lstStyle/>
          <a:p>
            <a:r>
              <a:rPr lang="ru-RU" dirty="0" smtClean="0"/>
              <a:t>Выбор лучшей идеи.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5984" y="1785925"/>
            <a:ext cx="6400816" cy="3429025"/>
          </a:xfrm>
        </p:spPr>
        <p:txBody>
          <a:bodyPr>
            <a:normAutofit/>
          </a:bodyPr>
          <a:lstStyle/>
          <a:p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Мне понравился 2 вариант, он не затрачивает много времени и сил.</a:t>
            </a:r>
          </a:p>
          <a:p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2 вариант: Собрать лист иван-чая. Перебрать. Пропустить через мясорубку  кипрей, при этом выделится необходимый сок.</a:t>
            </a:r>
          </a:p>
          <a:p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Из полученной травяной кашицы сделайте небольшие кружочки и оставьте их в теплом месте под крышкой на 24 часа. Для ферментируемой травы подойдет эмалированная посуда. Таким способом готовить заварку гораздо проще и быстрее.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939</Words>
  <Application>Microsoft Office PowerPoint</Application>
  <PresentationFormat>Экран (4:3)</PresentationFormat>
  <Paragraphs>134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Муниципальное бюджетное общеобразовательное учреждение «Порожская общеобразовательная школа» </vt:lpstr>
      <vt:lpstr>План:</vt:lpstr>
      <vt:lpstr>Проблемная ситуация.  Я узнал, что в древние времена люди пили не такой чай, как мы сейчас. Решил узнать, пили ли вообще чай и какой. </vt:lpstr>
      <vt:lpstr>Исследование.</vt:lpstr>
      <vt:lpstr>Слайд 5</vt:lpstr>
      <vt:lpstr>Свойства</vt:lpstr>
      <vt:lpstr>Первоначальные идеи.</vt:lpstr>
      <vt:lpstr>Требование к изделию.</vt:lpstr>
      <vt:lpstr>Выбор лучшей идеи.</vt:lpstr>
      <vt:lpstr>Расчёт денежных растрат.</vt:lpstr>
      <vt:lpstr>Техника безопасности при пользовании духовым шкафом. </vt:lpstr>
      <vt:lpstr>Технология изготовления.</vt:lpstr>
      <vt:lpstr>Слайд 13</vt:lpstr>
      <vt:lpstr>Экологическое обоснование. </vt:lpstr>
      <vt:lpstr>Оценка и самооценка. </vt:lpstr>
      <vt:lpstr>Реклама.</vt:lpstr>
      <vt:lpstr>Источники информации.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общеобразовательное учреждение «Порожская общеобразовательная школа» </dc:title>
  <dc:creator>User</dc:creator>
  <cp:lastModifiedBy>User</cp:lastModifiedBy>
  <cp:revision>18</cp:revision>
  <dcterms:created xsi:type="dcterms:W3CDTF">2019-02-25T15:42:14Z</dcterms:created>
  <dcterms:modified xsi:type="dcterms:W3CDTF">2019-05-06T15:53:16Z</dcterms:modified>
</cp:coreProperties>
</file>