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67" r:id="rId3"/>
    <p:sldId id="257" r:id="rId4"/>
    <p:sldId id="258" r:id="rId5"/>
    <p:sldId id="268" r:id="rId6"/>
    <p:sldId id="269" r:id="rId7"/>
    <p:sldId id="272" r:id="rId8"/>
    <p:sldId id="279" r:id="rId9"/>
    <p:sldId id="280" r:id="rId10"/>
    <p:sldId id="270" r:id="rId11"/>
    <p:sldId id="285" r:id="rId12"/>
    <p:sldId id="271" r:id="rId13"/>
    <p:sldId id="273" r:id="rId14"/>
    <p:sldId id="274" r:id="rId15"/>
    <p:sldId id="275" r:id="rId16"/>
    <p:sldId id="276" r:id="rId17"/>
    <p:sldId id="283" r:id="rId18"/>
    <p:sldId id="281" r:id="rId19"/>
    <p:sldId id="278" r:id="rId20"/>
    <p:sldId id="284" r:id="rId21"/>
    <p:sldId id="277" r:id="rId22"/>
    <p:sldId id="259" r:id="rId23"/>
    <p:sldId id="286" r:id="rId24"/>
    <p:sldId id="287" r:id="rId25"/>
    <p:sldId id="260" r:id="rId26"/>
    <p:sldId id="261" r:id="rId27"/>
    <p:sldId id="262" r:id="rId28"/>
    <p:sldId id="288" r:id="rId29"/>
    <p:sldId id="289" r:id="rId30"/>
    <p:sldId id="264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3198A"/>
    <a:srgbClr val="009900"/>
    <a:srgbClr val="D30037"/>
    <a:srgbClr val="D00A18"/>
    <a:srgbClr val="D30A39"/>
    <a:srgbClr val="FF6600"/>
    <a:srgbClr val="C2A3FF"/>
    <a:srgbClr val="9966FF"/>
    <a:srgbClr val="99FFCC"/>
    <a:srgbClr val="75DB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5305" autoAdjust="0"/>
  </p:normalViewPr>
  <p:slideViewPr>
    <p:cSldViewPr snapToGrid="0">
      <p:cViewPr varScale="1">
        <p:scale>
          <a:sx n="80" d="100"/>
          <a:sy n="80" d="100"/>
        </p:scale>
        <p:origin x="-96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A336E-6447-4785-88E9-A4A5D5EADD44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63C7E-2436-46A5-8A7B-F6CB3A0A0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1337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63C7E-2436-46A5-8A7B-F6CB3A0A0FF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8827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63C7E-2436-46A5-8A7B-F6CB3A0A0FF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63C7E-2436-46A5-8A7B-F6CB3A0A0FF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5628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63C7E-2436-46A5-8A7B-F6CB3A0A0FF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749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63C7E-2436-46A5-8A7B-F6CB3A0A0FF2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617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63C7E-2436-46A5-8A7B-F6CB3A0A0FF2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7438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63C7E-2436-46A5-8A7B-F6CB3A0A0FF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452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E3DD-9476-4B5A-8D1C-A0FE57E7706F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C550-72D9-4B3F-831E-13C65D3E7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E3DD-9476-4B5A-8D1C-A0FE57E7706F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C550-72D9-4B3F-831E-13C65D3E7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E3DD-9476-4B5A-8D1C-A0FE57E7706F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C550-72D9-4B3F-831E-13C65D3E7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E3DD-9476-4B5A-8D1C-A0FE57E7706F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C550-72D9-4B3F-831E-13C65D3E7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E3DD-9476-4B5A-8D1C-A0FE57E7706F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C550-72D9-4B3F-831E-13C65D3E7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E3DD-9476-4B5A-8D1C-A0FE57E7706F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C550-72D9-4B3F-831E-13C65D3E7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E3DD-9476-4B5A-8D1C-A0FE57E7706F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C550-72D9-4B3F-831E-13C65D3E7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E3DD-9476-4B5A-8D1C-A0FE57E7706F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C550-72D9-4B3F-831E-13C65D3E7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E3DD-9476-4B5A-8D1C-A0FE57E7706F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C550-72D9-4B3F-831E-13C65D3E7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E3DD-9476-4B5A-8D1C-A0FE57E7706F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C550-72D9-4B3F-831E-13C65D3E7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8E3DD-9476-4B5A-8D1C-A0FE57E7706F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C550-72D9-4B3F-831E-13C65D3E7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8E3DD-9476-4B5A-8D1C-A0FE57E7706F}" type="datetimeFigureOut">
              <a:rPr lang="ru-RU" smtClean="0"/>
              <a:pPr/>
              <a:t>17.01.2025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AC550-72D9-4B3F-831E-13C65D3E7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m0yF-qR23Lw/UaVYLEREURI/AAAAAAAADDo/pUqUnZBk6Gg/s1600/%D0%BA%D1%83%D0%B1%D0%B8%D0%BA%D0%B8_%D1%81%D0%BE%D1%87%D0%B8%D0%BD%D0%B8+%D1%81%D0%BA%D0%B0%D0%B7%D0%BA%D1%83_03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7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11.wdp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7" Type="http://schemas.openxmlformats.org/officeDocument/2006/relationships/image" Target="../media/image3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3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microsoft.com/office/2007/relationships/hdphoto" Target="../media/hdphoto1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7" Type="http://schemas.openxmlformats.org/officeDocument/2006/relationships/image" Target="../media/image4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microsoft.com/office/2007/relationships/hdphoto" Target="../media/hdphoto1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1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49.jpeg"/><Relationship Id="rId5" Type="http://schemas.openxmlformats.org/officeDocument/2006/relationships/image" Target="../media/image44.jpeg"/><Relationship Id="rId10" Type="http://schemas.microsoft.com/office/2007/relationships/hdphoto" Target="../media/hdphoto2.wdp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52.jpeg"/><Relationship Id="rId4" Type="http://schemas.microsoft.com/office/2007/relationships/hdphoto" Target="../media/hdphoto11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4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61.jpeg"/><Relationship Id="rId18" Type="http://schemas.microsoft.com/office/2007/relationships/hdphoto" Target="../media/hdphoto10.wdp"/><Relationship Id="rId3" Type="http://schemas.openxmlformats.org/officeDocument/2006/relationships/image" Target="../media/image56.jpeg"/><Relationship Id="rId7" Type="http://schemas.openxmlformats.org/officeDocument/2006/relationships/image" Target="../media/image58.jpeg"/><Relationship Id="rId12" Type="http://schemas.microsoft.com/office/2007/relationships/hdphoto" Target="../media/hdphoto7.wdp"/><Relationship Id="rId17" Type="http://schemas.openxmlformats.org/officeDocument/2006/relationships/image" Target="../media/image63.jpeg"/><Relationship Id="rId2" Type="http://schemas.openxmlformats.org/officeDocument/2006/relationships/notesSlide" Target="../notesSlides/notesSlide6.xml"/><Relationship Id="rId16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60.jpeg"/><Relationship Id="rId5" Type="http://schemas.openxmlformats.org/officeDocument/2006/relationships/image" Target="../media/image57.jpeg"/><Relationship Id="rId15" Type="http://schemas.openxmlformats.org/officeDocument/2006/relationships/image" Target="../media/image62.jpe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59.jpeg"/><Relationship Id="rId14" Type="http://schemas.microsoft.com/office/2007/relationships/hdphoto" Target="../media/hdphoto8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58.jpeg"/><Relationship Id="rId4" Type="http://schemas.microsoft.com/office/2007/relationships/hdphoto" Target="../media/hdphoto1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77570_33-p-fon-dlya-prezentatsii-po-konstruirovaniyu-4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63192">
            <a:off x="1076794" y="798345"/>
            <a:ext cx="7935407" cy="2823735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Кубики историй» </a:t>
            </a:r>
            <a:b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или </a:t>
            </a:r>
            <a:r>
              <a:rPr lang="ru-RU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сторителлинг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 </a:t>
            </a:r>
            <a:b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как средство развития связной речи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/>
            </a:r>
            <a:b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детей</a:t>
            </a:r>
            <a:r>
              <a:rPr lang="ru-RU" altLang="ru-RU" sz="4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altLang="ru-RU" sz="4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c</a:t>
            </a:r>
            <a:r>
              <a:rPr lang="ru-RU" altLang="ru-RU" sz="4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ОВЗ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»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2360" y="4063545"/>
            <a:ext cx="8615266" cy="1425183"/>
          </a:xfrm>
        </p:spPr>
        <p:txBody>
          <a:bodyPr>
            <a:normAutofit/>
          </a:bodyPr>
          <a:lstStyle/>
          <a:p>
            <a:pPr algn="l"/>
            <a:endParaRPr lang="ru-RU" sz="1800" dirty="0">
              <a:solidFill>
                <a:srgbClr val="4CB5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l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Кондратьева Нина Васильевна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l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МАОУ СОШ № 5 СП «Солнышко»</a:t>
            </a:r>
            <a:endParaRPr lang="ru-RU" sz="1600" b="1" dirty="0">
              <a:solidFill>
                <a:srgbClr val="0087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8369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0800000">
            <a:off x="98123" y="0"/>
            <a:ext cx="12093877" cy="682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34440" y="1036320"/>
            <a:ext cx="9723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35480" y="217670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80560" y="1106716"/>
            <a:ext cx="67360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«Кубики историй» - настоящий праздник воображения! </a:t>
            </a:r>
          </a:p>
          <a:p>
            <a:pPr algn="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 сочинять истории не только полезно, но и очень увлекательно!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rId3"/>
            <a:extLst>
              <a:ext uri="{FF2B5EF4-FFF2-40B4-BE49-F238E27FC236}">
                <a16:creationId xmlns="" xmlns:a16="http://schemas.microsoft.com/office/drawing/2014/main" id="{2923036F-9AFF-4F94-AF36-DEA855BABF3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77" b="-624"/>
          <a:stretch/>
        </p:blipFill>
        <p:spPr bwMode="auto">
          <a:xfrm>
            <a:off x="1432561" y="1266160"/>
            <a:ext cx="3566160" cy="45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638" b="100000" l="1822" r="99282">
                        <a14:foregroundMark x1="5798" y1="46042" x2="5798" y2="46042"/>
                        <a14:foregroundMark x1="9166" y1="32393" x2="9166" y2="32393"/>
                        <a14:foregroundMark x1="6240" y1="68153" x2="6240" y2="68153"/>
                        <a14:foregroundMark x1="5135" y1="52866" x2="5135" y2="52866"/>
                        <a14:foregroundMark x1="5467" y1="81984" x2="5467" y2="81984"/>
                        <a14:foregroundMark x1="7841" y1="20564" x2="7841" y2="20564"/>
                        <a14:foregroundMark x1="24406" y1="11192" x2="24406" y2="11192"/>
                        <a14:foregroundMark x1="30315" y1="11738" x2="30315" y2="11738"/>
                        <a14:foregroundMark x1="22805" y1="15014" x2="22805" y2="15014"/>
                        <a14:foregroundMark x1="33683" y1="13922" x2="33683" y2="13922"/>
                        <a14:foregroundMark x1="44892" y1="11010" x2="44892" y2="11010"/>
                        <a14:foregroundMark x1="50801" y1="11010" x2="50801" y2="11010"/>
                        <a14:foregroundMark x1="58200" y1="9918" x2="58200" y2="9918"/>
                        <a14:foregroundMark x1="65378" y1="9372" x2="65378" y2="9372"/>
                        <a14:foregroundMark x1="74876" y1="9372" x2="74876" y2="9372"/>
                        <a14:foregroundMark x1="83711" y1="7461" x2="83711" y2="7461"/>
                        <a14:foregroundMark x1="91883" y1="9099" x2="91883" y2="9099"/>
                        <a14:foregroundMark x1="92766" y1="21656" x2="92766" y2="21656"/>
                        <a14:foregroundMark x1="89895" y1="13194" x2="89895" y2="13194"/>
                        <a14:foregroundMark x1="93429" y1="51228" x2="93429" y2="51228"/>
                        <a14:foregroundMark x1="93429" y1="81256" x2="93429" y2="81256"/>
                        <a14:foregroundMark x1="94147" y1="91993" x2="94147" y2="91993"/>
                        <a14:foregroundMark x1="6571" y1="91629" x2="6571" y2="91629"/>
                        <a14:foregroundMark x1="14412" y1="91993" x2="14412" y2="91993"/>
                        <a14:foregroundMark x1="35008" y1="91629" x2="35008" y2="91629"/>
                        <a14:foregroundMark x1="43733" y1="92175" x2="43733" y2="92175"/>
                        <a14:foregroundMark x1="51132" y1="92539" x2="51132" y2="92539"/>
                        <a14:foregroundMark x1="64771" y1="92539" x2="64771" y2="92539"/>
                        <a14:foregroundMark x1="79680" y1="93813" x2="79680" y2="93813"/>
                        <a14:foregroundMark x1="72612" y1="94177" x2="72612" y2="94177"/>
                        <a14:foregroundMark x1="86085" y1="93085" x2="86085" y2="93085"/>
                        <a14:foregroundMark x1="65157" y1="90264" x2="65157" y2="90264"/>
                        <a14:foregroundMark x1="21922" y1="89900" x2="21922" y2="89900"/>
                        <a14:foregroundMark x1="93429" y1="62056" x2="93429" y2="62056"/>
                        <a14:backgroundMark x1="9498" y1="97088" x2="9498" y2="97088"/>
                        <a14:backgroundMark x1="69188" y1="97725" x2="69188" y2="97725"/>
                        <a14:backgroundMark x1="60188" y1="98999" x2="60188" y2="98999"/>
                        <a14:backgroundMark x1="16786" y1="99181" x2="16786" y2="99181"/>
                        <a14:backgroundMark x1="15295" y1="98635" x2="15295" y2="98635"/>
                        <a14:backgroundMark x1="66262" y1="97725" x2="66262" y2="97725"/>
                        <a14:backgroundMark x1="85588" y1="97543" x2="85588" y2="9754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3360" y="-304799"/>
            <a:ext cx="12679680" cy="716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889760" y="652194"/>
            <a:ext cx="8458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«кубиков историй» нам понадобилось:</a:t>
            </a:r>
            <a:endParaRPr lang="ru-RU" sz="25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66E7285E-A616-4766-BA1D-9FE535B47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20" y="3931920"/>
            <a:ext cx="1846579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891102D-0310-4C30-B480-D00DAC3DAE0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368" y="1200306"/>
            <a:ext cx="4086134" cy="24393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B9E9A7D-DF01-4D3D-A5AC-0CCE123FEA4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0"/>
            <a:ext cx="2906310" cy="43517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DCAA670-D496-4F59-907F-2529AE91570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31" y="1706880"/>
            <a:ext cx="2693249" cy="32674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6" descr="История Шаблона Куба">
            <a:extLst>
              <a:ext uri="{FF2B5EF4-FFF2-40B4-BE49-F238E27FC236}">
                <a16:creationId xmlns="" xmlns:a16="http://schemas.microsoft.com/office/drawing/2014/main" id="{EAE49328-A8AE-45F2-9E70-AF9C8CE9D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440" y="3990273"/>
            <a:ext cx="2019100" cy="23800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638" b="100000" l="1822" r="99282">
                        <a14:foregroundMark x1="5798" y1="46042" x2="5798" y2="46042"/>
                        <a14:foregroundMark x1="9166" y1="32393" x2="9166" y2="32393"/>
                        <a14:foregroundMark x1="6240" y1="68153" x2="6240" y2="68153"/>
                        <a14:foregroundMark x1="5135" y1="52866" x2="5135" y2="52866"/>
                        <a14:foregroundMark x1="5467" y1="81984" x2="5467" y2="81984"/>
                        <a14:foregroundMark x1="7841" y1="20564" x2="7841" y2="20564"/>
                        <a14:foregroundMark x1="24406" y1="11192" x2="24406" y2="11192"/>
                        <a14:foregroundMark x1="30315" y1="11738" x2="30315" y2="11738"/>
                        <a14:foregroundMark x1="22805" y1="15014" x2="22805" y2="15014"/>
                        <a14:foregroundMark x1="33683" y1="13922" x2="33683" y2="13922"/>
                        <a14:foregroundMark x1="44892" y1="11010" x2="44892" y2="11010"/>
                        <a14:foregroundMark x1="50801" y1="11010" x2="50801" y2="11010"/>
                        <a14:foregroundMark x1="58200" y1="9918" x2="58200" y2="9918"/>
                        <a14:foregroundMark x1="65378" y1="9372" x2="65378" y2="9372"/>
                        <a14:foregroundMark x1="74876" y1="9372" x2="74876" y2="9372"/>
                        <a14:foregroundMark x1="83711" y1="7461" x2="83711" y2="7461"/>
                        <a14:foregroundMark x1="91883" y1="9099" x2="91883" y2="9099"/>
                        <a14:foregroundMark x1="92766" y1="21656" x2="92766" y2="21656"/>
                        <a14:foregroundMark x1="89895" y1="13194" x2="89895" y2="13194"/>
                        <a14:foregroundMark x1="93429" y1="51228" x2="93429" y2="51228"/>
                        <a14:foregroundMark x1="93429" y1="81256" x2="93429" y2="81256"/>
                        <a14:foregroundMark x1="94147" y1="91993" x2="94147" y2="91993"/>
                        <a14:foregroundMark x1="6571" y1="91629" x2="6571" y2="91629"/>
                        <a14:foregroundMark x1="14412" y1="91993" x2="14412" y2="91993"/>
                        <a14:foregroundMark x1="35008" y1="91629" x2="35008" y2="91629"/>
                        <a14:foregroundMark x1="43733" y1="92175" x2="43733" y2="92175"/>
                        <a14:foregroundMark x1="51132" y1="92539" x2="51132" y2="92539"/>
                        <a14:foregroundMark x1="64771" y1="92539" x2="64771" y2="92539"/>
                        <a14:foregroundMark x1="79680" y1="93813" x2="79680" y2="93813"/>
                        <a14:foregroundMark x1="72612" y1="94177" x2="72612" y2="94177"/>
                        <a14:foregroundMark x1="86085" y1="93085" x2="86085" y2="93085"/>
                        <a14:foregroundMark x1="65157" y1="90264" x2="65157" y2="90264"/>
                        <a14:foregroundMark x1="21922" y1="89900" x2="21922" y2="89900"/>
                        <a14:foregroundMark x1="93429" y1="62056" x2="93429" y2="62056"/>
                        <a14:backgroundMark x1="9498" y1="97088" x2="9498" y2="97088"/>
                        <a14:backgroundMark x1="69188" y1="97725" x2="69188" y2="97725"/>
                        <a14:backgroundMark x1="60188" y1="98999" x2="60188" y2="98999"/>
                        <a14:backgroundMark x1="16786" y1="99181" x2="16786" y2="99181"/>
                        <a14:backgroundMark x1="15295" y1="98635" x2="15295" y2="98635"/>
                        <a14:backgroundMark x1="66262" y1="97725" x2="66262" y2="97725"/>
                        <a14:backgroundMark x1="85588" y1="97543" x2="85588" y2="9754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93" y="0"/>
            <a:ext cx="11040813" cy="670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30680" y="1021080"/>
            <a:ext cx="8671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5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ехника </a:t>
            </a:r>
            <a:r>
              <a:rPr lang="ru-RU" sz="3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сторителлинг</a:t>
            </a:r>
            <a:r>
              <a:rPr lang="ru-RU" sz="3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которая лежит </a:t>
            </a:r>
          </a:p>
          <a:p>
            <a:pPr algn="ctr"/>
            <a:r>
              <a:rPr lang="ru-RU" sz="35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основе  игры «Кубики историй», способствует развитию связной речи,  мышления, памяти , воображению,  развивая логику. Каждый ребёнок рассказывает свои истории, опираясь на свой жизненный опыт, наделяя героев своими эмоциями, чувствами , страхами.</a:t>
            </a:r>
            <a:endParaRPr lang="ru-RU" sz="35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638" b="100000" l="1822" r="99282">
                        <a14:foregroundMark x1="5798" y1="46042" x2="5798" y2="46042"/>
                        <a14:foregroundMark x1="9166" y1="32393" x2="9166" y2="32393"/>
                        <a14:foregroundMark x1="6240" y1="68153" x2="6240" y2="68153"/>
                        <a14:foregroundMark x1="5135" y1="52866" x2="5135" y2="52866"/>
                        <a14:foregroundMark x1="5467" y1="81984" x2="5467" y2="81984"/>
                        <a14:foregroundMark x1="7841" y1="20564" x2="7841" y2="20564"/>
                        <a14:foregroundMark x1="24406" y1="11192" x2="24406" y2="11192"/>
                        <a14:foregroundMark x1="30315" y1="11738" x2="30315" y2="11738"/>
                        <a14:foregroundMark x1="22805" y1="15014" x2="22805" y2="15014"/>
                        <a14:foregroundMark x1="33683" y1="13922" x2="33683" y2="13922"/>
                        <a14:foregroundMark x1="44892" y1="11010" x2="44892" y2="11010"/>
                        <a14:foregroundMark x1="50801" y1="11010" x2="50801" y2="11010"/>
                        <a14:foregroundMark x1="58200" y1="9918" x2="58200" y2="9918"/>
                        <a14:foregroundMark x1="65378" y1="9372" x2="65378" y2="9372"/>
                        <a14:foregroundMark x1="74876" y1="9372" x2="74876" y2="9372"/>
                        <a14:foregroundMark x1="83711" y1="7461" x2="83711" y2="7461"/>
                        <a14:foregroundMark x1="91883" y1="9099" x2="91883" y2="9099"/>
                        <a14:foregroundMark x1="92766" y1="21656" x2="92766" y2="21656"/>
                        <a14:foregroundMark x1="89895" y1="13194" x2="89895" y2="13194"/>
                        <a14:foregroundMark x1="93429" y1="51228" x2="93429" y2="51228"/>
                        <a14:foregroundMark x1="93429" y1="81256" x2="93429" y2="81256"/>
                        <a14:foregroundMark x1="94147" y1="91993" x2="94147" y2="91993"/>
                        <a14:foregroundMark x1="6571" y1="91629" x2="6571" y2="91629"/>
                        <a14:foregroundMark x1="14412" y1="91993" x2="14412" y2="91993"/>
                        <a14:foregroundMark x1="35008" y1="91629" x2="35008" y2="91629"/>
                        <a14:foregroundMark x1="43733" y1="92175" x2="43733" y2="92175"/>
                        <a14:foregroundMark x1="51132" y1="92539" x2="51132" y2="92539"/>
                        <a14:foregroundMark x1="64771" y1="92539" x2="64771" y2="92539"/>
                        <a14:foregroundMark x1="79680" y1="93813" x2="79680" y2="93813"/>
                        <a14:foregroundMark x1="72612" y1="94177" x2="72612" y2="94177"/>
                        <a14:foregroundMark x1="86085" y1="93085" x2="86085" y2="93085"/>
                        <a14:foregroundMark x1="65157" y1="90264" x2="65157" y2="90264"/>
                        <a14:foregroundMark x1="21922" y1="89900" x2="21922" y2="89900"/>
                        <a14:foregroundMark x1="93429" y1="62056" x2="93429" y2="62056"/>
                        <a14:backgroundMark x1="9498" y1="97088" x2="9498" y2="97088"/>
                        <a14:backgroundMark x1="69188" y1="97725" x2="69188" y2="97725"/>
                        <a14:backgroundMark x1="60188" y1="98999" x2="60188" y2="98999"/>
                        <a14:backgroundMark x1="16786" y1="99181" x2="16786" y2="99181"/>
                        <a14:backgroundMark x1="15295" y1="98635" x2="15295" y2="98635"/>
                        <a14:backgroundMark x1="66262" y1="97725" x2="66262" y2="97725"/>
                        <a14:backgroundMark x1="85588" y1="97543" x2="85588" y2="9754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3839" y="0"/>
            <a:ext cx="12679680" cy="670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249680" y="1628061"/>
            <a:ext cx="940308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altLang="ru-RU" sz="25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Учитывать возрастные особенности детей, в том числе интеллектуальный, эмоциональный, физический и духовный уровень развития.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altLang="ru-RU" sz="25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ru-RU" altLang="ru-RU" sz="25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В истории должен быть определенный персонаж или герой.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altLang="ru-RU" sz="25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ru-RU" altLang="ru-RU" sz="25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У каждого из героев должны быть особенные черты характера, которые будут отображаться в изложенных событиях.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altLang="ru-RU" sz="25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ru-RU" altLang="ru-RU" sz="25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Основной персонаж непременно должен вызывать симпатию.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altLang="ru-RU" sz="25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История должна вызывать чувства </a:t>
            </a:r>
            <a:r>
              <a:rPr lang="ru-RU" altLang="ru-RU" sz="25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эмпатии</a:t>
            </a:r>
            <a:r>
              <a:rPr lang="ru-RU" altLang="ru-RU" sz="25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представленным персонажам, представляя себя на их месте.</a:t>
            </a:r>
            <a:endParaRPr lang="ru-RU" altLang="ru-RU" sz="25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0819" y="973574"/>
            <a:ext cx="891058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Наиболее важные моменты при создании истории</a:t>
            </a:r>
            <a:endParaRPr lang="ru-RU" altLang="ru-RU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60375" y="92077"/>
            <a:ext cx="11162130" cy="1553843"/>
            <a:chOff x="307975" y="0"/>
            <a:chExt cx="11520570" cy="245985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307975" y="0"/>
              <a:ext cx="3686509" cy="2441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8602578" y="7937"/>
              <a:ext cx="3225967" cy="2441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70621" y="0"/>
              <a:ext cx="3449885" cy="2441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3461914" y="18511"/>
              <a:ext cx="2758411" cy="2441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0800000">
            <a:off x="5752162" y="1615809"/>
            <a:ext cx="6439838" cy="5242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584466" y="409694"/>
            <a:ext cx="54232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 smtClean="0">
                <a:solidFill>
                  <a:srgbClr val="C10000"/>
                </a:solidFill>
                <a:latin typeface="Monotype Corsiva" pitchFamily="66" charset="0"/>
              </a:rPr>
              <a:t>Принцип хороших историй</a:t>
            </a:r>
            <a:endParaRPr lang="ru-RU" altLang="ru-RU" sz="4000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61760" y="2499360"/>
            <a:ext cx="49834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altLang="ru-RU" sz="4200" b="1" dirty="0" smtClean="0">
                <a:solidFill>
                  <a:srgbClr val="C00000"/>
                </a:solidFill>
                <a:latin typeface="Monotype Corsiva" pitchFamily="66" charset="0"/>
              </a:rPr>
              <a:t>Простота</a:t>
            </a:r>
          </a:p>
          <a:p>
            <a:pPr marL="285750" indent="-285750">
              <a:buFontTx/>
              <a:buChar char="-"/>
            </a:pPr>
            <a:r>
              <a:rPr lang="ru-RU" altLang="ru-RU" sz="4200" b="1" dirty="0" smtClean="0">
                <a:solidFill>
                  <a:srgbClr val="C00000"/>
                </a:solidFill>
                <a:latin typeface="Monotype Corsiva" pitchFamily="66" charset="0"/>
              </a:rPr>
              <a:t>Неожиданность</a:t>
            </a:r>
          </a:p>
          <a:p>
            <a:pPr marL="285750" indent="-285750">
              <a:buFontTx/>
              <a:buChar char="-"/>
            </a:pPr>
            <a:r>
              <a:rPr lang="ru-RU" altLang="ru-RU" sz="4200" b="1" dirty="0" smtClean="0">
                <a:solidFill>
                  <a:srgbClr val="C00000"/>
                </a:solidFill>
                <a:latin typeface="Monotype Corsiva" pitchFamily="66" charset="0"/>
              </a:rPr>
              <a:t> Конкретность</a:t>
            </a:r>
          </a:p>
          <a:p>
            <a:pPr marL="285750" indent="-285750">
              <a:buFontTx/>
              <a:buChar char="-"/>
            </a:pPr>
            <a:r>
              <a:rPr lang="ru-RU" altLang="ru-RU" sz="4200" b="1" dirty="0" smtClean="0">
                <a:solidFill>
                  <a:srgbClr val="C00000"/>
                </a:solidFill>
                <a:latin typeface="Monotype Corsiva" pitchFamily="66" charset="0"/>
              </a:rPr>
              <a:t>Реалистичность</a:t>
            </a:r>
          </a:p>
          <a:p>
            <a:pPr marL="285750" indent="-285750">
              <a:buFontTx/>
              <a:buChar char="-"/>
            </a:pPr>
            <a:r>
              <a:rPr lang="ru-RU" altLang="ru-RU" sz="4200" b="1" dirty="0" smtClean="0">
                <a:solidFill>
                  <a:srgbClr val="C00000"/>
                </a:solidFill>
                <a:latin typeface="Monotype Corsiva" pitchFamily="66" charset="0"/>
              </a:rPr>
              <a:t>Эмоциональность </a:t>
            </a:r>
            <a:endParaRPr lang="ru-RU" altLang="ru-RU" sz="4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486BBFC-8D10-4A7E-9DBA-5143803D5F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878" t="2403" r="2989" b="8677"/>
          <a:stretch/>
        </p:blipFill>
        <p:spPr>
          <a:xfrm>
            <a:off x="228600" y="2324100"/>
            <a:ext cx="5410200" cy="3512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638" b="100000" l="1822" r="99282">
                        <a14:foregroundMark x1="5798" y1="46042" x2="5798" y2="46042"/>
                        <a14:foregroundMark x1="9166" y1="32393" x2="9166" y2="32393"/>
                        <a14:foregroundMark x1="6240" y1="68153" x2="6240" y2="68153"/>
                        <a14:foregroundMark x1="5135" y1="52866" x2="5135" y2="52866"/>
                        <a14:foregroundMark x1="5467" y1="81984" x2="5467" y2="81984"/>
                        <a14:foregroundMark x1="7841" y1="20564" x2="7841" y2="20564"/>
                        <a14:foregroundMark x1="24406" y1="11192" x2="24406" y2="11192"/>
                        <a14:foregroundMark x1="30315" y1="11738" x2="30315" y2="11738"/>
                        <a14:foregroundMark x1="22805" y1="15014" x2="22805" y2="15014"/>
                        <a14:foregroundMark x1="33683" y1="13922" x2="33683" y2="13922"/>
                        <a14:foregroundMark x1="44892" y1="11010" x2="44892" y2="11010"/>
                        <a14:foregroundMark x1="50801" y1="11010" x2="50801" y2="11010"/>
                        <a14:foregroundMark x1="58200" y1="9918" x2="58200" y2="9918"/>
                        <a14:foregroundMark x1="65378" y1="9372" x2="65378" y2="9372"/>
                        <a14:foregroundMark x1="74876" y1="9372" x2="74876" y2="9372"/>
                        <a14:foregroundMark x1="83711" y1="7461" x2="83711" y2="7461"/>
                        <a14:foregroundMark x1="91883" y1="9099" x2="91883" y2="9099"/>
                        <a14:foregroundMark x1="92766" y1="21656" x2="92766" y2="21656"/>
                        <a14:foregroundMark x1="89895" y1="13194" x2="89895" y2="13194"/>
                        <a14:foregroundMark x1="93429" y1="51228" x2="93429" y2="51228"/>
                        <a14:foregroundMark x1="93429" y1="81256" x2="93429" y2="81256"/>
                        <a14:foregroundMark x1="94147" y1="91993" x2="94147" y2="91993"/>
                        <a14:foregroundMark x1="6571" y1="91629" x2="6571" y2="91629"/>
                        <a14:foregroundMark x1="14412" y1="91993" x2="14412" y2="91993"/>
                        <a14:foregroundMark x1="35008" y1="91629" x2="35008" y2="91629"/>
                        <a14:foregroundMark x1="43733" y1="92175" x2="43733" y2="92175"/>
                        <a14:foregroundMark x1="51132" y1="92539" x2="51132" y2="92539"/>
                        <a14:foregroundMark x1="64771" y1="92539" x2="64771" y2="92539"/>
                        <a14:foregroundMark x1="79680" y1="93813" x2="79680" y2="93813"/>
                        <a14:foregroundMark x1="72612" y1="94177" x2="72612" y2="94177"/>
                        <a14:foregroundMark x1="86085" y1="93085" x2="86085" y2="93085"/>
                        <a14:foregroundMark x1="65157" y1="90264" x2="65157" y2="90264"/>
                        <a14:foregroundMark x1="21922" y1="89900" x2="21922" y2="89900"/>
                        <a14:foregroundMark x1="93429" y1="62056" x2="93429" y2="62056"/>
                        <a14:backgroundMark x1="9498" y1="97088" x2="9498" y2="97088"/>
                        <a14:backgroundMark x1="69188" y1="97725" x2="69188" y2="97725"/>
                        <a14:backgroundMark x1="60188" y1="98999" x2="60188" y2="98999"/>
                        <a14:backgroundMark x1="16786" y1="99181" x2="16786" y2="99181"/>
                        <a14:backgroundMark x1="15295" y1="98635" x2="15295" y2="98635"/>
                        <a14:backgroundMark x1="66262" y1="97725" x2="66262" y2="97725"/>
                        <a14:backgroundMark x1="85588" y1="97543" x2="85588" y2="9754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3839" y="0"/>
            <a:ext cx="12679680" cy="670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303022" y="1034534"/>
            <a:ext cx="60700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000" b="1" dirty="0" smtClean="0">
                <a:solidFill>
                  <a:srgbClr val="93198A"/>
                </a:solidFill>
                <a:latin typeface="Times New Roman" pitchFamily="18" charset="0"/>
                <a:cs typeface="Times New Roman" pitchFamily="18" charset="0"/>
              </a:rPr>
              <a:t>Структура техники </a:t>
            </a:r>
            <a:r>
              <a:rPr lang="ru-RU" altLang="ru-RU" sz="3000" b="1" dirty="0" err="1" smtClean="0">
                <a:solidFill>
                  <a:srgbClr val="93198A"/>
                </a:solidFill>
                <a:latin typeface="Times New Roman" pitchFamily="18" charset="0"/>
                <a:cs typeface="Times New Roman" pitchFamily="18" charset="0"/>
              </a:rPr>
              <a:t>сторителлинг</a:t>
            </a:r>
            <a:endParaRPr lang="ru-RU" altLang="ru-RU" sz="3000" b="1" dirty="0">
              <a:solidFill>
                <a:srgbClr val="9319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7280" y="1569720"/>
            <a:ext cx="9753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300" b="1" i="1" dirty="0" smtClean="0">
                <a:solidFill>
                  <a:srgbClr val="C10000"/>
                </a:solidFill>
                <a:latin typeface="Times New Roman" pitchFamily="18" charset="0"/>
              </a:rPr>
              <a:t>Вступление: </a:t>
            </a:r>
            <a:r>
              <a:rPr lang="ru-RU" altLang="ru-RU" sz="2300" b="1" i="1" dirty="0" smtClean="0">
                <a:solidFill>
                  <a:srgbClr val="000000"/>
                </a:solidFill>
                <a:latin typeface="Times New Roman" pitchFamily="18" charset="0"/>
              </a:rPr>
              <a:t> вызвать у слушателя интерес и увлечь его, должно зацепить их внимание и удерживать его.</a:t>
            </a:r>
          </a:p>
          <a:p>
            <a:pPr algn="just"/>
            <a:r>
              <a:rPr lang="ru-RU" altLang="ru-RU" sz="23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2300" b="1" i="1" dirty="0" smtClean="0">
                <a:solidFill>
                  <a:srgbClr val="C10000"/>
                </a:solidFill>
                <a:latin typeface="Times New Roman" pitchFamily="18" charset="0"/>
              </a:rPr>
              <a:t>Развитие события</a:t>
            </a:r>
            <a:r>
              <a:rPr lang="ru-RU" altLang="ru-RU" sz="2300" b="1" i="1" dirty="0" smtClean="0">
                <a:solidFill>
                  <a:srgbClr val="000000"/>
                </a:solidFill>
                <a:latin typeface="Times New Roman" pitchFamily="18" charset="0"/>
              </a:rPr>
              <a:t>: эта часть дает возможность основательнее проникнуть в проблему или конфликт, о котором рассказывается в вступлении</a:t>
            </a:r>
            <a:endParaRPr lang="ru-RU" altLang="ru-RU" sz="2300" b="1" i="1" dirty="0" smtClean="0"/>
          </a:p>
          <a:p>
            <a:pPr algn="just"/>
            <a:r>
              <a:rPr lang="ru-RU" altLang="ru-RU" sz="23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2300" b="1" i="1" dirty="0" smtClean="0">
                <a:solidFill>
                  <a:srgbClr val="C10000"/>
                </a:solidFill>
                <a:latin typeface="Times New Roman" pitchFamily="18" charset="0"/>
              </a:rPr>
              <a:t>Кульминация: </a:t>
            </a:r>
            <a:r>
              <a:rPr lang="ru-RU" altLang="ru-RU" sz="2300" b="1" i="1" dirty="0" smtClean="0">
                <a:solidFill>
                  <a:srgbClr val="000000"/>
                </a:solidFill>
                <a:latin typeface="Times New Roman" pitchFamily="18" charset="0"/>
              </a:rPr>
              <a:t>когда напряжение доходит до апогея и обстановка начинает выглядеть нестерпимой, появляется разрешение поставленной проблемы. Тайна раскрыта. В конечном итоге находится решение, и этот ответ, как правило, совсем не тот, которого мы ожидали.</a:t>
            </a:r>
          </a:p>
          <a:p>
            <a:pPr algn="just"/>
            <a:r>
              <a:rPr lang="ru-RU" altLang="ru-RU" sz="23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2300" b="1" i="1" dirty="0" smtClean="0">
                <a:solidFill>
                  <a:srgbClr val="C10000"/>
                </a:solidFill>
                <a:latin typeface="Times New Roman" pitchFamily="18" charset="0"/>
              </a:rPr>
              <a:t>Заключение: </a:t>
            </a:r>
            <a:r>
              <a:rPr lang="ru-RU" altLang="ru-RU" sz="2300" b="1" i="1" dirty="0" smtClean="0">
                <a:solidFill>
                  <a:srgbClr val="000000"/>
                </a:solidFill>
                <a:latin typeface="Times New Roman" pitchFamily="18" charset="0"/>
              </a:rPr>
              <a:t>должно быть краткое заключение, которое подытоживает рассказ одним предложением. Как в басне - мораль</a:t>
            </a:r>
            <a:endParaRPr lang="ru-RU" sz="2300" b="1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55575" y="92076"/>
            <a:ext cx="11938303" cy="3679824"/>
            <a:chOff x="307975" y="0"/>
            <a:chExt cx="11520570" cy="245985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307975" y="0"/>
              <a:ext cx="3686509" cy="2441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8602578" y="7937"/>
              <a:ext cx="3225967" cy="2441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70621" y="0"/>
              <a:ext cx="3449885" cy="2441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3461914" y="18511"/>
              <a:ext cx="2758411" cy="2441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0800000">
            <a:off x="195943" y="3445334"/>
            <a:ext cx="5910941" cy="3412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0800000">
            <a:off x="5976256" y="3445327"/>
            <a:ext cx="6117618" cy="338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85800" y="597098"/>
            <a:ext cx="1100328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9138" algn="just"/>
            <a:r>
              <a:rPr lang="ru-RU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Историей может стать всё, что угодно. Можно рассказать существующую, а можно придумать свою собственную.</a:t>
            </a:r>
          </a:p>
          <a:p>
            <a:pPr indent="719138" algn="just"/>
            <a:r>
              <a:rPr lang="ru-RU" sz="2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Можно проводить занятия, как индивидуальные, так и групповые и подгрупповые по совместному сочинению историй, выстраиванию рассказов по иллюстрациям. Например, составить совместную историю, как ходили в библиотеку, музей. Начинает историю взрослый, а продолжает ребёнок и передаёт эстафету следующему.</a:t>
            </a:r>
            <a:endParaRPr lang="ru-RU" sz="25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фото\17076573127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3257" y="3820885"/>
            <a:ext cx="4626429" cy="2677886"/>
          </a:xfrm>
          <a:prstGeom prst="rect">
            <a:avLst/>
          </a:prstGeom>
          <a:noFill/>
        </p:spPr>
      </p:pic>
      <p:pic>
        <p:nvPicPr>
          <p:cNvPr id="1027" name="Picture 3" descr="C:\Users\Admin\Desktop\фото\170765731257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5729" y="3886200"/>
            <a:ext cx="4914901" cy="2530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638" b="100000" l="1822" r="99282">
                        <a14:foregroundMark x1="5798" y1="46042" x2="5798" y2="46042"/>
                        <a14:foregroundMark x1="9166" y1="32393" x2="9166" y2="32393"/>
                        <a14:foregroundMark x1="6240" y1="68153" x2="6240" y2="68153"/>
                        <a14:foregroundMark x1="5135" y1="52866" x2="5135" y2="52866"/>
                        <a14:foregroundMark x1="5467" y1="81984" x2="5467" y2="81984"/>
                        <a14:foregroundMark x1="7841" y1="20564" x2="7841" y2="20564"/>
                        <a14:foregroundMark x1="24406" y1="11192" x2="24406" y2="11192"/>
                        <a14:foregroundMark x1="30315" y1="11738" x2="30315" y2="11738"/>
                        <a14:foregroundMark x1="22805" y1="15014" x2="22805" y2="15014"/>
                        <a14:foregroundMark x1="33683" y1="13922" x2="33683" y2="13922"/>
                        <a14:foregroundMark x1="44892" y1="11010" x2="44892" y2="11010"/>
                        <a14:foregroundMark x1="50801" y1="11010" x2="50801" y2="11010"/>
                        <a14:foregroundMark x1="58200" y1="9918" x2="58200" y2="9918"/>
                        <a14:foregroundMark x1="65378" y1="9372" x2="65378" y2="9372"/>
                        <a14:foregroundMark x1="74876" y1="9372" x2="74876" y2="9372"/>
                        <a14:foregroundMark x1="83711" y1="7461" x2="83711" y2="7461"/>
                        <a14:foregroundMark x1="91883" y1="9099" x2="91883" y2="9099"/>
                        <a14:foregroundMark x1="92766" y1="21656" x2="92766" y2="21656"/>
                        <a14:foregroundMark x1="89895" y1="13194" x2="89895" y2="13194"/>
                        <a14:foregroundMark x1="93429" y1="51228" x2="93429" y2="51228"/>
                        <a14:foregroundMark x1="93429" y1="81256" x2="93429" y2="81256"/>
                        <a14:foregroundMark x1="94147" y1="91993" x2="94147" y2="91993"/>
                        <a14:foregroundMark x1="6571" y1="91629" x2="6571" y2="91629"/>
                        <a14:foregroundMark x1="14412" y1="91993" x2="14412" y2="91993"/>
                        <a14:foregroundMark x1="35008" y1="91629" x2="35008" y2="91629"/>
                        <a14:foregroundMark x1="43733" y1="92175" x2="43733" y2="92175"/>
                        <a14:foregroundMark x1="51132" y1="92539" x2="51132" y2="92539"/>
                        <a14:foregroundMark x1="64771" y1="92539" x2="64771" y2="92539"/>
                        <a14:foregroundMark x1="79680" y1="93813" x2="79680" y2="93813"/>
                        <a14:foregroundMark x1="72612" y1="94177" x2="72612" y2="94177"/>
                        <a14:foregroundMark x1="86085" y1="93085" x2="86085" y2="93085"/>
                        <a14:foregroundMark x1="65157" y1="90264" x2="65157" y2="90264"/>
                        <a14:foregroundMark x1="21922" y1="89900" x2="21922" y2="89900"/>
                        <a14:foregroundMark x1="93429" y1="62056" x2="93429" y2="62056"/>
                        <a14:backgroundMark x1="9498" y1="97088" x2="9498" y2="97088"/>
                        <a14:backgroundMark x1="69188" y1="97725" x2="69188" y2="97725"/>
                        <a14:backgroundMark x1="60188" y1="98999" x2="60188" y2="98999"/>
                        <a14:backgroundMark x1="16786" y1="99181" x2="16786" y2="99181"/>
                        <a14:backgroundMark x1="15295" y1="98635" x2="15295" y2="98635"/>
                        <a14:backgroundMark x1="66262" y1="97725" x2="66262" y2="97725"/>
                        <a14:backgroundMark x1="85588" y1="97543" x2="85588" y2="9754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3360" y="0"/>
            <a:ext cx="12679680" cy="670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46760" y="1105376"/>
            <a:ext cx="106527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Наборы кубиков историй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типов:</a:t>
            </a:r>
            <a:endParaRPr lang="ru-RU" sz="4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набор, где каждый из кубиков содержит картинки только одной категории </a:t>
            </a: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одном изображены только волшебные предметы, на другом - сказочные герои, на третьем - погодные явления и др.)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638" b="100000" l="1822" r="99282">
                        <a14:foregroundMark x1="5798" y1="46042" x2="5798" y2="46042"/>
                        <a14:foregroundMark x1="9166" y1="32393" x2="9166" y2="32393"/>
                        <a14:foregroundMark x1="6240" y1="68153" x2="6240" y2="68153"/>
                        <a14:foregroundMark x1="5135" y1="52866" x2="5135" y2="52866"/>
                        <a14:foregroundMark x1="5467" y1="81984" x2="5467" y2="81984"/>
                        <a14:foregroundMark x1="7841" y1="20564" x2="7841" y2="20564"/>
                        <a14:foregroundMark x1="24406" y1="11192" x2="24406" y2="11192"/>
                        <a14:foregroundMark x1="30315" y1="11738" x2="30315" y2="11738"/>
                        <a14:foregroundMark x1="22805" y1="15014" x2="22805" y2="15014"/>
                        <a14:foregroundMark x1="33683" y1="13922" x2="33683" y2="13922"/>
                        <a14:foregroundMark x1="44892" y1="11010" x2="44892" y2="11010"/>
                        <a14:foregroundMark x1="50801" y1="11010" x2="50801" y2="11010"/>
                        <a14:foregroundMark x1="58200" y1="9918" x2="58200" y2="9918"/>
                        <a14:foregroundMark x1="65378" y1="9372" x2="65378" y2="9372"/>
                        <a14:foregroundMark x1="74876" y1="9372" x2="74876" y2="9372"/>
                        <a14:foregroundMark x1="83711" y1="7461" x2="83711" y2="7461"/>
                        <a14:foregroundMark x1="91883" y1="9099" x2="91883" y2="9099"/>
                        <a14:foregroundMark x1="92766" y1="21656" x2="92766" y2="21656"/>
                        <a14:foregroundMark x1="89895" y1="13194" x2="89895" y2="13194"/>
                        <a14:foregroundMark x1="93429" y1="51228" x2="93429" y2="51228"/>
                        <a14:foregroundMark x1="93429" y1="81256" x2="93429" y2="81256"/>
                        <a14:foregroundMark x1="94147" y1="91993" x2="94147" y2="91993"/>
                        <a14:foregroundMark x1="6571" y1="91629" x2="6571" y2="91629"/>
                        <a14:foregroundMark x1="14412" y1="91993" x2="14412" y2="91993"/>
                        <a14:foregroundMark x1="35008" y1="91629" x2="35008" y2="91629"/>
                        <a14:foregroundMark x1="43733" y1="92175" x2="43733" y2="92175"/>
                        <a14:foregroundMark x1="51132" y1="92539" x2="51132" y2="92539"/>
                        <a14:foregroundMark x1="64771" y1="92539" x2="64771" y2="92539"/>
                        <a14:foregroundMark x1="79680" y1="93813" x2="79680" y2="93813"/>
                        <a14:foregroundMark x1="72612" y1="94177" x2="72612" y2="94177"/>
                        <a14:foregroundMark x1="86085" y1="93085" x2="86085" y2="93085"/>
                        <a14:foregroundMark x1="65157" y1="90264" x2="65157" y2="90264"/>
                        <a14:foregroundMark x1="21922" y1="89900" x2="21922" y2="89900"/>
                        <a14:foregroundMark x1="93429" y1="62056" x2="93429" y2="62056"/>
                        <a14:backgroundMark x1="9498" y1="97088" x2="9498" y2="97088"/>
                        <a14:backgroundMark x1="69188" y1="97725" x2="69188" y2="97725"/>
                        <a14:backgroundMark x1="60188" y1="98999" x2="60188" y2="98999"/>
                        <a14:backgroundMark x1="16786" y1="99181" x2="16786" y2="99181"/>
                        <a14:backgroundMark x1="15295" y1="98635" x2="15295" y2="98635"/>
                        <a14:backgroundMark x1="66262" y1="97725" x2="66262" y2="97725"/>
                        <a14:backgroundMark x1="85588" y1="97543" x2="85588" y2="9754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3360" y="0"/>
            <a:ext cx="12679680" cy="670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34440" y="960120"/>
            <a:ext cx="9677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Разноплановые кубики, на гранях которых нанесены изображения из разных категорий</a:t>
            </a:r>
            <a:endParaRPr lang="ru-RU" sz="4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6411158-FC20-468F-A147-0CC602925D2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119" t="16036" r="35862" b="9980"/>
          <a:stretch/>
        </p:blipFill>
        <p:spPr bwMode="auto">
          <a:xfrm>
            <a:off x="1021080" y="2614393"/>
            <a:ext cx="2834639" cy="3207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5CCF23D-F044-4BB1-9041-1A49C8457864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216" r="-4395" b="7920"/>
          <a:stretch/>
        </p:blipFill>
        <p:spPr bwMode="auto">
          <a:xfrm>
            <a:off x="5471160" y="2971799"/>
            <a:ext cx="4768426" cy="26974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638" b="100000" l="1822" r="99282">
                        <a14:foregroundMark x1="5798" y1="46042" x2="5798" y2="46042"/>
                        <a14:foregroundMark x1="9166" y1="32393" x2="9166" y2="32393"/>
                        <a14:foregroundMark x1="6240" y1="68153" x2="6240" y2="68153"/>
                        <a14:foregroundMark x1="5135" y1="52866" x2="5135" y2="52866"/>
                        <a14:foregroundMark x1="5467" y1="81984" x2="5467" y2="81984"/>
                        <a14:foregroundMark x1="7841" y1="20564" x2="7841" y2="20564"/>
                        <a14:foregroundMark x1="24406" y1="11192" x2="24406" y2="11192"/>
                        <a14:foregroundMark x1="30315" y1="11738" x2="30315" y2="11738"/>
                        <a14:foregroundMark x1="22805" y1="15014" x2="22805" y2="15014"/>
                        <a14:foregroundMark x1="33683" y1="13922" x2="33683" y2="13922"/>
                        <a14:foregroundMark x1="44892" y1="11010" x2="44892" y2="11010"/>
                        <a14:foregroundMark x1="50801" y1="11010" x2="50801" y2="11010"/>
                        <a14:foregroundMark x1="58200" y1="9918" x2="58200" y2="9918"/>
                        <a14:foregroundMark x1="65378" y1="9372" x2="65378" y2="9372"/>
                        <a14:foregroundMark x1="74876" y1="9372" x2="74876" y2="9372"/>
                        <a14:foregroundMark x1="83711" y1="7461" x2="83711" y2="7461"/>
                        <a14:foregroundMark x1="91883" y1="9099" x2="91883" y2="9099"/>
                        <a14:foregroundMark x1="92766" y1="21656" x2="92766" y2="21656"/>
                        <a14:foregroundMark x1="89895" y1="13194" x2="89895" y2="13194"/>
                        <a14:foregroundMark x1="93429" y1="51228" x2="93429" y2="51228"/>
                        <a14:foregroundMark x1="93429" y1="81256" x2="93429" y2="81256"/>
                        <a14:foregroundMark x1="94147" y1="91993" x2="94147" y2="91993"/>
                        <a14:foregroundMark x1="6571" y1="91629" x2="6571" y2="91629"/>
                        <a14:foregroundMark x1="14412" y1="91993" x2="14412" y2="91993"/>
                        <a14:foregroundMark x1="35008" y1="91629" x2="35008" y2="91629"/>
                        <a14:foregroundMark x1="43733" y1="92175" x2="43733" y2="92175"/>
                        <a14:foregroundMark x1="51132" y1="92539" x2="51132" y2="92539"/>
                        <a14:foregroundMark x1="64771" y1="92539" x2="64771" y2="92539"/>
                        <a14:foregroundMark x1="79680" y1="93813" x2="79680" y2="93813"/>
                        <a14:foregroundMark x1="72612" y1="94177" x2="72612" y2="94177"/>
                        <a14:foregroundMark x1="86085" y1="93085" x2="86085" y2="93085"/>
                        <a14:foregroundMark x1="65157" y1="90264" x2="65157" y2="90264"/>
                        <a14:foregroundMark x1="21922" y1="89900" x2="21922" y2="89900"/>
                        <a14:foregroundMark x1="93429" y1="62056" x2="93429" y2="62056"/>
                        <a14:backgroundMark x1="9498" y1="97088" x2="9498" y2="97088"/>
                        <a14:backgroundMark x1="69188" y1="97725" x2="69188" y2="97725"/>
                        <a14:backgroundMark x1="60188" y1="98999" x2="60188" y2="98999"/>
                        <a14:backgroundMark x1="16786" y1="99181" x2="16786" y2="99181"/>
                        <a14:backgroundMark x1="15295" y1="98635" x2="15295" y2="98635"/>
                        <a14:backgroundMark x1="66262" y1="97725" x2="66262" y2="97725"/>
                        <a14:backgroundMark x1="85588" y1="97543" x2="85588" y2="9754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679680" cy="670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Admin\Desktop\фото\image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51948" y="1036320"/>
            <a:ext cx="4162425" cy="4333875"/>
          </a:xfrm>
          <a:prstGeom prst="rect">
            <a:avLst/>
          </a:prstGeom>
          <a:noFill/>
        </p:spPr>
      </p:pic>
      <p:pic>
        <p:nvPicPr>
          <p:cNvPr id="3075" name="Picture 3" descr="C:\Users\Admin\Desktop\фото\detsad-344161-156308498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41080" y="3155625"/>
            <a:ext cx="2684411" cy="2673674"/>
          </a:xfrm>
          <a:prstGeom prst="rect">
            <a:avLst/>
          </a:prstGeom>
          <a:noFill/>
        </p:spPr>
      </p:pic>
      <p:pic>
        <p:nvPicPr>
          <p:cNvPr id="6" name="Picture 3" descr="C:\Users\Admin\Desktop\фото\imag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85873" y="1226820"/>
            <a:ext cx="1857375" cy="1752600"/>
          </a:xfrm>
          <a:prstGeom prst="rect">
            <a:avLst/>
          </a:prstGeom>
          <a:noFill/>
        </p:spPr>
      </p:pic>
      <p:pic>
        <p:nvPicPr>
          <p:cNvPr id="7" name="Picture 2" descr="C:\Users\Admin\Desktop\фото\1010057_2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4010" y="1295400"/>
            <a:ext cx="263271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00" y="-144534"/>
            <a:ext cx="12755879" cy="72914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86840" y="1132448"/>
            <a:ext cx="885444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«Не только интеллектуальное развитие ребенка, но и формирование его характера, </a:t>
            </a:r>
          </a:p>
          <a:p>
            <a:pPr algn="ctr"/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эмоций и личности, в целом, находится </a:t>
            </a:r>
          </a:p>
          <a:p>
            <a:pPr algn="ctr"/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в непосредственной зависимости  от речи»</a:t>
            </a:r>
          </a:p>
          <a:p>
            <a:pPr algn="ctr"/>
            <a:r>
              <a:rPr lang="ru-RU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                                                      </a:t>
            </a:r>
            <a:r>
              <a:rPr lang="ru-RU" alt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Выготский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Calibri" pitchFamily="34" charset="0"/>
              </a:rPr>
              <a:t> Л. С. </a:t>
            </a:r>
          </a:p>
          <a:p>
            <a:pPr algn="ctr"/>
            <a:endParaRPr lang="ru-RU" altLang="ru-RU" dirty="0" smtClean="0">
              <a:latin typeface="Times New Roman" pitchFamily="18" charset="0"/>
              <a:cs typeface="Calibri" pitchFamily="34" charset="0"/>
            </a:endParaRPr>
          </a:p>
          <a:p>
            <a:pPr algn="ctr"/>
            <a:r>
              <a:rPr lang="ru-RU" alt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«РАССКАЗЫВАЯ </a:t>
            </a:r>
          </a:p>
          <a:p>
            <a:pPr algn="ctr"/>
            <a:r>
              <a:rPr lang="ru-RU" alt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ИСТОРИИ, </a:t>
            </a:r>
          </a:p>
          <a:p>
            <a:pPr algn="ctr"/>
            <a:r>
              <a:rPr lang="ru-RU" alt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ИЗМЕНЯЕМ </a:t>
            </a:r>
          </a:p>
          <a:p>
            <a:pPr algn="ctr"/>
            <a:r>
              <a:rPr lang="ru-RU" alt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НАШУ ЖИЗНЬ»</a:t>
            </a:r>
          </a:p>
          <a:p>
            <a:pPr algn="ctr"/>
            <a:r>
              <a:rPr lang="ru-RU" alt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Марк Твен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8238B63-8F4B-45C4-82E5-16E894D40FE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705" b="6350"/>
          <a:stretch/>
        </p:blipFill>
        <p:spPr bwMode="auto">
          <a:xfrm>
            <a:off x="7673340" y="3505200"/>
            <a:ext cx="2887980" cy="2636520"/>
          </a:xfrm>
          <a:prstGeom prst="rect">
            <a:avLst/>
          </a:prstGeom>
          <a:noFill/>
          <a:ln>
            <a:noFill/>
          </a:ln>
          <a:effectLst>
            <a:glow rad="215900">
              <a:schemeClr val="accent6">
                <a:lumMod val="75000"/>
                <a:alpha val="68000"/>
              </a:schemeClr>
            </a:glo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157BE9E-B4D8-40F7-8118-E63D7FE575E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201" b="7385"/>
          <a:stretch/>
        </p:blipFill>
        <p:spPr bwMode="auto">
          <a:xfrm>
            <a:off x="1097280" y="3093720"/>
            <a:ext cx="2594918" cy="2834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66700">
              <a:schemeClr val="accent6">
                <a:lumMod val="50000"/>
                <a:alpha val="68000"/>
              </a:schemeClr>
            </a:glow>
          </a:effectLst>
          <a:scene3d>
            <a:camera prst="orthographicFront"/>
            <a:lightRig rig="threePt" dir="t"/>
          </a:scene3d>
          <a:sp3d extrusionH="127000">
            <a:bevelT w="127000" h="127000" prst="artDeco"/>
            <a:bevelB w="127000" h="127000" prst="artDeco"/>
            <a:extrusionClr>
              <a:schemeClr val="accent6">
                <a:lumMod val="50000"/>
              </a:schemeClr>
            </a:extrusion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638" b="100000" l="1822" r="99282">
                        <a14:foregroundMark x1="5798" y1="46042" x2="5798" y2="46042"/>
                        <a14:foregroundMark x1="9166" y1="32393" x2="9166" y2="32393"/>
                        <a14:foregroundMark x1="6240" y1="68153" x2="6240" y2="68153"/>
                        <a14:foregroundMark x1="5135" y1="52866" x2="5135" y2="52866"/>
                        <a14:foregroundMark x1="5467" y1="81984" x2="5467" y2="81984"/>
                        <a14:foregroundMark x1="7841" y1="20564" x2="7841" y2="20564"/>
                        <a14:foregroundMark x1="24406" y1="11192" x2="24406" y2="11192"/>
                        <a14:foregroundMark x1="30315" y1="11738" x2="30315" y2="11738"/>
                        <a14:foregroundMark x1="22805" y1="15014" x2="22805" y2="15014"/>
                        <a14:foregroundMark x1="33683" y1="13922" x2="33683" y2="13922"/>
                        <a14:foregroundMark x1="44892" y1="11010" x2="44892" y2="11010"/>
                        <a14:foregroundMark x1="50801" y1="11010" x2="50801" y2="11010"/>
                        <a14:foregroundMark x1="58200" y1="9918" x2="58200" y2="9918"/>
                        <a14:foregroundMark x1="65378" y1="9372" x2="65378" y2="9372"/>
                        <a14:foregroundMark x1="74876" y1="9372" x2="74876" y2="9372"/>
                        <a14:foregroundMark x1="83711" y1="7461" x2="83711" y2="7461"/>
                        <a14:foregroundMark x1="91883" y1="9099" x2="91883" y2="9099"/>
                        <a14:foregroundMark x1="92766" y1="21656" x2="92766" y2="21656"/>
                        <a14:foregroundMark x1="89895" y1="13194" x2="89895" y2="13194"/>
                        <a14:foregroundMark x1="93429" y1="51228" x2="93429" y2="51228"/>
                        <a14:foregroundMark x1="93429" y1="81256" x2="93429" y2="81256"/>
                        <a14:foregroundMark x1="94147" y1="91993" x2="94147" y2="91993"/>
                        <a14:foregroundMark x1="6571" y1="91629" x2="6571" y2="91629"/>
                        <a14:foregroundMark x1="14412" y1="91993" x2="14412" y2="91993"/>
                        <a14:foregroundMark x1="35008" y1="91629" x2="35008" y2="91629"/>
                        <a14:foregroundMark x1="43733" y1="92175" x2="43733" y2="92175"/>
                        <a14:foregroundMark x1="51132" y1="92539" x2="51132" y2="92539"/>
                        <a14:foregroundMark x1="64771" y1="92539" x2="64771" y2="92539"/>
                        <a14:foregroundMark x1="79680" y1="93813" x2="79680" y2="93813"/>
                        <a14:foregroundMark x1="72612" y1="94177" x2="72612" y2="94177"/>
                        <a14:foregroundMark x1="86085" y1="93085" x2="86085" y2="93085"/>
                        <a14:foregroundMark x1="65157" y1="90264" x2="65157" y2="90264"/>
                        <a14:foregroundMark x1="21922" y1="89900" x2="21922" y2="89900"/>
                        <a14:foregroundMark x1="93429" y1="62056" x2="93429" y2="62056"/>
                        <a14:backgroundMark x1="9498" y1="97088" x2="9498" y2="97088"/>
                        <a14:backgroundMark x1="69188" y1="97725" x2="69188" y2="97725"/>
                        <a14:backgroundMark x1="60188" y1="98999" x2="60188" y2="98999"/>
                        <a14:backgroundMark x1="16786" y1="99181" x2="16786" y2="99181"/>
                        <a14:backgroundMark x1="15295" y1="98635" x2="15295" y2="98635"/>
                        <a14:backgroundMark x1="66262" y1="97725" x2="66262" y2="97725"/>
                        <a14:backgroundMark x1="85588" y1="97543" x2="85588" y2="9754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3360" y="-304799"/>
            <a:ext cx="12679680" cy="716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48640" y="594360"/>
            <a:ext cx="10774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кубики </a:t>
            </a: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по темам «Транспорт», «Времена года»,   «Сказки» и т.д.)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448D9D2-0D45-412A-B7BF-AAD2AD7CE5B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40" y="2484119"/>
            <a:ext cx="3716847" cy="25863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B34FBAF-0EE8-42D1-9E82-4466036E2DC2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99" t="27094" r="3155" b="9845"/>
          <a:stretch/>
        </p:blipFill>
        <p:spPr bwMode="auto">
          <a:xfrm>
            <a:off x="4133951" y="3085647"/>
            <a:ext cx="3318409" cy="2141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41F0D36-3868-4602-867A-8889CA25E57E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14" t="2990" r="12307" b="331"/>
          <a:stretch/>
        </p:blipFill>
        <p:spPr bwMode="auto">
          <a:xfrm>
            <a:off x="899160" y="3307079"/>
            <a:ext cx="3468385" cy="25191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638" b="100000" l="1822" r="99282">
                        <a14:foregroundMark x1="5798" y1="46042" x2="5798" y2="46042"/>
                        <a14:foregroundMark x1="9166" y1="32393" x2="9166" y2="32393"/>
                        <a14:foregroundMark x1="6240" y1="68153" x2="6240" y2="68153"/>
                        <a14:foregroundMark x1="5135" y1="52866" x2="5135" y2="52866"/>
                        <a14:foregroundMark x1="5467" y1="81984" x2="5467" y2="81984"/>
                        <a14:foregroundMark x1="7841" y1="20564" x2="7841" y2="20564"/>
                        <a14:foregroundMark x1="24406" y1="11192" x2="24406" y2="11192"/>
                        <a14:foregroundMark x1="30315" y1="11738" x2="30315" y2="11738"/>
                        <a14:foregroundMark x1="22805" y1="15014" x2="22805" y2="15014"/>
                        <a14:foregroundMark x1="33683" y1="13922" x2="33683" y2="13922"/>
                        <a14:foregroundMark x1="44892" y1="11010" x2="44892" y2="11010"/>
                        <a14:foregroundMark x1="50801" y1="11010" x2="50801" y2="11010"/>
                        <a14:foregroundMark x1="58200" y1="9918" x2="58200" y2="9918"/>
                        <a14:foregroundMark x1="65378" y1="9372" x2="65378" y2="9372"/>
                        <a14:foregroundMark x1="74876" y1="9372" x2="74876" y2="9372"/>
                        <a14:foregroundMark x1="83711" y1="7461" x2="83711" y2="7461"/>
                        <a14:foregroundMark x1="91883" y1="9099" x2="91883" y2="9099"/>
                        <a14:foregroundMark x1="92766" y1="21656" x2="92766" y2="21656"/>
                        <a14:foregroundMark x1="89895" y1="13194" x2="89895" y2="13194"/>
                        <a14:foregroundMark x1="93429" y1="51228" x2="93429" y2="51228"/>
                        <a14:foregroundMark x1="93429" y1="81256" x2="93429" y2="81256"/>
                        <a14:foregroundMark x1="94147" y1="91993" x2="94147" y2="91993"/>
                        <a14:foregroundMark x1="6571" y1="91629" x2="6571" y2="91629"/>
                        <a14:foregroundMark x1="14412" y1="91993" x2="14412" y2="91993"/>
                        <a14:foregroundMark x1="35008" y1="91629" x2="35008" y2="91629"/>
                        <a14:foregroundMark x1="43733" y1="92175" x2="43733" y2="92175"/>
                        <a14:foregroundMark x1="51132" y1="92539" x2="51132" y2="92539"/>
                        <a14:foregroundMark x1="64771" y1="92539" x2="64771" y2="92539"/>
                        <a14:foregroundMark x1="79680" y1="93813" x2="79680" y2="93813"/>
                        <a14:foregroundMark x1="72612" y1="94177" x2="72612" y2="94177"/>
                        <a14:foregroundMark x1="86085" y1="93085" x2="86085" y2="93085"/>
                        <a14:foregroundMark x1="65157" y1="90264" x2="65157" y2="90264"/>
                        <a14:foregroundMark x1="21922" y1="89900" x2="21922" y2="89900"/>
                        <a14:foregroundMark x1="93429" y1="62056" x2="93429" y2="62056"/>
                        <a14:backgroundMark x1="9498" y1="97088" x2="9498" y2="97088"/>
                        <a14:backgroundMark x1="69188" y1="97725" x2="69188" y2="97725"/>
                        <a14:backgroundMark x1="60188" y1="98999" x2="60188" y2="98999"/>
                        <a14:backgroundMark x1="16786" y1="99181" x2="16786" y2="99181"/>
                        <a14:backgroundMark x1="15295" y1="98635" x2="15295" y2="98635"/>
                        <a14:backgroundMark x1="66262" y1="97725" x2="66262" y2="97725"/>
                        <a14:backgroundMark x1="85588" y1="97543" x2="85588" y2="9754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3360" y="0"/>
            <a:ext cx="12679680" cy="670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46373" y="988814"/>
            <a:ext cx="34916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 smtClean="0">
                <a:solidFill>
                  <a:srgbClr val="0070C0"/>
                </a:solidFill>
                <a:latin typeface="Monotype Corsiva" pitchFamily="66" charset="0"/>
              </a:rPr>
              <a:t>Тематические кубики</a:t>
            </a:r>
            <a:endParaRPr lang="ru-RU" sz="30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4831" y="5438894"/>
            <a:ext cx="34515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dirty="0" smtClean="0">
                <a:solidFill>
                  <a:srgbClr val="0070C0"/>
                </a:solidFill>
                <a:latin typeface="Monotype Corsiva" pitchFamily="66" charset="0"/>
              </a:rPr>
              <a:t>«Новогодние приключения»</a:t>
            </a:r>
            <a:endParaRPr lang="ru-RU" sz="2500" b="1" dirty="0">
              <a:latin typeface="Monotype Corsiva" pitchFamily="66" charset="0"/>
            </a:endParaRPr>
          </a:p>
        </p:txBody>
      </p:sp>
      <p:pic>
        <p:nvPicPr>
          <p:cNvPr id="5" name="Picture 2" descr="C:\Users\molsc\OneDrive\Desktop\Новая папка\IMG202203031327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29328"/>
            <a:ext cx="2880320" cy="3348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olsc\OneDrive\Desktop\Новая папка\IMG202203031327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040" y="2910840"/>
            <a:ext cx="2423160" cy="2625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72811" y="2360414"/>
            <a:ext cx="201369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dirty="0" smtClean="0">
                <a:solidFill>
                  <a:srgbClr val="00B050"/>
                </a:solidFill>
                <a:latin typeface="Monotype Corsiva" pitchFamily="66" charset="0"/>
              </a:rPr>
              <a:t>«Наша Армия»</a:t>
            </a:r>
            <a:endParaRPr lang="ru-RU" sz="2500" b="1" dirty="0">
              <a:latin typeface="Monotype Corsiva" pitchFamily="66" charset="0"/>
            </a:endParaRPr>
          </a:p>
        </p:txBody>
      </p:sp>
      <p:pic>
        <p:nvPicPr>
          <p:cNvPr id="9" name="Picture 2" descr="C:\Users\molsc\OneDrive\Desktop\IMG202203031326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440" y="3291840"/>
            <a:ext cx="2255088" cy="2499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olsc\OneDrive\Desktop\Новая папка\IMG202203031324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48" y="1805959"/>
            <a:ext cx="3096344" cy="38884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6000">
              <a:srgbClr val="658AFF">
                <a:alpha val="12549"/>
              </a:srgbClr>
            </a:gs>
            <a:gs pos="64000">
              <a:srgbClr val="CC66FF">
                <a:alpha val="9804"/>
              </a:srgbClr>
            </a:gs>
            <a:gs pos="100000">
              <a:srgbClr val="FEFFF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07975" y="160113"/>
            <a:ext cx="11520570" cy="1455327"/>
            <a:chOff x="307975" y="0"/>
            <a:chExt cx="11520570" cy="245985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307975" y="0"/>
              <a:ext cx="3686509" cy="2441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8602578" y="7937"/>
              <a:ext cx="3225967" cy="2441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70621" y="0"/>
              <a:ext cx="3449885" cy="2441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3461914" y="18511"/>
              <a:ext cx="2758411" cy="2441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1356358"/>
            <a:ext cx="12191998" cy="4114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8680" y="1816822"/>
            <a:ext cx="10287000" cy="3188369"/>
          </a:xfrm>
        </p:spPr>
        <p:txBody>
          <a:bodyPr>
            <a:normAutofit fontScale="32500" lnSpcReduction="20000"/>
          </a:bodyPr>
          <a:lstStyle/>
          <a:p>
            <a:pPr indent="0" algn="just">
              <a:lnSpc>
                <a:spcPct val="120000"/>
              </a:lnSpc>
              <a:buNone/>
            </a:pPr>
            <a:r>
              <a:rPr lang="ru-RU" sz="8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игры в том, что вы бросаете кубики на стол и начинаете историю со слов   «Однажды…» или «Давным-давно…», «Хочу рассказать, как я…», «Я сегодня шла в детский сад и увидела…», «Когда-то…», нанизывая на нить повествования все изображения, которые выпали на верхних гранях кубиков, начиная с того, который первым привлёк ваше внимание.</a:t>
            </a: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endParaRPr lang="ru-RU" sz="6800" dirty="0">
              <a:solidFill>
                <a:srgbClr val="E3218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AutoShape 2" descr="https://rc-today.ru/UserFiles/Image/d0/99/nastolnaya_igra_rorys_story_cubes_kubiki_istoriy_mistika_rsc29_rsc29_5e2671c790ce2_7261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54242" y="304801"/>
            <a:ext cx="10431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Нетрадиционная техника </a:t>
            </a:r>
            <a:r>
              <a:rPr lang="ru-RU" sz="3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сторителлинга</a:t>
            </a:r>
            <a:r>
              <a:rPr lang="ru-RU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с  использованием игры «Кубики  историй»</a:t>
            </a:r>
            <a:endParaRPr lang="ru-RU" altLang="ru-RU" sz="3000" b="1" i="1" dirty="0" smtClean="0">
              <a:solidFill>
                <a:srgbClr val="C00000"/>
              </a:solidFill>
            </a:endParaRPr>
          </a:p>
          <a:p>
            <a:pPr algn="ctr"/>
            <a:endParaRPr lang="ru-RU" sz="3000" b="1" dirty="0"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9448800" y="3993269"/>
            <a:ext cx="2743200" cy="2864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918663" y="5413507"/>
            <a:ext cx="2105774" cy="1444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058516E-3A69-46B3-960C-B309187E4153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1121"/>
            <a:ext cx="1885407" cy="1706879"/>
          </a:xfrm>
          <a:prstGeom prst="rect">
            <a:avLst/>
          </a:prstGeom>
          <a:noFill/>
          <a:ln>
            <a:noFill/>
          </a:ln>
          <a:effectLst>
            <a:glow rad="215900">
              <a:schemeClr val="accent6">
                <a:lumMod val="50000"/>
                <a:alpha val="91000"/>
              </a:schemeClr>
            </a:glow>
          </a:effectLst>
          <a:scene3d>
            <a:camera prst="orthographicFront"/>
            <a:lightRig rig="threePt" dir="t"/>
          </a:scene3d>
          <a:sp3d extrusionH="76200">
            <a:bevelT w="133350" h="133350" prst="artDeco"/>
            <a:extrusionClr>
              <a:schemeClr val="accent6">
                <a:lumMod val="75000"/>
              </a:schemeClr>
            </a:extrusionClr>
          </a:sp3d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A0F42E8-C746-44FF-AF2A-7EEAED813637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860" t="6552" r="4958" b="8632"/>
          <a:stretch/>
        </p:blipFill>
        <p:spPr bwMode="auto">
          <a:xfrm>
            <a:off x="6762882" y="5490604"/>
            <a:ext cx="2695903" cy="1145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023360" y="5293981"/>
            <a:ext cx="2484341" cy="1564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83460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638" b="100000" l="1822" r="99282">
                        <a14:foregroundMark x1="5798" y1="46042" x2="5798" y2="46042"/>
                        <a14:foregroundMark x1="9166" y1="32393" x2="9166" y2="32393"/>
                        <a14:foregroundMark x1="6240" y1="68153" x2="6240" y2="68153"/>
                        <a14:foregroundMark x1="5135" y1="52866" x2="5135" y2="52866"/>
                        <a14:foregroundMark x1="5467" y1="81984" x2="5467" y2="81984"/>
                        <a14:foregroundMark x1="7841" y1="20564" x2="7841" y2="20564"/>
                        <a14:foregroundMark x1="24406" y1="11192" x2="24406" y2="11192"/>
                        <a14:foregroundMark x1="30315" y1="11738" x2="30315" y2="11738"/>
                        <a14:foregroundMark x1="22805" y1="15014" x2="22805" y2="15014"/>
                        <a14:foregroundMark x1="33683" y1="13922" x2="33683" y2="13922"/>
                        <a14:foregroundMark x1="44892" y1="11010" x2="44892" y2="11010"/>
                        <a14:foregroundMark x1="50801" y1="11010" x2="50801" y2="11010"/>
                        <a14:foregroundMark x1="58200" y1="9918" x2="58200" y2="9918"/>
                        <a14:foregroundMark x1="65378" y1="9372" x2="65378" y2="9372"/>
                        <a14:foregroundMark x1="74876" y1="9372" x2="74876" y2="9372"/>
                        <a14:foregroundMark x1="83711" y1="7461" x2="83711" y2="7461"/>
                        <a14:foregroundMark x1="91883" y1="9099" x2="91883" y2="9099"/>
                        <a14:foregroundMark x1="92766" y1="21656" x2="92766" y2="21656"/>
                        <a14:foregroundMark x1="89895" y1="13194" x2="89895" y2="13194"/>
                        <a14:foregroundMark x1="93429" y1="51228" x2="93429" y2="51228"/>
                        <a14:foregroundMark x1="93429" y1="81256" x2="93429" y2="81256"/>
                        <a14:foregroundMark x1="94147" y1="91993" x2="94147" y2="91993"/>
                        <a14:foregroundMark x1="6571" y1="91629" x2="6571" y2="91629"/>
                        <a14:foregroundMark x1="14412" y1="91993" x2="14412" y2="91993"/>
                        <a14:foregroundMark x1="35008" y1="91629" x2="35008" y2="91629"/>
                        <a14:foregroundMark x1="43733" y1="92175" x2="43733" y2="92175"/>
                        <a14:foregroundMark x1="51132" y1="92539" x2="51132" y2="92539"/>
                        <a14:foregroundMark x1="64771" y1="92539" x2="64771" y2="92539"/>
                        <a14:foregroundMark x1="79680" y1="93813" x2="79680" y2="93813"/>
                        <a14:foregroundMark x1="72612" y1="94177" x2="72612" y2="94177"/>
                        <a14:foregroundMark x1="86085" y1="93085" x2="86085" y2="93085"/>
                        <a14:foregroundMark x1="65157" y1="90264" x2="65157" y2="90264"/>
                        <a14:foregroundMark x1="21922" y1="89900" x2="21922" y2="89900"/>
                        <a14:foregroundMark x1="93429" y1="62056" x2="93429" y2="62056"/>
                        <a14:backgroundMark x1="9498" y1="97088" x2="9498" y2="97088"/>
                        <a14:backgroundMark x1="69188" y1="97725" x2="69188" y2="97725"/>
                        <a14:backgroundMark x1="60188" y1="98999" x2="60188" y2="98999"/>
                        <a14:backgroundMark x1="16786" y1="99181" x2="16786" y2="99181"/>
                        <a14:backgroundMark x1="15295" y1="98635" x2="15295" y2="98635"/>
                        <a14:backgroundMark x1="66262" y1="97725" x2="66262" y2="97725"/>
                        <a14:backgroundMark x1="85588" y1="97543" x2="85588" y2="9754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3839" y="0"/>
            <a:ext cx="12679680" cy="670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964703" y="866894"/>
            <a:ext cx="35173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игры: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634758"/>
            <a:ext cx="10515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Договориться, кто начинает первым, кто продолжает, кто заканчивает. </a:t>
            </a:r>
          </a:p>
          <a:p>
            <a:pPr marL="514350" indent="-514350" algn="ctr">
              <a:buAutoNum type="arabicPeriod"/>
            </a:pP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Первый игрок достаёт из «волшебного мешочка» кубик, бросает его  в зависимости от выпавшего изображения начинает рассказывать историю.</a:t>
            </a:r>
          </a:p>
          <a:p>
            <a:pPr marL="514350" indent="-514350" algn="ctr">
              <a:buAutoNum type="arabicPeriod"/>
            </a:pP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Последующие игроки совершают такое       же действие и продолжают историю,      </a:t>
            </a:r>
          </a:p>
          <a:p>
            <a:pPr marL="514350" indent="-514350" algn="ctr"/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теряя нить повествования. </a:t>
            </a:r>
            <a:endParaRPr lang="ru-RU" sz="25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638" b="100000" l="1822" r="99282">
                        <a14:foregroundMark x1="5798" y1="46042" x2="5798" y2="46042"/>
                        <a14:foregroundMark x1="9166" y1="32393" x2="9166" y2="32393"/>
                        <a14:foregroundMark x1="6240" y1="68153" x2="6240" y2="68153"/>
                        <a14:foregroundMark x1="5135" y1="52866" x2="5135" y2="52866"/>
                        <a14:foregroundMark x1="5467" y1="81984" x2="5467" y2="81984"/>
                        <a14:foregroundMark x1="7841" y1="20564" x2="7841" y2="20564"/>
                        <a14:foregroundMark x1="24406" y1="11192" x2="24406" y2="11192"/>
                        <a14:foregroundMark x1="30315" y1="11738" x2="30315" y2="11738"/>
                        <a14:foregroundMark x1="22805" y1="15014" x2="22805" y2="15014"/>
                        <a14:foregroundMark x1="33683" y1="13922" x2="33683" y2="13922"/>
                        <a14:foregroundMark x1="44892" y1="11010" x2="44892" y2="11010"/>
                        <a14:foregroundMark x1="50801" y1="11010" x2="50801" y2="11010"/>
                        <a14:foregroundMark x1="58200" y1="9918" x2="58200" y2="9918"/>
                        <a14:foregroundMark x1="65378" y1="9372" x2="65378" y2="9372"/>
                        <a14:foregroundMark x1="74876" y1="9372" x2="74876" y2="9372"/>
                        <a14:foregroundMark x1="83711" y1="7461" x2="83711" y2="7461"/>
                        <a14:foregroundMark x1="91883" y1="9099" x2="91883" y2="9099"/>
                        <a14:foregroundMark x1="92766" y1="21656" x2="92766" y2="21656"/>
                        <a14:foregroundMark x1="89895" y1="13194" x2="89895" y2="13194"/>
                        <a14:foregroundMark x1="93429" y1="51228" x2="93429" y2="51228"/>
                        <a14:foregroundMark x1="93429" y1="81256" x2="93429" y2="81256"/>
                        <a14:foregroundMark x1="94147" y1="91993" x2="94147" y2="91993"/>
                        <a14:foregroundMark x1="6571" y1="91629" x2="6571" y2="91629"/>
                        <a14:foregroundMark x1="14412" y1="91993" x2="14412" y2="91993"/>
                        <a14:foregroundMark x1="35008" y1="91629" x2="35008" y2="91629"/>
                        <a14:foregroundMark x1="43733" y1="92175" x2="43733" y2="92175"/>
                        <a14:foregroundMark x1="51132" y1="92539" x2="51132" y2="92539"/>
                        <a14:foregroundMark x1="64771" y1="92539" x2="64771" y2="92539"/>
                        <a14:foregroundMark x1="79680" y1="93813" x2="79680" y2="93813"/>
                        <a14:foregroundMark x1="72612" y1="94177" x2="72612" y2="94177"/>
                        <a14:foregroundMark x1="86085" y1="93085" x2="86085" y2="93085"/>
                        <a14:foregroundMark x1="65157" y1="90264" x2="65157" y2="90264"/>
                        <a14:foregroundMark x1="21922" y1="89900" x2="21922" y2="89900"/>
                        <a14:foregroundMark x1="93429" y1="62056" x2="93429" y2="62056"/>
                        <a14:backgroundMark x1="9498" y1="97088" x2="9498" y2="97088"/>
                        <a14:backgroundMark x1="69188" y1="97725" x2="69188" y2="97725"/>
                        <a14:backgroundMark x1="60188" y1="98999" x2="60188" y2="98999"/>
                        <a14:backgroundMark x1="16786" y1="99181" x2="16786" y2="99181"/>
                        <a14:backgroundMark x1="15295" y1="98635" x2="15295" y2="98635"/>
                        <a14:backgroundMark x1="66262" y1="97725" x2="66262" y2="97725"/>
                        <a14:backgroundMark x1="85588" y1="97543" x2="85588" y2="9754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3839" y="0"/>
            <a:ext cx="12679680" cy="670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Users\Admin\Desktop\фото\17076573126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4064" y="960120"/>
            <a:ext cx="4912856" cy="4892040"/>
          </a:xfrm>
          <a:prstGeom prst="rect">
            <a:avLst/>
          </a:prstGeom>
          <a:noFill/>
        </p:spPr>
      </p:pic>
      <p:pic>
        <p:nvPicPr>
          <p:cNvPr id="5123" name="Picture 3" descr="C:\Users\Admin\Desktop\фото\170765731267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995268"/>
            <a:ext cx="5090160" cy="4795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4000">
              <a:srgbClr val="FF9B9B"/>
            </a:gs>
            <a:gs pos="64000">
              <a:srgbClr val="FFDF79"/>
            </a:gs>
            <a:gs pos="100000">
              <a:srgbClr val="FEFFF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0800000">
            <a:off x="5077325" y="1887887"/>
            <a:ext cx="7016553" cy="4939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Группа 3"/>
          <p:cNvGrpSpPr/>
          <p:nvPr/>
        </p:nvGrpSpPr>
        <p:grpSpPr>
          <a:xfrm>
            <a:off x="460375" y="92076"/>
            <a:ext cx="11162130" cy="1993539"/>
            <a:chOff x="307975" y="0"/>
            <a:chExt cx="11520570" cy="245985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307975" y="0"/>
              <a:ext cx="3686509" cy="2441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8602578" y="7937"/>
              <a:ext cx="3225967" cy="2441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70621" y="0"/>
              <a:ext cx="3449885" cy="2441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3461914" y="18511"/>
              <a:ext cx="2758411" cy="2441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999" y="2610853"/>
            <a:ext cx="5781253" cy="3561983"/>
          </a:xfrm>
        </p:spPr>
        <p:txBody>
          <a:bodyPr>
            <a:noAutofit/>
          </a:bodyPr>
          <a:lstStyle/>
          <a:p>
            <a:pPr marL="0" indent="0" algn="just" defTabSz="54000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300" dirty="0"/>
              <a:t>        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Игра для одного ребенка: бросить 9 кубиков на стол, разделить их на 3 части – начало истории, середина и развязка. Начинать историю с каких-нибудь слов типа «Однажды…» или «Давным-давно…» и пр., нанизывая на нить повествования все символы, которые выпали на верхних гранях кубиков, начиная с того, который первым привлек ваше внимание. Опираясь на кубики, ребёнок рассказывает историю.</a:t>
            </a:r>
          </a:p>
          <a:p>
            <a:pPr marL="0" indent="0" algn="just" defTabSz="54000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3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Игра для трёх детей: бросить все 9 кубиков на стол, разделить их на 3 части – начало истории, середина и развязка. Один ребёнок начинает рассказывать, опираясь на первые 3 кубика, остальные продолжают.</a:t>
            </a:r>
          </a:p>
          <a:p>
            <a:pPr marL="0" indent="0" algn="just" defTabSz="54000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3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Когда играет больше трёх человек – кубики кидают по очереди и продолжают друг за другом историю.</a:t>
            </a:r>
          </a:p>
          <a:p>
            <a:pPr marL="0" indent="0" algn="just" defTabSz="54000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3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Воспитатель может начать историю, а дети будут продолжать её рассказывать, бросая кубики. Таким образом, дети плавно переходят от одной картинки к другой и сочиняют необычные истории. Если записывать ход сюжета, может выйдет интересная история.</a:t>
            </a:r>
          </a:p>
        </p:txBody>
      </p:sp>
      <p:sp>
        <p:nvSpPr>
          <p:cNvPr id="7" name="AutoShape 2" descr="https://rc-today.ru/UserFiles/Image/d0/99/nastolnaya_igra_rorys_story_cubes_kubiki_istoriy_mistika_rsc29_rsc29_5e2671c790ce2_7261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97831" y="560145"/>
            <a:ext cx="104313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D30A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Варианты игр: 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«Кубики историй» (классический)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Подбираются красочные предметные и сюжетные картинки, на 9-ти кубиков (или иное количество кубиков).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75" y="2430380"/>
            <a:ext cx="4909720" cy="33958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9858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1000">
              <a:srgbClr val="CCFF66"/>
            </a:gs>
            <a:gs pos="37000">
              <a:srgbClr val="FFFF93"/>
            </a:gs>
            <a:gs pos="100000">
              <a:srgbClr val="FEFFF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0800000">
            <a:off x="5305925" y="2337748"/>
            <a:ext cx="6787952" cy="4489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Группа 3"/>
          <p:cNvGrpSpPr/>
          <p:nvPr/>
        </p:nvGrpSpPr>
        <p:grpSpPr>
          <a:xfrm>
            <a:off x="155575" y="92076"/>
            <a:ext cx="11938303" cy="2338304"/>
            <a:chOff x="307975" y="0"/>
            <a:chExt cx="11520570" cy="245985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307975" y="0"/>
              <a:ext cx="3686509" cy="2441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8602578" y="7937"/>
              <a:ext cx="3225967" cy="2441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70621" y="0"/>
              <a:ext cx="3449885" cy="2441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3461914" y="18511"/>
              <a:ext cx="2758411" cy="2441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5629" y="2947736"/>
            <a:ext cx="5514581" cy="3879417"/>
          </a:xfrm>
        </p:spPr>
        <p:txBody>
          <a:bodyPr>
            <a:noAutofit/>
          </a:bodyPr>
          <a:lstStyle/>
          <a:p>
            <a:pPr marL="0" indent="0" algn="just" defTabSz="54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i="1" dirty="0">
                <a:latin typeface="Arial Narrow" panose="020B0606020202030204" pitchFamily="34" charset="0"/>
                <a:cs typeface="Arial" panose="020B0604020202020204" pitchFamily="34" charset="0"/>
              </a:rPr>
              <a:t>        </a:t>
            </a:r>
            <a:r>
              <a:rPr lang="ru-RU" sz="1300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Ход игры: 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начале игры называется сказка по которой пойдёт сюжет. Сказка должна соответствовать возрасту детей, быть хорошо известна. Например, сказка «Красная шапочка». Как принято в сказках, начинается она с зачина: «Жили-были...», «В одном волшебном…», «В некотором царстве, в некотором государстве…»</a:t>
            </a:r>
          </a:p>
          <a:p>
            <a:pPr marL="0" indent="0" algn="just" defTabSz="54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1 раз бросается кубик – определяется какой герой будет заменять в сказке «Красную шапочку» (например Гномик.) </a:t>
            </a:r>
          </a:p>
          <a:p>
            <a:pPr marL="0" indent="0" algn="just" defTabSz="54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2 раз где жил Гномик (К.Ш.) (например, выпадет в замке) </a:t>
            </a:r>
          </a:p>
          <a:p>
            <a:pPr marL="0" indent="0" algn="just" defTabSz="54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3 раз какой был у него характер (например, грустный).  </a:t>
            </a:r>
          </a:p>
          <a:p>
            <a:pPr marL="0" indent="0" algn="just" defTabSz="54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И так далее по сюжету рассказывается сказка, каждый раз бросается кубик. Сначала задачу можно упростить, так как не у всех детей в достаточной степени развиты коммуникативные способности. Поэтому сначала составлять истории можно по очереди так: первый кубик бросает ребенок, а следующий-воспитатель и т. д. Таким образом, взрослый сможет направлять и корректировать сюжетную линию в нужном направлении. В заключении концовка сказки: «Вот и сказочке конец, а кто слушал молодец!», «Стали они жить-поживать, да добра наживать» …</a:t>
            </a:r>
          </a:p>
        </p:txBody>
      </p:sp>
      <p:sp>
        <p:nvSpPr>
          <p:cNvPr id="7" name="AutoShape 2" descr="https://rc-today.ru/UserFiles/Image/d0/99/nastolnaya_igra_rorys_story_cubes_kubiki_istoriy_mistika_rsc29_rsc29_5e2671c790ce2_7261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56626" y="392862"/>
            <a:ext cx="11177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800" b="1" dirty="0">
                <a:solidFill>
                  <a:srgbClr val="9319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Вариант игры «Кубики Сказочника (Сказка на новый лад)»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Подбираются красочные предметные и сюжетные картинки, на 9-ти кубиков (или иное количество кубиков). Каждый кубик имеет свою тему: герой, злодей (отрицательный герой), жилище, эмоции, действие, предмет, пейзаж, погода, животное и др. Кубики могут быть «стационарные», картинки на которых не меняются, а могут быть «мобильные», картинки на которых можно менять. Игра рассчитана для детей среднего возраста.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24852" y="2520003"/>
            <a:ext cx="4860759" cy="4101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41196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1000">
              <a:srgbClr val="99FFCC"/>
            </a:gs>
            <a:gs pos="28000">
              <a:srgbClr val="C2A3FF"/>
            </a:gs>
            <a:gs pos="100000">
              <a:srgbClr val="FEFFFE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0800000">
            <a:off x="22407" y="4159371"/>
            <a:ext cx="4021252" cy="255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4508197"/>
            <a:ext cx="3260424" cy="1857364"/>
          </a:xfrm>
        </p:spPr>
        <p:txBody>
          <a:bodyPr>
            <a:noAutofit/>
          </a:bodyPr>
          <a:lstStyle/>
          <a:p>
            <a:pPr marL="0" indent="0" algn="ctr" defTabSz="54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«Стишки в кубике»</a:t>
            </a:r>
            <a:endParaRPr lang="ru-RU" sz="7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just" defTabSz="54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800" dirty="0">
                <a:solidFill>
                  <a:srgbClr val="D30A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кубике изображены картинки из детских стихов, игрок должен угадать из какого стихотворения картинка и рассказать его.</a:t>
            </a:r>
          </a:p>
        </p:txBody>
      </p:sp>
      <p:sp>
        <p:nvSpPr>
          <p:cNvPr id="7" name="AutoShape 2" descr="https://rc-today.ru/UserFiles/Image/d0/99/nastolnaya_igra_rorys_story_cubes_kubiki_istoriy_mistika_rsc29_rsc29_5e2671c790ce2_7261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7323768" y="3381639"/>
            <a:ext cx="4842616" cy="3180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7742222" y="3787695"/>
            <a:ext cx="4051121" cy="2512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4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«Кубик-помощник»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just" defTabSz="54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i="1" dirty="0">
                <a:solidFill>
                  <a:srgbClr val="931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800" dirty="0">
                <a:solidFill>
                  <a:srgbClr val="9319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расширения словаря – игрок бросает кубик, на грани куба выпадает изображение какого-либо предмета, игрок рассказывает, что это за предмет, называет слово, если затрудняется, педагог оказывает помощь.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0800000">
            <a:off x="6236576" y="48891"/>
            <a:ext cx="5931288" cy="3332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6834531" y="522299"/>
            <a:ext cx="4824663" cy="2512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4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FF6600"/>
                </a:solidFill>
                <a:effectLst>
                  <a:outerShdw blurRad="38100" dist="38100" dir="2700000" algn="tl">
                    <a:schemeClr val="tx1">
                      <a:lumMod val="85000"/>
                      <a:lumOff val="15000"/>
                      <a:alpha val="43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«Кубики учёных»</a:t>
            </a:r>
            <a:r>
              <a:rPr lang="ru-RU" sz="2000" dirty="0">
                <a:solidFill>
                  <a:schemeClr val="accent2"/>
                </a:solidFill>
                <a:effectLst>
                  <a:outerShdw blurRad="38100" dist="38100" dir="2700000" algn="tl">
                    <a:schemeClr val="tx1">
                      <a:lumMod val="85000"/>
                      <a:lumOff val="15000"/>
                      <a:alpha val="43000"/>
                    </a:scheme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 defTabSz="54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Ребенок бросает первый кубик и называет животное, изображение которого выпало. Затем, подбирает на втором кубике изображение, ориентируясь по мнемосхеме («Как называется домик животного?»). Второй «ученый» по жёлтым кубикам рассказывает середину истории, а третий «ученый» с помощью зеленых кубиков заканчивает рассказ.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460375" y="103558"/>
            <a:ext cx="5672137" cy="1502590"/>
            <a:chOff x="307975" y="-2"/>
            <a:chExt cx="8453431" cy="245985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307975" y="0"/>
              <a:ext cx="3686509" cy="2441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35439" y="-2"/>
              <a:ext cx="3225967" cy="24413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BEBA8EAE-BF5A-486C-A8C5-ECC9F3942E4B}">
                  <a14:imgProps xmlns=""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3390187" y="18512"/>
              <a:ext cx="2758411" cy="24413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8" name="Объект 2"/>
          <p:cNvSpPr txBox="1">
            <a:spLocks/>
          </p:cNvSpPr>
          <p:nvPr/>
        </p:nvSpPr>
        <p:spPr>
          <a:xfrm>
            <a:off x="1047229" y="489369"/>
            <a:ext cx="4383085" cy="1039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4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Варианты игр:</a:t>
            </a:r>
            <a:endParaRPr lang="ru-RU" sz="4000" b="1" dirty="0">
              <a:solidFill>
                <a:srgbClr val="D30A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655893" y="1528992"/>
            <a:ext cx="5101670" cy="2677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Объект 2"/>
          <p:cNvSpPr txBox="1">
            <a:spLocks/>
          </p:cNvSpPr>
          <p:nvPr/>
        </p:nvSpPr>
        <p:spPr>
          <a:xfrm>
            <a:off x="1126795" y="1942770"/>
            <a:ext cx="4159863" cy="1857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4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«Короткая история» </a:t>
            </a:r>
          </a:p>
          <a:p>
            <a:pPr marL="0" indent="0" algn="just" defTabSz="54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сочинить максимально короткое грамматически правильное предложение, связав все выпавшие картинки, даже если оно будет нелогичным и смешным 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=""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V="1">
            <a:off x="3993555" y="4170678"/>
            <a:ext cx="3407413" cy="2530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Объект 2"/>
          <p:cNvSpPr txBox="1">
            <a:spLocks/>
          </p:cNvSpPr>
          <p:nvPr/>
        </p:nvSpPr>
        <p:spPr>
          <a:xfrm>
            <a:off x="4286096" y="4542709"/>
            <a:ext cx="2789120" cy="1573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4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«Парочки»</a:t>
            </a:r>
            <a:r>
              <a:rPr lang="ru-RU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 defTabSz="54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подобрать к предметам (цветок) признаки (пришелец) получится  «неземной красоты цветок».</a:t>
            </a:r>
            <a:endParaRPr lang="ru-RU" sz="1800" dirty="0">
              <a:solidFill>
                <a:srgbClr val="D30A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0430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6" grpId="0"/>
      <p:bldP spid="25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638" b="100000" l="1822" r="99282">
                        <a14:foregroundMark x1="5798" y1="46042" x2="5798" y2="46042"/>
                        <a14:foregroundMark x1="9166" y1="32393" x2="9166" y2="32393"/>
                        <a14:foregroundMark x1="6240" y1="68153" x2="6240" y2="68153"/>
                        <a14:foregroundMark x1="5135" y1="52866" x2="5135" y2="52866"/>
                        <a14:foregroundMark x1="5467" y1="81984" x2="5467" y2="81984"/>
                        <a14:foregroundMark x1="7841" y1="20564" x2="7841" y2="20564"/>
                        <a14:foregroundMark x1="24406" y1="11192" x2="24406" y2="11192"/>
                        <a14:foregroundMark x1="30315" y1="11738" x2="30315" y2="11738"/>
                        <a14:foregroundMark x1="22805" y1="15014" x2="22805" y2="15014"/>
                        <a14:foregroundMark x1="33683" y1="13922" x2="33683" y2="13922"/>
                        <a14:foregroundMark x1="44892" y1="11010" x2="44892" y2="11010"/>
                        <a14:foregroundMark x1="50801" y1="11010" x2="50801" y2="11010"/>
                        <a14:foregroundMark x1="58200" y1="9918" x2="58200" y2="9918"/>
                        <a14:foregroundMark x1="65378" y1="9372" x2="65378" y2="9372"/>
                        <a14:foregroundMark x1="74876" y1="9372" x2="74876" y2="9372"/>
                        <a14:foregroundMark x1="83711" y1="7461" x2="83711" y2="7461"/>
                        <a14:foregroundMark x1="91883" y1="9099" x2="91883" y2="9099"/>
                        <a14:foregroundMark x1="92766" y1="21656" x2="92766" y2="21656"/>
                        <a14:foregroundMark x1="89895" y1="13194" x2="89895" y2="13194"/>
                        <a14:foregroundMark x1="93429" y1="51228" x2="93429" y2="51228"/>
                        <a14:foregroundMark x1="93429" y1="81256" x2="93429" y2="81256"/>
                        <a14:foregroundMark x1="94147" y1="91993" x2="94147" y2="91993"/>
                        <a14:foregroundMark x1="6571" y1="91629" x2="6571" y2="91629"/>
                        <a14:foregroundMark x1="14412" y1="91993" x2="14412" y2="91993"/>
                        <a14:foregroundMark x1="35008" y1="91629" x2="35008" y2="91629"/>
                        <a14:foregroundMark x1="43733" y1="92175" x2="43733" y2="92175"/>
                        <a14:foregroundMark x1="51132" y1="92539" x2="51132" y2="92539"/>
                        <a14:foregroundMark x1="64771" y1="92539" x2="64771" y2="92539"/>
                        <a14:foregroundMark x1="79680" y1="93813" x2="79680" y2="93813"/>
                        <a14:foregroundMark x1="72612" y1="94177" x2="72612" y2="94177"/>
                        <a14:foregroundMark x1="86085" y1="93085" x2="86085" y2="93085"/>
                        <a14:foregroundMark x1="65157" y1="90264" x2="65157" y2="90264"/>
                        <a14:foregroundMark x1="21922" y1="89900" x2="21922" y2="89900"/>
                        <a14:foregroundMark x1="93429" y1="62056" x2="93429" y2="62056"/>
                        <a14:backgroundMark x1="9498" y1="97088" x2="9498" y2="97088"/>
                        <a14:backgroundMark x1="69188" y1="97725" x2="69188" y2="97725"/>
                        <a14:backgroundMark x1="60188" y1="98999" x2="60188" y2="98999"/>
                        <a14:backgroundMark x1="16786" y1="99181" x2="16786" y2="99181"/>
                        <a14:backgroundMark x1="15295" y1="98635" x2="15295" y2="98635"/>
                        <a14:backgroundMark x1="66262" y1="97725" x2="66262" y2="97725"/>
                        <a14:backgroundMark x1="85588" y1="97543" x2="85588" y2="9754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3839" y="0"/>
            <a:ext cx="12679680" cy="670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66800" y="1097280"/>
            <a:ext cx="10058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93198A"/>
                </a:solidFill>
                <a:latin typeface="Times New Roman" pitchFamily="18" charset="0"/>
                <a:cs typeface="Times New Roman" pitchFamily="18" charset="0"/>
              </a:rPr>
              <a:t>Игровое упражнение «Школа фантазеров» 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93198A"/>
                </a:solidFill>
                <a:latin typeface="Times New Roman" pitchFamily="18" charset="0"/>
                <a:cs typeface="Times New Roman" pitchFamily="18" charset="0"/>
              </a:rPr>
              <a:t>Образцы незаконченных предложений </a:t>
            </a:r>
          </a:p>
          <a:p>
            <a:pPr algn="ctr">
              <a:buNone/>
            </a:pPr>
            <a:endParaRPr lang="ru-RU" sz="3200" b="1" i="1" dirty="0" smtClean="0">
              <a:solidFill>
                <a:srgbClr val="93198A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бы у меня была волшебная палочка, то я бы…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Если бы я однажды попал в школу волшебников, то… 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Если бы я превратился в птицу и умел летать…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Если бы животные и птицы умели разговаривать…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Однажды я увидел необычный сон… 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638" b="100000" l="1822" r="99282">
                        <a14:foregroundMark x1="5798" y1="46042" x2="5798" y2="46042"/>
                        <a14:foregroundMark x1="9166" y1="32393" x2="9166" y2="32393"/>
                        <a14:foregroundMark x1="6240" y1="68153" x2="6240" y2="68153"/>
                        <a14:foregroundMark x1="5135" y1="52866" x2="5135" y2="52866"/>
                        <a14:foregroundMark x1="5467" y1="81984" x2="5467" y2="81984"/>
                        <a14:foregroundMark x1="7841" y1="20564" x2="7841" y2="20564"/>
                        <a14:foregroundMark x1="24406" y1="11192" x2="24406" y2="11192"/>
                        <a14:foregroundMark x1="30315" y1="11738" x2="30315" y2="11738"/>
                        <a14:foregroundMark x1="22805" y1="15014" x2="22805" y2="15014"/>
                        <a14:foregroundMark x1="33683" y1="13922" x2="33683" y2="13922"/>
                        <a14:foregroundMark x1="44892" y1="11010" x2="44892" y2="11010"/>
                        <a14:foregroundMark x1="50801" y1="11010" x2="50801" y2="11010"/>
                        <a14:foregroundMark x1="58200" y1="9918" x2="58200" y2="9918"/>
                        <a14:foregroundMark x1="65378" y1="9372" x2="65378" y2="9372"/>
                        <a14:foregroundMark x1="74876" y1="9372" x2="74876" y2="9372"/>
                        <a14:foregroundMark x1="83711" y1="7461" x2="83711" y2="7461"/>
                        <a14:foregroundMark x1="91883" y1="9099" x2="91883" y2="9099"/>
                        <a14:foregroundMark x1="92766" y1="21656" x2="92766" y2="21656"/>
                        <a14:foregroundMark x1="89895" y1="13194" x2="89895" y2="13194"/>
                        <a14:foregroundMark x1="93429" y1="51228" x2="93429" y2="51228"/>
                        <a14:foregroundMark x1="93429" y1="81256" x2="93429" y2="81256"/>
                        <a14:foregroundMark x1="94147" y1="91993" x2="94147" y2="91993"/>
                        <a14:foregroundMark x1="6571" y1="91629" x2="6571" y2="91629"/>
                        <a14:foregroundMark x1="14412" y1="91993" x2="14412" y2="91993"/>
                        <a14:foregroundMark x1="35008" y1="91629" x2="35008" y2="91629"/>
                        <a14:foregroundMark x1="43733" y1="92175" x2="43733" y2="92175"/>
                        <a14:foregroundMark x1="51132" y1="92539" x2="51132" y2="92539"/>
                        <a14:foregroundMark x1="64771" y1="92539" x2="64771" y2="92539"/>
                        <a14:foregroundMark x1="79680" y1="93813" x2="79680" y2="93813"/>
                        <a14:foregroundMark x1="72612" y1="94177" x2="72612" y2="94177"/>
                        <a14:foregroundMark x1="86085" y1="93085" x2="86085" y2="93085"/>
                        <a14:foregroundMark x1="65157" y1="90264" x2="65157" y2="90264"/>
                        <a14:foregroundMark x1="21922" y1="89900" x2="21922" y2="89900"/>
                        <a14:foregroundMark x1="93429" y1="62056" x2="93429" y2="62056"/>
                        <a14:backgroundMark x1="9498" y1="97088" x2="9498" y2="97088"/>
                        <a14:backgroundMark x1="69188" y1="97725" x2="69188" y2="97725"/>
                        <a14:backgroundMark x1="60188" y1="98999" x2="60188" y2="98999"/>
                        <a14:backgroundMark x1="16786" y1="99181" x2="16786" y2="99181"/>
                        <a14:backgroundMark x1="15295" y1="98635" x2="15295" y2="98635"/>
                        <a14:backgroundMark x1="66262" y1="97725" x2="66262" y2="97725"/>
                        <a14:backgroundMark x1="85588" y1="97543" x2="85588" y2="9754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3839" y="0"/>
            <a:ext cx="12679680" cy="670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511040" y="980778"/>
            <a:ext cx="65684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раз история получается новая, удивительная, неповторимая. Странички с записанным ходом необычных историй мы стали собирать в книжку. Так и появилась у нас книга «Необычные истории в кубиках», дети с удовольствием добавляют на странички свои рисунки или вырезанные картинки.</a:t>
            </a:r>
            <a:endParaRPr lang="ru-RU" sz="3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2662F8B-AC9B-45AE-991A-74FD9A8DA951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08" t="2148" r="14797" b="6234"/>
          <a:stretch/>
        </p:blipFill>
        <p:spPr bwMode="auto">
          <a:xfrm>
            <a:off x="1234439" y="596003"/>
            <a:ext cx="3215595" cy="29396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B6F8A81-D424-4659-9F3F-0B4FDB4EBC76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62" t="5013" r="8538" b="23162"/>
          <a:stretch/>
        </p:blipFill>
        <p:spPr bwMode="auto">
          <a:xfrm>
            <a:off x="944880" y="3659243"/>
            <a:ext cx="3672840" cy="2650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1"/>
            </a:gs>
            <a:gs pos="44000">
              <a:srgbClr val="FFFF8F"/>
            </a:gs>
            <a:gs pos="60000">
              <a:srgbClr val="FFFF8F"/>
            </a:gs>
            <a:gs pos="95000">
              <a:schemeClr val="bg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0039" y="-144534"/>
            <a:ext cx="13395960" cy="729144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0120" y="731520"/>
            <a:ext cx="10012680" cy="544068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defRPr/>
            </a:pPr>
            <a:r>
              <a:rPr lang="ru-RU" dirty="0">
                <a:effectLst/>
                <a:cs typeface="Times New Roman" panose="02020603050405020304" pitchFamily="18" charset="0"/>
              </a:rPr>
              <a:t>	</a:t>
            </a:r>
            <a:endParaRPr lang="ru-RU" dirty="0" smtClean="0">
              <a:effectLst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endParaRPr lang="ru-RU" sz="96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9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123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</a:t>
            </a:r>
            <a:r>
              <a:rPr lang="ru-RU" sz="1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педагогическая техника, выстроенная в применении историй с конкретной структурой и интересным героем, которая направлена на разрешение педагогических вопросов 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sz="1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воспитания, развития и обучения</a:t>
            </a:r>
            <a:r>
              <a:rPr lang="ru-RU" sz="1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None/>
              <a:defRPr/>
            </a:pPr>
            <a:r>
              <a:rPr lang="ru-RU" sz="1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Термин «</a:t>
            </a:r>
            <a:r>
              <a:rPr lang="ru-RU" sz="1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</a:t>
            </a:r>
            <a:r>
              <a:rPr lang="ru-RU" sz="1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возник от английского слова </a:t>
            </a:r>
            <a:r>
              <a:rPr lang="ru-RU" sz="1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storytelling</a:t>
            </a:r>
            <a:r>
              <a:rPr lang="ru-RU" sz="1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 переводе означает «рассказывание историй, способ передачи информации и нахождение смыслов через рассказывание историй». Однако, в русском языке этому термину имеется весьма хороший синоним – «</a:t>
            </a:r>
            <a:r>
              <a:rPr lang="ru-RU" sz="1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сказительство</a:t>
            </a:r>
            <a:r>
              <a:rPr lang="ru-RU" sz="1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подразумевая под собой исполнение сказаний, искусство увлекательного рассказа.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7171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1000">
              <a:srgbClr val="99FFCC"/>
            </a:gs>
            <a:gs pos="28000">
              <a:srgbClr val="C2A3FF"/>
            </a:gs>
            <a:gs pos="100000">
              <a:srgbClr val="FEFFFE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638" b="100000" l="1822" r="99282">
                        <a14:foregroundMark x1="5798" y1="46042" x2="5798" y2="46042"/>
                        <a14:foregroundMark x1="9166" y1="32393" x2="9166" y2="32393"/>
                        <a14:foregroundMark x1="6240" y1="68153" x2="6240" y2="68153"/>
                        <a14:foregroundMark x1="5135" y1="52866" x2="5135" y2="52866"/>
                        <a14:foregroundMark x1="5467" y1="81984" x2="5467" y2="81984"/>
                        <a14:foregroundMark x1="7841" y1="20564" x2="7841" y2="20564"/>
                        <a14:foregroundMark x1="24406" y1="11192" x2="24406" y2="11192"/>
                        <a14:foregroundMark x1="30315" y1="11738" x2="30315" y2="11738"/>
                        <a14:foregroundMark x1="22805" y1="15014" x2="22805" y2="15014"/>
                        <a14:foregroundMark x1="33683" y1="13922" x2="33683" y2="13922"/>
                        <a14:foregroundMark x1="44892" y1="11010" x2="44892" y2="11010"/>
                        <a14:foregroundMark x1="50801" y1="11010" x2="50801" y2="11010"/>
                        <a14:foregroundMark x1="58200" y1="9918" x2="58200" y2="9918"/>
                        <a14:foregroundMark x1="65378" y1="9372" x2="65378" y2="9372"/>
                        <a14:foregroundMark x1="74876" y1="9372" x2="74876" y2="9372"/>
                        <a14:foregroundMark x1="83711" y1="7461" x2="83711" y2="7461"/>
                        <a14:foregroundMark x1="91883" y1="9099" x2="91883" y2="9099"/>
                        <a14:foregroundMark x1="92766" y1="21656" x2="92766" y2="21656"/>
                        <a14:foregroundMark x1="89895" y1="13194" x2="89895" y2="13194"/>
                        <a14:foregroundMark x1="93429" y1="51228" x2="93429" y2="51228"/>
                        <a14:foregroundMark x1="93429" y1="81256" x2="93429" y2="81256"/>
                        <a14:foregroundMark x1="94147" y1="91993" x2="94147" y2="91993"/>
                        <a14:foregroundMark x1="6571" y1="91629" x2="6571" y2="91629"/>
                        <a14:foregroundMark x1="14412" y1="91993" x2="14412" y2="91993"/>
                        <a14:foregroundMark x1="35008" y1="91629" x2="35008" y2="91629"/>
                        <a14:foregroundMark x1="43733" y1="92175" x2="43733" y2="92175"/>
                        <a14:foregroundMark x1="51132" y1="92539" x2="51132" y2="92539"/>
                        <a14:foregroundMark x1="64771" y1="92539" x2="64771" y2="92539"/>
                        <a14:foregroundMark x1="79680" y1="93813" x2="79680" y2="93813"/>
                        <a14:foregroundMark x1="72612" y1="94177" x2="72612" y2="94177"/>
                        <a14:foregroundMark x1="86085" y1="93085" x2="86085" y2="93085"/>
                        <a14:foregroundMark x1="65157" y1="90264" x2="65157" y2="90264"/>
                        <a14:foregroundMark x1="21922" y1="89900" x2="21922" y2="89900"/>
                        <a14:foregroundMark x1="93429" y1="62056" x2="93429" y2="62056"/>
                        <a14:backgroundMark x1="9498" y1="97088" x2="9498" y2="97088"/>
                        <a14:backgroundMark x1="69188" y1="97725" x2="69188" y2="97725"/>
                        <a14:backgroundMark x1="60188" y1="98999" x2="60188" y2="98999"/>
                        <a14:backgroundMark x1="16786" y1="99181" x2="16786" y2="99181"/>
                        <a14:backgroundMark x1="15295" y1="98635" x2="15295" y2="98635"/>
                        <a14:backgroundMark x1="66262" y1="97725" x2="66262" y2="97725"/>
                        <a14:backgroundMark x1="85588" y1="97543" x2="85588" y2="9754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420600" cy="670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2" descr="https://rc-today.ru/UserFiles/Image/d0/99/nastolnaya_igra_rorys_story_cubes_kubiki_istoriy_mistika_rsc29_rsc29_5e2671c790ce2_7261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0800000">
            <a:off x="341902" y="1971304"/>
            <a:ext cx="4682153" cy="3028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Объект 2"/>
          <p:cNvSpPr txBox="1">
            <a:spLocks/>
          </p:cNvSpPr>
          <p:nvPr/>
        </p:nvSpPr>
        <p:spPr>
          <a:xfrm>
            <a:off x="834257" y="2755075"/>
            <a:ext cx="3813943" cy="3432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prstClr val="black">
                      <a:lumMod val="85000"/>
                      <a:lumOff val="15000"/>
                      <a:alpha val="43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Спасибо за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prstClr val="black">
                      <a:lumMod val="85000"/>
                      <a:lumOff val="15000"/>
                      <a:alpha val="43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внимание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prstClr val="black">
                      <a:lumMod val="85000"/>
                      <a:lumOff val="15000"/>
                      <a:alpha val="43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!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Admin\Desktop\фото\170765731269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5761" y="1009402"/>
            <a:ext cx="6044540" cy="4714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17308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1">
                <a:lumMod val="5000"/>
                <a:lumOff val="95000"/>
              </a:schemeClr>
            </a:gs>
            <a:gs pos="44000">
              <a:srgbClr val="00FF99"/>
            </a:gs>
            <a:gs pos="53000">
              <a:srgbClr val="81FFCC"/>
            </a:gs>
            <a:gs pos="95000">
              <a:srgbClr val="FEFFF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6200000">
            <a:off x="2737586" y="-2484921"/>
            <a:ext cx="6581274" cy="11839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7360" y="998620"/>
            <a:ext cx="8397240" cy="487279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4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сторителлинга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4700" b="1" dirty="0" smtClean="0">
                <a:solidFill>
                  <a:srgbClr val="E32185"/>
                </a:solidFill>
                <a:latin typeface="Monotype Corsiva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стимулирование и развитие умений </a:t>
            </a:r>
          </a:p>
          <a:p>
            <a:pPr marL="0" indent="0" algn="ctr">
              <a:buNone/>
            </a:pPr>
            <a:r>
              <a:rPr lang="ru-RU" sz="4700" b="1" dirty="0" smtClean="0">
                <a:solidFill>
                  <a:srgbClr val="E32185"/>
                </a:solidFill>
                <a:latin typeface="Monotype Corsiva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к сочинительству и речевому творчеству.</a:t>
            </a:r>
            <a:endParaRPr lang="ru-RU" sz="4700" b="1" i="1" dirty="0" smtClean="0">
              <a:solidFill>
                <a:srgbClr val="C00000"/>
              </a:solidFill>
              <a:latin typeface="Monotype Corsiva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педагогу необходимо захватить внимание детей с начала повествования и удерживать его в течение всей истории, вызвать симпатию к герою,</a:t>
            </a:r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донести основную мысль истории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3100" dirty="0">
              <a:solidFill>
                <a:srgbClr val="E321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https://rc-today.ru/UserFiles/Image/d0/99/nastolnaya_igra_rorys_story_cubes_kubiki_istoriy_mistika_rsc29_rsc29_5e2671c790ce2_7261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6420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2659"/>
            <a:ext cx="12710160" cy="72914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7800" y="1036321"/>
            <a:ext cx="949452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3000" dirty="0" smtClean="0">
                <a:solidFill>
                  <a:srgbClr val="E3218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развивать все компоненты устной речи, способности к повествованию, придумыванию;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 грамматически правильную речь;</a:t>
            </a:r>
            <a:endParaRPr lang="ru-RU" sz="26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формировать умение работать в паре, в коллективе; воспитывать желание дружественного общения, побуждать каждого ребенка участвовать в создании общей истории;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 мотивировать поступки героев;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творческое мышление,  воображение;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раскрытию талантов и    самовыражению;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умственному восприятию и переработке информации.</a:t>
            </a:r>
          </a:p>
          <a:p>
            <a:pPr algn="just"/>
            <a:endParaRPr lang="ru-RU" sz="1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1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1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14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60375" y="92076"/>
            <a:ext cx="11162130" cy="1993539"/>
            <a:chOff x="307975" y="0"/>
            <a:chExt cx="11520570" cy="245985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307975" y="0"/>
              <a:ext cx="3686509" cy="2441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8602578" y="7937"/>
              <a:ext cx="3225967" cy="2441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70621" y="0"/>
              <a:ext cx="3449885" cy="2441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3461914" y="18511"/>
              <a:ext cx="2758411" cy="2441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2316480" y="1859280"/>
            <a:ext cx="9433560" cy="4998720"/>
            <a:chOff x="307975" y="0"/>
            <a:chExt cx="11520570" cy="245985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307975" y="0"/>
              <a:ext cx="3686509" cy="2441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8602578" y="7937"/>
              <a:ext cx="3225967" cy="2441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5570621" y="0"/>
              <a:ext cx="3449885" cy="2441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3461914" y="18511"/>
              <a:ext cx="2758411" cy="2441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670560" y="320041"/>
            <a:ext cx="10454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использовать </a:t>
            </a:r>
            <a:r>
              <a:rPr lang="ru-RU" sz="4000" b="1" i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</a:t>
            </a:r>
            <a:r>
              <a:rPr lang="ru-RU" sz="4000" b="1" i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000" b="1" i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деятельности: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67000" y="2529840"/>
            <a:ext cx="880872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рассказывать так, чтобы дети верили, что история интересна самому рассказчику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Историю нужно сделать «живучей»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История должна быть убедительной, правдивой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должна быть трансформирующей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учитывать психологические       и организационные моменты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должен сам верить в правдоподобность развязки</a:t>
            </a:r>
            <a:endParaRPr lang="ru-RU" sz="25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C475031B-D2C4-4C65-9C8F-72C0C00664F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8600" y="3032759"/>
            <a:ext cx="1935480" cy="2712721"/>
          </a:xfrm>
          <a:prstGeom prst="rect">
            <a:avLst/>
          </a:prstGeom>
          <a:scene3d>
            <a:camera prst="orthographicFront"/>
            <a:lightRig rig="threePt" dir="t"/>
          </a:scene3d>
          <a:sp3d extrusionH="127000" contourW="127000" prstMaterial="matte">
            <a:bevelT w="127000" h="127000" prst="artDeco"/>
            <a:bevelB w="114300" prst="artDeco"/>
            <a:contourClr>
              <a:schemeClr val="accent6">
                <a:lumMod val="50000"/>
              </a:schemeClr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10800000">
            <a:off x="98123" y="0"/>
            <a:ext cx="12093877" cy="682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63998" y="1004054"/>
            <a:ext cx="95932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возможности даёт </a:t>
            </a:r>
            <a:r>
              <a:rPr lang="ru-RU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3040" y="1645920"/>
            <a:ext cx="94945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ru-RU" sz="35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ru-RU" sz="35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разнообразить  образовательную деятельность с детьми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sz="35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ru-RU" sz="35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заинтересовать каждого ребёнка в происходящем действии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sz="35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ru-RU" sz="35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35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</a:t>
            </a:r>
            <a:r>
              <a:rPr lang="ru-RU" sz="35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проектной деятельности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sz="35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ru-RU" sz="35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устную речь дошкольников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sz="35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ru-RU" sz="35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облегчить процесс запоминания сюжета</a:t>
            </a:r>
            <a:endParaRPr lang="ru-RU" sz="35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638" b="100000" l="1822" r="99282">
                        <a14:foregroundMark x1="5798" y1="46042" x2="5798" y2="46042"/>
                        <a14:foregroundMark x1="9166" y1="32393" x2="9166" y2="32393"/>
                        <a14:foregroundMark x1="6240" y1="68153" x2="6240" y2="68153"/>
                        <a14:foregroundMark x1="5135" y1="52866" x2="5135" y2="52866"/>
                        <a14:foregroundMark x1="5467" y1="81984" x2="5467" y2="81984"/>
                        <a14:foregroundMark x1="7841" y1="20564" x2="7841" y2="20564"/>
                        <a14:foregroundMark x1="24406" y1="11192" x2="24406" y2="11192"/>
                        <a14:foregroundMark x1="30315" y1="11738" x2="30315" y2="11738"/>
                        <a14:foregroundMark x1="22805" y1="15014" x2="22805" y2="15014"/>
                        <a14:foregroundMark x1="33683" y1="13922" x2="33683" y2="13922"/>
                        <a14:foregroundMark x1="44892" y1="11010" x2="44892" y2="11010"/>
                        <a14:foregroundMark x1="50801" y1="11010" x2="50801" y2="11010"/>
                        <a14:foregroundMark x1="58200" y1="9918" x2="58200" y2="9918"/>
                        <a14:foregroundMark x1="65378" y1="9372" x2="65378" y2="9372"/>
                        <a14:foregroundMark x1="74876" y1="9372" x2="74876" y2="9372"/>
                        <a14:foregroundMark x1="83711" y1="7461" x2="83711" y2="7461"/>
                        <a14:foregroundMark x1="91883" y1="9099" x2="91883" y2="9099"/>
                        <a14:foregroundMark x1="92766" y1="21656" x2="92766" y2="21656"/>
                        <a14:foregroundMark x1="89895" y1="13194" x2="89895" y2="13194"/>
                        <a14:foregroundMark x1="93429" y1="51228" x2="93429" y2="51228"/>
                        <a14:foregroundMark x1="93429" y1="81256" x2="93429" y2="81256"/>
                        <a14:foregroundMark x1="94147" y1="91993" x2="94147" y2="91993"/>
                        <a14:foregroundMark x1="6571" y1="91629" x2="6571" y2="91629"/>
                        <a14:foregroundMark x1="14412" y1="91993" x2="14412" y2="91993"/>
                        <a14:foregroundMark x1="35008" y1="91629" x2="35008" y2="91629"/>
                        <a14:foregroundMark x1="43733" y1="92175" x2="43733" y2="92175"/>
                        <a14:foregroundMark x1="51132" y1="92539" x2="51132" y2="92539"/>
                        <a14:foregroundMark x1="64771" y1="92539" x2="64771" y2="92539"/>
                        <a14:foregroundMark x1="79680" y1="93813" x2="79680" y2="93813"/>
                        <a14:foregroundMark x1="72612" y1="94177" x2="72612" y2="94177"/>
                        <a14:foregroundMark x1="86085" y1="93085" x2="86085" y2="93085"/>
                        <a14:foregroundMark x1="65157" y1="90264" x2="65157" y2="90264"/>
                        <a14:foregroundMark x1="21922" y1="89900" x2="21922" y2="89900"/>
                        <a14:foregroundMark x1="93429" y1="62056" x2="93429" y2="62056"/>
                        <a14:backgroundMark x1="9498" y1="97088" x2="9498" y2="97088"/>
                        <a14:backgroundMark x1="69188" y1="97725" x2="69188" y2="97725"/>
                        <a14:backgroundMark x1="60188" y1="98999" x2="60188" y2="98999"/>
                        <a14:backgroundMark x1="16786" y1="99181" x2="16786" y2="99181"/>
                        <a14:backgroundMark x1="15295" y1="98635" x2="15295" y2="98635"/>
                        <a14:backgroundMark x1="66262" y1="97725" x2="66262" y2="97725"/>
                        <a14:backgroundMark x1="85588" y1="97543" x2="85588" y2="9754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3839" y="11875"/>
            <a:ext cx="12679680" cy="670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567543" y="883921"/>
            <a:ext cx="91156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Новогодний сундучок с кубиками</a:t>
            </a:r>
            <a:endParaRPr lang="ru-RU" sz="3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05B62A2-2C74-4961-9519-98CF9282187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83" y="1377538"/>
            <a:ext cx="9561053" cy="5260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638" b="100000" l="1822" r="99282">
                        <a14:foregroundMark x1="5798" y1="46042" x2="5798" y2="46042"/>
                        <a14:foregroundMark x1="9166" y1="32393" x2="9166" y2="32393"/>
                        <a14:foregroundMark x1="6240" y1="68153" x2="6240" y2="68153"/>
                        <a14:foregroundMark x1="5135" y1="52866" x2="5135" y2="52866"/>
                        <a14:foregroundMark x1="5467" y1="81984" x2="5467" y2="81984"/>
                        <a14:foregroundMark x1="7841" y1="20564" x2="7841" y2="20564"/>
                        <a14:foregroundMark x1="24406" y1="11192" x2="24406" y2="11192"/>
                        <a14:foregroundMark x1="30315" y1="11738" x2="30315" y2="11738"/>
                        <a14:foregroundMark x1="22805" y1="15014" x2="22805" y2="15014"/>
                        <a14:foregroundMark x1="33683" y1="13922" x2="33683" y2="13922"/>
                        <a14:foregroundMark x1="44892" y1="11010" x2="44892" y2="11010"/>
                        <a14:foregroundMark x1="50801" y1="11010" x2="50801" y2="11010"/>
                        <a14:foregroundMark x1="58200" y1="9918" x2="58200" y2="9918"/>
                        <a14:foregroundMark x1="65378" y1="9372" x2="65378" y2="9372"/>
                        <a14:foregroundMark x1="74876" y1="9372" x2="74876" y2="9372"/>
                        <a14:foregroundMark x1="83711" y1="7461" x2="83711" y2="7461"/>
                        <a14:foregroundMark x1="91883" y1="9099" x2="91883" y2="9099"/>
                        <a14:foregroundMark x1="92766" y1="21656" x2="92766" y2="21656"/>
                        <a14:foregroundMark x1="89895" y1="13194" x2="89895" y2="13194"/>
                        <a14:foregroundMark x1="93429" y1="51228" x2="93429" y2="51228"/>
                        <a14:foregroundMark x1="93429" y1="81256" x2="93429" y2="81256"/>
                        <a14:foregroundMark x1="94147" y1="91993" x2="94147" y2="91993"/>
                        <a14:foregroundMark x1="6571" y1="91629" x2="6571" y2="91629"/>
                        <a14:foregroundMark x1="14412" y1="91993" x2="14412" y2="91993"/>
                        <a14:foregroundMark x1="35008" y1="91629" x2="35008" y2="91629"/>
                        <a14:foregroundMark x1="43733" y1="92175" x2="43733" y2="92175"/>
                        <a14:foregroundMark x1="51132" y1="92539" x2="51132" y2="92539"/>
                        <a14:foregroundMark x1="64771" y1="92539" x2="64771" y2="92539"/>
                        <a14:foregroundMark x1="79680" y1="93813" x2="79680" y2="93813"/>
                        <a14:foregroundMark x1="72612" y1="94177" x2="72612" y2="94177"/>
                        <a14:foregroundMark x1="86085" y1="93085" x2="86085" y2="93085"/>
                        <a14:foregroundMark x1="65157" y1="90264" x2="65157" y2="90264"/>
                        <a14:foregroundMark x1="21922" y1="89900" x2="21922" y2="89900"/>
                        <a14:foregroundMark x1="93429" y1="62056" x2="93429" y2="62056"/>
                        <a14:backgroundMark x1="9498" y1="97088" x2="9498" y2="97088"/>
                        <a14:backgroundMark x1="69188" y1="97725" x2="69188" y2="97725"/>
                        <a14:backgroundMark x1="60188" y1="98999" x2="60188" y2="98999"/>
                        <a14:backgroundMark x1="16786" y1="99181" x2="16786" y2="99181"/>
                        <a14:backgroundMark x1="15295" y1="98635" x2="15295" y2="98635"/>
                        <a14:backgroundMark x1="66262" y1="97725" x2="66262" y2="97725"/>
                        <a14:backgroundMark x1="85588" y1="97543" x2="85588" y2="9754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679680" cy="6700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5" descr="C:\Users\Admin\Desktop\фото\17076573126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240" y="1005840"/>
            <a:ext cx="4690510" cy="47570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97243" y="1065014"/>
            <a:ext cx="40884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8000"/>
            <a:r>
              <a:rPr lang="ru-RU" sz="3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мешочек</a:t>
            </a:r>
            <a:endParaRPr lang="ru-RU" sz="3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30DE220-DE77-403A-98C1-5F8C3DEF998C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16" t="1431" r="31269" b="4803"/>
          <a:stretch/>
        </p:blipFill>
        <p:spPr bwMode="auto">
          <a:xfrm>
            <a:off x="1981201" y="1739043"/>
            <a:ext cx="3291840" cy="4006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5057</TotalTime>
  <Words>1435</Words>
  <Application>Microsoft Office PowerPoint</Application>
  <PresentationFormat>Произвольный</PresentationFormat>
  <Paragraphs>131</Paragraphs>
  <Slides>30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«Кубики историй»  или сторителлинг  как средство развития связной речи  детей c ОВЗ»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85</cp:revision>
  <dcterms:created xsi:type="dcterms:W3CDTF">2022-01-22T11:33:08Z</dcterms:created>
  <dcterms:modified xsi:type="dcterms:W3CDTF">2025-01-17T05:27:58Z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1743966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S10.0.0</vt:lpwstr>
  </property>
</Properties>
</file>