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75" r:id="rId4"/>
    <p:sldId id="263" r:id="rId5"/>
    <p:sldId id="270" r:id="rId6"/>
    <p:sldId id="271" r:id="rId7"/>
    <p:sldId id="280" r:id="rId8"/>
    <p:sldId id="281" r:id="rId9"/>
    <p:sldId id="267" r:id="rId10"/>
    <p:sldId id="264" r:id="rId11"/>
    <p:sldId id="265" r:id="rId12"/>
    <p:sldId id="269" r:id="rId13"/>
    <p:sldId id="272" r:id="rId14"/>
    <p:sldId id="277" r:id="rId15"/>
    <p:sldId id="268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g%20_ssh_abyi@bk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рамки для презентаций на школьную тему"/>
          <p:cNvPicPr/>
          <p:nvPr/>
        </p:nvPicPr>
        <p:blipFill>
          <a:blip r:embed="rId2">
            <a:lum bright="20000" contrast="-30000"/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Мугурдахская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общеобразовательная школа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им.В.Н.Дохунаева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678893, Республика Саха (Якутия),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Абыйский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улус,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с.Сыаганнах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ул.Реброва 34, тел. (факс): 2-34-41,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э/почта: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mug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_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ssh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_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abyi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@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bk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057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Лекарственные растения на территории нашего села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487680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ученика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класса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Ефимова Дмитрия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Ильина Людмила Васильевна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800" y="609600"/>
            <a:ext cx="510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3. Хапта5ас. Смородина красная.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 </a:t>
            </a:r>
            <a:r>
              <a:rPr lang="ru-RU" b="1" dirty="0" smtClean="0">
                <a:solidFill>
                  <a:srgbClr val="C00000"/>
                </a:solidFill>
              </a:rPr>
              <a:t>10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Кустарник. Растет около крупных рек, их островов, в зарослях шиповника, по берегам речек. Ягоды красные, кисловато-сладкие. Высота 50-120 см. </a:t>
            </a:r>
          </a:p>
          <a:p>
            <a:pPr marL="800100" lvl="1" indent="-342900" algn="just"/>
            <a:r>
              <a:rPr lang="ru-RU" dirty="0" smtClean="0"/>
              <a:t>Лечебное свойство: Ягоды богаты витамином «С»</a:t>
            </a:r>
          </a:p>
          <a:p>
            <a:pPr marL="800100" lvl="1" indent="-342900" algn="just"/>
            <a:r>
              <a:rPr lang="ru-RU" dirty="0" smtClean="0"/>
              <a:t>Заметка:  17 июля 2020- сорвали в лесу,  на опушке леса.</a:t>
            </a:r>
            <a:endParaRPr lang="ru-RU" dirty="0"/>
          </a:p>
        </p:txBody>
      </p:sp>
      <p:pic>
        <p:nvPicPr>
          <p:cNvPr id="6" name="Рисунок 5" descr="2019082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2438400" cy="2971801"/>
          </a:xfrm>
          <a:prstGeom prst="rect">
            <a:avLst/>
          </a:prstGeom>
          <a:ln w="1270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3733800"/>
            <a:ext cx="533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</a:rPr>
              <a:t>Сугун</a:t>
            </a:r>
            <a:r>
              <a:rPr lang="ru-RU" b="1" dirty="0" smtClean="0">
                <a:solidFill>
                  <a:srgbClr val="C00000"/>
                </a:solidFill>
              </a:rPr>
              <a:t>. Голубика 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6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b="1" dirty="0" smtClean="0"/>
              <a:t> </a:t>
            </a:r>
            <a:r>
              <a:rPr lang="ru-RU" dirty="0" smtClean="0"/>
              <a:t>Растёт  в сухих и болотных местах. Высота 30-60 см. Ягоды вкусные и полезные. Используется для приготовления варенья, напитков. </a:t>
            </a:r>
          </a:p>
          <a:p>
            <a:pPr marL="800100" lvl="1" indent="-342900" algn="just"/>
            <a:r>
              <a:rPr lang="ru-RU" dirty="0" smtClean="0"/>
              <a:t>Лечебное свойство: Ягоды голубики применяют как  общеукрепляющее  средство.</a:t>
            </a:r>
          </a:p>
          <a:p>
            <a:pPr marL="800100" lvl="1" indent="-342900" algn="just"/>
            <a:r>
              <a:rPr lang="ru-RU" dirty="0" smtClean="0"/>
              <a:t>Заметка: 20 августа 2020 – сорвала мама в лесу   около своего дома.</a:t>
            </a:r>
            <a:endParaRPr lang="ru-RU" dirty="0"/>
          </a:p>
        </p:txBody>
      </p:sp>
      <p:pic>
        <p:nvPicPr>
          <p:cNvPr id="8" name="Рисунок 7" descr="20190828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581400"/>
            <a:ext cx="2371398" cy="275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05200" y="685800"/>
            <a:ext cx="533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5.  Моонньо5он. Смородина чёрная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2, </a:t>
            </a:r>
            <a:r>
              <a:rPr lang="ru-RU" b="1" dirty="0" smtClean="0">
                <a:solidFill>
                  <a:srgbClr val="C00000"/>
                </a:solidFill>
              </a:rPr>
              <a:t>72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/>
            <a:r>
              <a:rPr lang="ru-RU" b="1" dirty="0" smtClean="0"/>
              <a:t> </a:t>
            </a:r>
            <a:r>
              <a:rPr lang="ru-RU" dirty="0" smtClean="0"/>
              <a:t>Растёт  в сухих  местах. Высота 50-100 см. Ягоды вкусные и полезные. Используется для приготовления варенья. </a:t>
            </a:r>
          </a:p>
          <a:p>
            <a:pPr marL="800100" lvl="1" indent="-342900" algn="just"/>
            <a:r>
              <a:rPr lang="ru-RU" dirty="0" smtClean="0"/>
              <a:t>Лечебное свойство: Листья применяют как  мочегонное средство.  Богат витаминами С и В.</a:t>
            </a:r>
          </a:p>
          <a:p>
            <a:pPr marL="800100" lvl="1" indent="-342900" algn="just"/>
            <a:r>
              <a:rPr lang="ru-RU" dirty="0" smtClean="0"/>
              <a:t>Заметка: 20 августа 2020 - сорвал  на дворе у бабушки.</a:t>
            </a:r>
            <a:endParaRPr lang="ru-RU" dirty="0"/>
          </a:p>
        </p:txBody>
      </p:sp>
      <p:pic>
        <p:nvPicPr>
          <p:cNvPr id="7" name="Рисунок 6" descr="20190828_0.tmp"/>
          <p:cNvPicPr>
            <a:picLocks noChangeAspect="1"/>
          </p:cNvPicPr>
          <p:nvPr/>
        </p:nvPicPr>
        <p:blipFill>
          <a:blip r:embed="rId2" cstate="print"/>
          <a:srcRect r="3226"/>
          <a:stretch>
            <a:fillRect/>
          </a:stretch>
        </p:blipFill>
        <p:spPr>
          <a:xfrm>
            <a:off x="838200" y="609600"/>
            <a:ext cx="2286000" cy="28160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1400" y="3810000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6. </a:t>
            </a:r>
            <a:r>
              <a:rPr lang="ru-RU" b="1" dirty="0" err="1" smtClean="0">
                <a:solidFill>
                  <a:srgbClr val="C00000"/>
                </a:solidFill>
              </a:rPr>
              <a:t>Сугун</a:t>
            </a:r>
            <a:r>
              <a:rPr lang="ru-RU" b="1" dirty="0" smtClean="0">
                <a:solidFill>
                  <a:srgbClr val="C00000"/>
                </a:solidFill>
              </a:rPr>
              <a:t> аба5ата. Багульник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51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b="1" dirty="0" smtClean="0"/>
              <a:t> </a:t>
            </a:r>
            <a:r>
              <a:rPr lang="ru-RU" dirty="0" smtClean="0"/>
              <a:t>Растёт  в сухих местах. Высота 15-25 см. Ядовит. Обладает одурманивающим запахом. Цветки белые, собраны в кисть.  </a:t>
            </a:r>
          </a:p>
          <a:p>
            <a:pPr marL="800100" lvl="1" indent="-342900" algn="just"/>
            <a:r>
              <a:rPr lang="ru-RU" dirty="0" smtClean="0"/>
              <a:t>Лечебное свойство: Применяют как  общеукрепляющее  средство.</a:t>
            </a:r>
          </a:p>
          <a:p>
            <a:pPr marL="800100" lvl="1" indent="-342900" algn="just"/>
            <a:r>
              <a:rPr lang="ru-RU" dirty="0" smtClean="0"/>
              <a:t>Заметка:  10  августа 2019- сорвал в лесу около дома.</a:t>
            </a:r>
            <a:endParaRPr lang="ru-RU" dirty="0"/>
          </a:p>
        </p:txBody>
      </p:sp>
      <p:pic>
        <p:nvPicPr>
          <p:cNvPr id="10" name="Рисунок 9" descr="20190828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2286000" cy="2799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7600" y="53340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7. </a:t>
            </a:r>
            <a:r>
              <a:rPr lang="ru-RU" b="1" dirty="0" err="1" smtClean="0">
                <a:solidFill>
                  <a:srgbClr val="C00000"/>
                </a:solidFill>
              </a:rPr>
              <a:t>Биэ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эмийэ</a:t>
            </a:r>
            <a:r>
              <a:rPr lang="ru-RU" b="1" dirty="0" smtClean="0">
                <a:solidFill>
                  <a:srgbClr val="C00000"/>
                </a:solidFill>
              </a:rPr>
              <a:t>. Малина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12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Колючий кустарник высотой  40-100 см. Ягоды вкусные и полезные. Используется для приготовления варенья, напитков. </a:t>
            </a:r>
          </a:p>
          <a:p>
            <a:pPr marL="800100" lvl="1" indent="-342900" algn="just"/>
            <a:r>
              <a:rPr lang="ru-RU" dirty="0" smtClean="0"/>
              <a:t>Лечебное свойство: Ягоды используют при простуде и для улучшения аппетита.</a:t>
            </a:r>
          </a:p>
          <a:p>
            <a:pPr marL="800100" lvl="1" indent="-342900" algn="just"/>
            <a:r>
              <a:rPr lang="ru-RU" dirty="0" smtClean="0"/>
              <a:t>16 августа 2019 - сорвал около дома у  бабушки. </a:t>
            </a:r>
          </a:p>
          <a:p>
            <a:pPr marL="800100" lvl="1" indent="-342900"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3505200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8. </a:t>
            </a:r>
            <a:r>
              <a:rPr lang="ru-RU" b="1" dirty="0" err="1" smtClean="0">
                <a:solidFill>
                  <a:srgbClr val="C00000"/>
                </a:solidFill>
              </a:rPr>
              <a:t>У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улаах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отон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. Брусника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b="1" dirty="0" smtClean="0"/>
              <a:t> </a:t>
            </a:r>
            <a:r>
              <a:rPr lang="ru-RU" dirty="0" smtClean="0"/>
              <a:t>Вечнозеленое  растение. Обильно растёт и даёт хорошие урожаи ягод во влажных местах лиственничных деревьев и вдоль кустарников. Высота 5-10 см. Ягоды красные.</a:t>
            </a:r>
          </a:p>
          <a:p>
            <a:pPr marL="800100" lvl="1" indent="-342900" algn="just"/>
            <a:r>
              <a:rPr lang="ru-RU" dirty="0" smtClean="0"/>
              <a:t>Лечебное свойство: Листья употребляют при ревматизме, болезнях суставов и как мочегонное средство. </a:t>
            </a:r>
          </a:p>
          <a:p>
            <a:pPr marL="800100" lvl="1" indent="-342900" algn="just"/>
            <a:r>
              <a:rPr lang="ru-RU" dirty="0" smtClean="0"/>
              <a:t>Заметка: 20 августа 2020 - сорвал в лесу около дома.</a:t>
            </a:r>
            <a:endParaRPr lang="ru-RU" dirty="0"/>
          </a:p>
        </p:txBody>
      </p:sp>
      <p:pic>
        <p:nvPicPr>
          <p:cNvPr id="6" name="Рисунок 5" descr="2021041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429000"/>
            <a:ext cx="2406253" cy="2895600"/>
          </a:xfrm>
          <a:prstGeom prst="rect">
            <a:avLst/>
          </a:prstGeom>
        </p:spPr>
      </p:pic>
      <p:pic>
        <p:nvPicPr>
          <p:cNvPr id="10" name="Рисунок 9" descr="Screensh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81000"/>
            <a:ext cx="2362199" cy="265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0_0.tmp"/>
          <p:cNvPicPr>
            <a:picLocks noChangeAspect="1"/>
          </p:cNvPicPr>
          <p:nvPr/>
        </p:nvPicPr>
        <p:blipFill>
          <a:blip r:embed="rId2"/>
          <a:srcRect l="26893"/>
          <a:stretch>
            <a:fillRect/>
          </a:stretch>
        </p:blipFill>
        <p:spPr>
          <a:xfrm>
            <a:off x="609600" y="457200"/>
            <a:ext cx="2438400" cy="2819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9000" y="457200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9. </a:t>
            </a:r>
            <a:r>
              <a:rPr lang="ru-RU" b="1" dirty="0" err="1" smtClean="0">
                <a:solidFill>
                  <a:srgbClr val="C00000"/>
                </a:solidFill>
              </a:rPr>
              <a:t>Киис</a:t>
            </a:r>
            <a:r>
              <a:rPr lang="ru-RU" b="1" dirty="0" smtClean="0">
                <a:solidFill>
                  <a:srgbClr val="C00000"/>
                </a:solidFill>
              </a:rPr>
              <a:t> ти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ӊилэ5э. Княженика 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Растёт по берегам рек и озёр. Живёт около 80 лет. Произрастает по сухим местам. Красные ягоды хорошо заметны, съедобны.  Высота 5-10 см. Ягоды вкусные и полезные. </a:t>
            </a:r>
          </a:p>
          <a:p>
            <a:pPr marL="800100" lvl="1" indent="-342900" algn="just"/>
            <a:r>
              <a:rPr lang="ru-RU" dirty="0" smtClean="0"/>
              <a:t>Лечебное свойство: Ягоды применяются при простуде.</a:t>
            </a:r>
          </a:p>
          <a:p>
            <a:pPr marL="800100" lvl="1" indent="-342900" algn="just"/>
            <a:r>
              <a:rPr lang="ru-RU" dirty="0" smtClean="0"/>
              <a:t>Заметка: 20 июля 2020 г.-  сорвал  около дома бабушки.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3581400"/>
            <a:ext cx="541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10. </a:t>
            </a:r>
            <a:r>
              <a:rPr lang="ru-RU" b="1" dirty="0" err="1" smtClean="0">
                <a:solidFill>
                  <a:srgbClr val="C00000"/>
                </a:solidFill>
              </a:rPr>
              <a:t>Д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өл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γ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Һ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γ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өн.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Шиповник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Произрастает по опушкам лесов. Растение покрыто шипами. Цветки обладают приятным и тонким ароматом. Плоды съедобны, содержат много витаминов А, Р и С. </a:t>
            </a:r>
          </a:p>
          <a:p>
            <a:pPr marL="800100" lvl="1" indent="-342900" algn="just"/>
            <a:r>
              <a:rPr lang="ru-RU" dirty="0" smtClean="0"/>
              <a:t>Лечебное свойство: Плод используют при простуде и для улучшения аппетита.</a:t>
            </a:r>
          </a:p>
          <a:p>
            <a:pPr marL="800100" lvl="1" indent="-342900" algn="just"/>
            <a:r>
              <a:rPr lang="ru-RU" dirty="0" smtClean="0"/>
              <a:t>Заметка: 15 августа 2020г.- Сорвал в лесу на территории  старой электростанции. </a:t>
            </a:r>
            <a:endParaRPr lang="ru-RU" dirty="0"/>
          </a:p>
        </p:txBody>
      </p:sp>
      <p:pic>
        <p:nvPicPr>
          <p:cNvPr id="11" name="Рисунок 10" descr="20210419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429000"/>
            <a:ext cx="2428024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5200" y="38100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11  </a:t>
            </a:r>
            <a:r>
              <a:rPr lang="ru-RU" b="1" dirty="0" err="1" smtClean="0">
                <a:solidFill>
                  <a:srgbClr val="C00000"/>
                </a:solidFill>
              </a:rPr>
              <a:t>Муох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отоно</a:t>
            </a:r>
            <a:r>
              <a:rPr lang="ru-RU" b="1" dirty="0" smtClean="0">
                <a:solidFill>
                  <a:srgbClr val="C00000"/>
                </a:solidFill>
              </a:rPr>
              <a:t>, к</a:t>
            </a:r>
            <a:r>
              <a:rPr lang="el-GR" b="1" dirty="0" smtClean="0">
                <a:solidFill>
                  <a:srgbClr val="C00000"/>
                </a:solidFill>
              </a:rPr>
              <a:t>γ</a:t>
            </a:r>
            <a:r>
              <a:rPr lang="ru-RU" b="1" dirty="0" smtClean="0">
                <a:solidFill>
                  <a:srgbClr val="C00000"/>
                </a:solidFill>
              </a:rPr>
              <a:t>л</a:t>
            </a:r>
            <a:r>
              <a:rPr lang="el-GR" b="1" dirty="0" smtClean="0">
                <a:solidFill>
                  <a:srgbClr val="C00000"/>
                </a:solidFill>
              </a:rPr>
              <a:t>γγ</a:t>
            </a:r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el-GR" b="1" dirty="0" smtClean="0">
                <a:solidFill>
                  <a:srgbClr val="C00000"/>
                </a:solidFill>
              </a:rPr>
              <a:t>γ</a:t>
            </a:r>
            <a:r>
              <a:rPr lang="ru-RU" b="1" dirty="0" err="1" smtClean="0">
                <a:solidFill>
                  <a:srgbClr val="C00000"/>
                </a:solidFill>
              </a:rPr>
              <a:t>бэ</a:t>
            </a:r>
            <a:r>
              <a:rPr lang="ru-RU" b="1" dirty="0" smtClean="0">
                <a:solidFill>
                  <a:srgbClr val="C00000"/>
                </a:solidFill>
              </a:rPr>
              <a:t>. Клюква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/>
            <a:r>
              <a:rPr lang="ru-RU" dirty="0" smtClean="0"/>
              <a:t>Небольшой кустарничек с перезимовывающими листьями. Растёт по торфяным болотам. Цветёт в июне. Ягоды созревают в августе. Употребляют как чай. </a:t>
            </a:r>
          </a:p>
          <a:p>
            <a:pPr marL="800100" lvl="1" indent="-342900" algn="just"/>
            <a:r>
              <a:rPr lang="ru-RU" dirty="0" smtClean="0"/>
              <a:t>Лечебное свойство: Ягоды используют как жаропонижающее средство, а также при цинге. </a:t>
            </a:r>
          </a:p>
          <a:p>
            <a:pPr marL="800100" lvl="1" indent="-342900" algn="just"/>
            <a:r>
              <a:rPr lang="ru-RU" dirty="0" smtClean="0"/>
              <a:t>Заметка:  24 августа 2019 - сорвал в лесу около дома. </a:t>
            </a:r>
            <a:endParaRPr lang="ru-RU" dirty="0"/>
          </a:p>
        </p:txBody>
      </p:sp>
      <p:pic>
        <p:nvPicPr>
          <p:cNvPr id="6" name="Рисунок 5" descr="Screensh_0.tmp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609600" y="381000"/>
            <a:ext cx="2209800" cy="240018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3400" y="31242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Третий вид.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Деревья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20190828_0.tmp"/>
          <p:cNvPicPr>
            <a:picLocks noChangeAspect="1"/>
          </p:cNvPicPr>
          <p:nvPr/>
        </p:nvPicPr>
        <p:blipFill>
          <a:blip r:embed="rId3" cstate="print"/>
          <a:srcRect l="5887" r="17576"/>
          <a:stretch>
            <a:fillRect/>
          </a:stretch>
        </p:blipFill>
        <p:spPr>
          <a:xfrm>
            <a:off x="685800" y="3733800"/>
            <a:ext cx="1981200" cy="2667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29000" y="3718679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err="1" smtClean="0">
                <a:solidFill>
                  <a:srgbClr val="C00000"/>
                </a:solidFill>
              </a:rPr>
              <a:t>Тиит</a:t>
            </a:r>
            <a:r>
              <a:rPr lang="ru-RU" b="1" dirty="0" smtClean="0">
                <a:solidFill>
                  <a:srgbClr val="C00000"/>
                </a:solidFill>
              </a:rPr>
              <a:t>. Лиственница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b="1" dirty="0" smtClean="0"/>
              <a:t> </a:t>
            </a:r>
            <a:r>
              <a:rPr lang="ru-RU" dirty="0" smtClean="0"/>
              <a:t>Дерево, достигающее в высоту 6-10 м, диаметром 10-30 см. </a:t>
            </a:r>
          </a:p>
          <a:p>
            <a:pPr marL="800100" lvl="1" indent="-342900" algn="just"/>
            <a:r>
              <a:rPr lang="ru-RU" dirty="0" smtClean="0"/>
              <a:t>Лечебное свойство: Используют иголку, как общее укрепляющее средство.</a:t>
            </a:r>
          </a:p>
          <a:p>
            <a:pPr marL="800100" lvl="1" indent="-342900" algn="just"/>
            <a:r>
              <a:rPr lang="ru-RU" dirty="0" smtClean="0"/>
              <a:t>Заметка:  10  августа 2020- сорвал ветку в лесу около своего 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86200" y="457200"/>
            <a:ext cx="48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Хатың.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Береза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плосколистная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Используют листья, которые только начинают распускаться.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Лекарственные свойства: Высушенные листья используют  как мочегонное средство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заживления ран.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Заметка: Сорвал листок 18 июля 2020  в лесу, где растут грибы.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62400" y="3733800"/>
            <a:ext cx="4724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Тэтиң.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Осина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Лекарственные свойства: Используют кору для лечения боли в зубах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 улучшения пищеварения. Ветки используют, как успокаивающее средство.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Заметка:  Сорвал листок 10 июля 2020 во дворе Полушкиных.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creensh_0.tmp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533400" y="3581400"/>
            <a:ext cx="2743200" cy="2666999"/>
          </a:xfrm>
          <a:prstGeom prst="rect">
            <a:avLst/>
          </a:prstGeom>
        </p:spPr>
      </p:pic>
      <p:pic>
        <p:nvPicPr>
          <p:cNvPr id="5" name="Рисунок 4" descr="20210419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2840634" cy="266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3400" y="304800"/>
            <a:ext cx="8001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За 2 года  собрал более 45 растений. Я находил эти растения в лесу около своего дома, на дворе у бабушки Ефимовой А.М., Полушкиной Ю.В.  и на наших сенокосных угодьях «</a:t>
            </a:r>
            <a:r>
              <a:rPr lang="ru-RU" sz="2400" b="1" dirty="0" err="1" smtClean="0">
                <a:solidFill>
                  <a:srgbClr val="002060"/>
                </a:solidFill>
              </a:rPr>
              <a:t>Сайылык</a:t>
            </a:r>
            <a:r>
              <a:rPr lang="ru-RU" sz="2400" b="1" dirty="0" smtClean="0">
                <a:solidFill>
                  <a:srgbClr val="002060"/>
                </a:solidFill>
              </a:rPr>
              <a:t>» и  «</a:t>
            </a:r>
            <a:r>
              <a:rPr lang="ru-RU" sz="2400" b="1" dirty="0" err="1" smtClean="0">
                <a:solidFill>
                  <a:srgbClr val="002060"/>
                </a:solidFill>
              </a:rPr>
              <a:t>Самныбыт</a:t>
            </a:r>
            <a:r>
              <a:rPr lang="ru-RU" sz="2400" b="1" dirty="0" smtClean="0">
                <a:solidFill>
                  <a:srgbClr val="002060"/>
                </a:solidFill>
              </a:rPr>
              <a:t>».  Приходил домой с растениями  и сравнивал  с картинками из книг. К сожаленью, лекарственными оказались не все растения, которые я принёс домой. 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Лекарственными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оказались всего 24 растения .  Из них: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Трав и травянистых растений- 10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Кустарников – 11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Деревьев-3,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растут на территории с.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Сыаганнах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Использованная литература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В.Н.Винокуров. Растения и животные Якутии.- Якутск: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Бичик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2004.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К.П.Токумова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П.П.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Токумов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</a:t>
            </a:r>
            <a:r>
              <a:rPr lang="ru-RU" sz="2400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өрөөб</a:t>
            </a:r>
            <a:r>
              <a:rPr lang="el-GR" sz="2400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γ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дойдубут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эмтээх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үүнээйилэрэ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: 3-с </a:t>
            </a:r>
            <a:r>
              <a:rPr lang="ru-RU" sz="2400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таҺаарыы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.- </a:t>
            </a:r>
            <a:r>
              <a:rPr lang="ru-RU" sz="2400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Дьокуускай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Бичик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, 2019.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8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Актуальность: 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      Летом, когда я был в городе, мама купила мне книгу Клары и Петра </a:t>
            </a:r>
            <a:r>
              <a:rPr lang="ru-RU" sz="2400" b="1" dirty="0" err="1" smtClean="0">
                <a:solidFill>
                  <a:srgbClr val="7030A0"/>
                </a:solidFill>
              </a:rPr>
              <a:t>Токумовых</a:t>
            </a:r>
            <a:r>
              <a:rPr lang="ru-RU" sz="2400" b="1" dirty="0" smtClean="0">
                <a:solidFill>
                  <a:srgbClr val="7030A0"/>
                </a:solidFill>
              </a:rPr>
              <a:t> «</a:t>
            </a:r>
            <a:r>
              <a:rPr lang="ru-RU" sz="2400" b="1" dirty="0" err="1" smtClean="0">
                <a:solidFill>
                  <a:srgbClr val="7030A0"/>
                </a:solidFill>
              </a:rPr>
              <a:t>Т</a:t>
            </a:r>
            <a:r>
              <a:rPr lang="ru-RU" sz="2400" b="1" dirty="0" err="1" smtClean="0">
                <a:solidFill>
                  <a:srgbClr val="7030A0"/>
                </a:solidFill>
                <a:latin typeface="Calibri"/>
                <a:cs typeface="Calibri"/>
              </a:rPr>
              <a:t>өрөөб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  <a:cs typeface="Calibri"/>
              </a:rPr>
              <a:t>γ</a:t>
            </a:r>
            <a:r>
              <a:rPr lang="ru-RU" sz="2400" b="1" dirty="0" smtClean="0">
                <a:solidFill>
                  <a:srgbClr val="7030A0"/>
                </a:solidFill>
                <a:latin typeface="Calibri"/>
                <a:cs typeface="Calibri"/>
              </a:rPr>
              <a:t>т </a:t>
            </a:r>
            <a:r>
              <a:rPr lang="ru-RU" sz="2400" b="1" dirty="0" err="1" smtClean="0">
                <a:solidFill>
                  <a:srgbClr val="7030A0"/>
                </a:solidFill>
                <a:latin typeface="Calibri"/>
                <a:cs typeface="Calibri"/>
              </a:rPr>
              <a:t>дойдубут</a:t>
            </a:r>
            <a:r>
              <a:rPr lang="ru-RU" sz="2400" b="1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libri"/>
                <a:cs typeface="Calibri"/>
              </a:rPr>
              <a:t>эмтээх</a:t>
            </a:r>
            <a:r>
              <a:rPr lang="ru-RU" sz="2400" b="1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  <a:cs typeface="Calibri"/>
              </a:rPr>
              <a:t>γγ</a:t>
            </a:r>
            <a:r>
              <a:rPr lang="ru-RU" sz="2400" b="1" dirty="0" err="1" smtClean="0">
                <a:solidFill>
                  <a:srgbClr val="7030A0"/>
                </a:solidFill>
                <a:latin typeface="Calibri"/>
                <a:cs typeface="Calibri"/>
              </a:rPr>
              <a:t>нээйилэрэ</a:t>
            </a:r>
            <a:r>
              <a:rPr lang="ru-RU" sz="2400" b="1" dirty="0" smtClean="0">
                <a:solidFill>
                  <a:srgbClr val="7030A0"/>
                </a:solidFill>
                <a:latin typeface="Calibri"/>
                <a:cs typeface="Calibri"/>
              </a:rPr>
              <a:t>», где писали о лекарственных растениях Якутии. И мне стало интересно, а какие лекарственные растения  растут на территории нашего села.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Цель: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</a:rPr>
              <a:t>Собрать и сделать гербарий лекарственных  растений, которые  растут на территории нашего села.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1.  Собрать  растения и сделать краткие заметки;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2. Высушить растения ,  сделать гербарий и разделить их  по видам;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7030A0"/>
                </a:solidFill>
              </a:rPr>
              <a:t>Из </a:t>
            </a:r>
            <a:r>
              <a:rPr lang="ru-RU" sz="2400" b="1" dirty="0" smtClean="0">
                <a:solidFill>
                  <a:srgbClr val="7030A0"/>
                </a:solidFill>
              </a:rPr>
              <a:t>книг узнать лечебные  свойства этих растений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Новизна: </a:t>
            </a:r>
            <a:r>
              <a:rPr lang="ru-RU" sz="2400" b="1" dirty="0" smtClean="0">
                <a:solidFill>
                  <a:srgbClr val="7030A0"/>
                </a:solidFill>
              </a:rPr>
              <a:t>Нет книг о  лекарственных растения села </a:t>
            </a:r>
            <a:r>
              <a:rPr lang="ru-RU" sz="2400" b="1" dirty="0" err="1" smtClean="0">
                <a:solidFill>
                  <a:srgbClr val="7030A0"/>
                </a:solidFill>
              </a:rPr>
              <a:t>Сыаганнах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Методы исследования</a:t>
            </a:r>
            <a:r>
              <a:rPr lang="ru-RU" sz="2400" b="1" dirty="0" smtClean="0">
                <a:solidFill>
                  <a:srgbClr val="7030A0"/>
                </a:solidFill>
              </a:rPr>
              <a:t>: наблюдать за растениями и сравнивать  из книг.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514350" indent="-514350"/>
            <a:endParaRPr lang="ru-RU" sz="2400" b="1" dirty="0" smtClean="0">
              <a:solidFill>
                <a:srgbClr val="7030A0"/>
              </a:solidFill>
            </a:endParaRPr>
          </a:p>
          <a:p>
            <a:pPr marL="514350" indent="-514350"/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4800"/>
            <a:ext cx="55626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rgbClr val="7030A0"/>
                </a:solidFill>
              </a:rPr>
              <a:t>			</a:t>
            </a:r>
            <a:r>
              <a:rPr lang="ru-RU" sz="2800" b="1" dirty="0" smtClean="0">
                <a:solidFill>
                  <a:srgbClr val="C00000"/>
                </a:solidFill>
              </a:rPr>
              <a:t>Введение</a:t>
            </a:r>
          </a:p>
          <a:p>
            <a:pPr marL="342900" indent="-342900" algn="just"/>
            <a:r>
              <a:rPr lang="ru-RU" sz="2800" b="1" dirty="0" smtClean="0">
                <a:solidFill>
                  <a:srgbClr val="7030A0"/>
                </a:solidFill>
              </a:rPr>
              <a:t>		</a:t>
            </a:r>
            <a:r>
              <a:rPr lang="ru-RU" sz="2400" b="1" dirty="0" smtClean="0">
                <a:solidFill>
                  <a:srgbClr val="7030A0"/>
                </a:solidFill>
              </a:rPr>
              <a:t>В нашей республике растёт 1892 вида различных растений. В книгах пишут, что растения делятся на:</a:t>
            </a:r>
          </a:p>
          <a:p>
            <a:pPr marL="342900" indent="-342900" algn="just"/>
            <a:r>
              <a:rPr lang="ru-RU" sz="2400" b="1" dirty="0" smtClean="0">
                <a:solidFill>
                  <a:srgbClr val="7030A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1. Травы</a:t>
            </a:r>
          </a:p>
          <a:p>
            <a:pPr marL="342900" indent="-342900" algn="just"/>
            <a:r>
              <a:rPr lang="ru-RU" sz="2400" b="1" dirty="0" smtClean="0">
                <a:solidFill>
                  <a:srgbClr val="C00000"/>
                </a:solidFill>
              </a:rPr>
              <a:t> 	2. Кустарники</a:t>
            </a:r>
          </a:p>
          <a:p>
            <a:pPr marL="342900" indent="-342900" algn="just"/>
            <a:r>
              <a:rPr lang="ru-RU" sz="2400" b="1" dirty="0" smtClean="0">
                <a:solidFill>
                  <a:srgbClr val="C00000"/>
                </a:solidFill>
              </a:rPr>
              <a:t>	3. Деревья</a:t>
            </a:r>
          </a:p>
          <a:p>
            <a:pPr marL="342900" indent="-342900" algn="just"/>
            <a:r>
              <a:rPr lang="ru-RU" sz="2400" b="1" dirty="0" smtClean="0">
                <a:solidFill>
                  <a:srgbClr val="7030A0"/>
                </a:solidFill>
              </a:rPr>
              <a:t>		За 2 года собрал более 45  видов растений. Я собирал эти растения в лесу около своего дома, на дворе у бабушки Ефимовой А.М. и на сенокосных угодьях «</a:t>
            </a:r>
            <a:r>
              <a:rPr lang="ru-RU" sz="2400" b="1" dirty="0" err="1" smtClean="0">
                <a:solidFill>
                  <a:srgbClr val="7030A0"/>
                </a:solidFill>
              </a:rPr>
              <a:t>Сайылык</a:t>
            </a:r>
            <a:r>
              <a:rPr lang="ru-RU" sz="2400" b="1" dirty="0" smtClean="0">
                <a:solidFill>
                  <a:srgbClr val="7030A0"/>
                </a:solidFill>
              </a:rPr>
              <a:t>» и  «</a:t>
            </a:r>
            <a:r>
              <a:rPr lang="ru-RU" sz="2400" b="1" dirty="0" err="1" smtClean="0">
                <a:solidFill>
                  <a:srgbClr val="7030A0"/>
                </a:solidFill>
              </a:rPr>
              <a:t>Самныбыт</a:t>
            </a:r>
            <a:r>
              <a:rPr lang="ru-RU" sz="2400" b="1" dirty="0" smtClean="0">
                <a:solidFill>
                  <a:srgbClr val="7030A0"/>
                </a:solidFill>
              </a:rPr>
              <a:t>».  Приходил домой и сравнивал с картинками из книг.</a:t>
            </a:r>
          </a:p>
          <a:p>
            <a:pPr marL="342900" indent="-342900" algn="just"/>
            <a:r>
              <a:rPr lang="ru-RU" sz="2400" b="1" dirty="0" smtClean="0">
                <a:solidFill>
                  <a:srgbClr val="7030A0"/>
                </a:solidFill>
              </a:rPr>
              <a:t>		 И вот что я собрал:</a:t>
            </a:r>
          </a:p>
          <a:p>
            <a:pPr marL="342900" indent="-342900" algn="just"/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just"/>
            <a:r>
              <a:rPr lang="ru-RU" sz="2400" b="1" dirty="0" smtClean="0">
                <a:solidFill>
                  <a:srgbClr val="7030A0"/>
                </a:solidFill>
              </a:rPr>
              <a:t>		</a:t>
            </a:r>
          </a:p>
          <a:p>
            <a:pPr marL="342900" indent="-342900" algn="just"/>
            <a:endParaRPr lang="ru-RU" sz="2400" b="1" dirty="0" smtClean="0">
              <a:solidFill>
                <a:srgbClr val="00B050"/>
              </a:solidFill>
            </a:endParaRP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		</a:t>
            </a:r>
            <a:endParaRPr lang="ru-RU" sz="2800" dirty="0"/>
          </a:p>
        </p:txBody>
      </p:sp>
      <p:pic>
        <p:nvPicPr>
          <p:cNvPr id="4" name="Рисунок 3" descr="2019082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3058387" cy="2133600"/>
          </a:xfrm>
          <a:prstGeom prst="rect">
            <a:avLst/>
          </a:prstGeom>
        </p:spPr>
      </p:pic>
      <p:pic>
        <p:nvPicPr>
          <p:cNvPr id="7" name="Рисунок 6" descr="20210419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3026569" cy="251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85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Первый вид. Лекарственные травы или травянистые растения-10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2954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err="1" smtClean="0">
                <a:solidFill>
                  <a:srgbClr val="C00000"/>
                </a:solidFill>
              </a:rPr>
              <a:t>Чыычаах</a:t>
            </a:r>
            <a:r>
              <a:rPr lang="ru-RU" b="1" dirty="0" smtClean="0">
                <a:solidFill>
                  <a:srgbClr val="C00000"/>
                </a:solidFill>
              </a:rPr>
              <a:t> ото. Горец птичий, спорыш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2, </a:t>
            </a:r>
            <a:r>
              <a:rPr lang="ru-RU" b="1" dirty="0" smtClean="0">
                <a:solidFill>
                  <a:srgbClr val="C00000"/>
                </a:solidFill>
              </a:rPr>
              <a:t>140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Растёт около дорог, во дворе дома, в сухой земле. Высота 5-15 см. </a:t>
            </a:r>
          </a:p>
          <a:p>
            <a:pPr marL="800100" lvl="1" indent="-342900" algn="just"/>
            <a:r>
              <a:rPr lang="ru-RU" dirty="0" smtClean="0"/>
              <a:t>Лечебное свойство: Отвар травы очищает сосуды вен. Используют как средство выведения  соли из организма.</a:t>
            </a:r>
          </a:p>
          <a:p>
            <a:pPr marL="800100" lvl="1" indent="-342900" algn="just"/>
            <a:r>
              <a:rPr lang="ru-RU" dirty="0" smtClean="0"/>
              <a:t>Заметка: 28 августа 2019г. Сорвал около своего дома, на грядке. </a:t>
            </a:r>
            <a:endParaRPr lang="ru-RU" dirty="0"/>
          </a:p>
        </p:txBody>
      </p:sp>
      <p:pic>
        <p:nvPicPr>
          <p:cNvPr id="5" name="Рисунок 4" descr="2019082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762000"/>
            <a:ext cx="2438400" cy="2616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4200" y="4114800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 err="1" smtClean="0">
                <a:solidFill>
                  <a:srgbClr val="C00000"/>
                </a:solidFill>
              </a:rPr>
              <a:t>Суорат</a:t>
            </a:r>
            <a:r>
              <a:rPr lang="ru-RU" b="1" dirty="0" smtClean="0">
                <a:solidFill>
                  <a:srgbClr val="C00000"/>
                </a:solidFill>
              </a:rPr>
              <a:t> от. </a:t>
            </a:r>
            <a:r>
              <a:rPr lang="ru-RU" b="1" dirty="0" err="1" smtClean="0">
                <a:solidFill>
                  <a:srgbClr val="C00000"/>
                </a:solidFill>
              </a:rPr>
              <a:t>Харыйа</a:t>
            </a:r>
            <a:r>
              <a:rPr lang="ru-RU" b="1" dirty="0" smtClean="0">
                <a:solidFill>
                  <a:srgbClr val="C00000"/>
                </a:solidFill>
              </a:rPr>
              <a:t> от. Тысячелистник обыкновенный 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2, </a:t>
            </a:r>
            <a:r>
              <a:rPr lang="ru-RU" b="1" dirty="0" smtClean="0">
                <a:solidFill>
                  <a:srgbClr val="C00000"/>
                </a:solidFill>
              </a:rPr>
              <a:t>88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Растёт около лиственничных лесов, на сенокосных угодьях. Высота 20-30 см. </a:t>
            </a:r>
          </a:p>
          <a:p>
            <a:pPr marL="800100" lvl="1" indent="-342900" algn="just"/>
            <a:r>
              <a:rPr lang="ru-RU" dirty="0" smtClean="0"/>
              <a:t>Лечебное свойство: Используют  для улучшения аппетита, пищеварения.</a:t>
            </a:r>
          </a:p>
          <a:p>
            <a:pPr marL="800100" lvl="1" indent="-342900" algn="just"/>
            <a:r>
              <a:rPr lang="ru-RU" dirty="0" smtClean="0"/>
              <a:t>Заметка: 24 августа  2019 сорвал на  сенокосном угодье  «</a:t>
            </a:r>
            <a:r>
              <a:rPr lang="ru-RU" dirty="0" err="1" smtClean="0"/>
              <a:t>Сайылык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" name="Рисунок 8" descr="20190828_0.tmp"/>
          <p:cNvPicPr>
            <a:picLocks noChangeAspect="1"/>
          </p:cNvPicPr>
          <p:nvPr/>
        </p:nvPicPr>
        <p:blipFill>
          <a:blip r:embed="rId3" cstate="print"/>
          <a:srcRect l="6667" t="11111" r="15833"/>
          <a:stretch>
            <a:fillRect/>
          </a:stretch>
        </p:blipFill>
        <p:spPr>
          <a:xfrm>
            <a:off x="609600" y="3733800"/>
            <a:ext cx="2438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0" y="381000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3. Кучу. Иван-чай 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42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Травянистое растение высотой 60-120 см. Цветёт в июне-июле. Употребляют вместо чая. Листья съедобны.  </a:t>
            </a:r>
          </a:p>
          <a:p>
            <a:pPr marL="800100" lvl="1" indent="-342900" algn="just"/>
            <a:r>
              <a:rPr lang="ru-RU" dirty="0" smtClean="0"/>
              <a:t>Лечебное свойство: Используют  для улучшения аппетита, пищеварения.</a:t>
            </a:r>
          </a:p>
          <a:p>
            <a:pPr marL="800100" lvl="1" indent="-342900" algn="just"/>
            <a:r>
              <a:rPr lang="ru-RU" dirty="0" smtClean="0"/>
              <a:t>Заметка: 25 июля 2020 г. сорвал на сенокосных угодьях  « </a:t>
            </a:r>
            <a:r>
              <a:rPr lang="ru-RU" dirty="0" err="1" smtClean="0"/>
              <a:t>Сайылык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3352800"/>
            <a:ext cx="502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</a:rPr>
              <a:t>Кии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Һилэ.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Щавель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</a:t>
            </a:r>
            <a:r>
              <a:rPr lang="ru-RU" b="1" dirty="0" smtClean="0">
                <a:solidFill>
                  <a:srgbClr val="C00000"/>
                </a:solidFill>
              </a:rPr>
              <a:t>33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Травянистое растение высотой 20-40 см. Цветёт в июне. Листья съедобны.  Содержит много витаминов </a:t>
            </a:r>
          </a:p>
          <a:p>
            <a:pPr marL="800100" lvl="1" indent="-342900" algn="just"/>
            <a:r>
              <a:rPr lang="ru-RU" dirty="0" smtClean="0"/>
              <a:t>Лечебное свойство: Применяют при желудочных  заболеваниях.  Используют для улучшения аппетита.</a:t>
            </a:r>
          </a:p>
          <a:p>
            <a:pPr marL="800100" lvl="1" indent="-342900" algn="just"/>
            <a:r>
              <a:rPr lang="ru-RU" dirty="0" smtClean="0"/>
              <a:t>Заметка:  15 июля 2020 г. сорвал на сенокосе «</a:t>
            </a:r>
            <a:r>
              <a:rPr lang="ru-RU" dirty="0" err="1" smtClean="0"/>
              <a:t>Сайылык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Рисунок 5" descr="2021040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199"/>
            <a:ext cx="2209800" cy="2743201"/>
          </a:xfrm>
          <a:prstGeom prst="rect">
            <a:avLst/>
          </a:prstGeom>
        </p:spPr>
      </p:pic>
      <p:pic>
        <p:nvPicPr>
          <p:cNvPr id="8" name="Рисунок 7" descr="20210419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81400"/>
            <a:ext cx="2209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082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2362200" cy="2598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1400" y="38100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5. </a:t>
            </a:r>
            <a:r>
              <a:rPr lang="ru-RU" b="1" dirty="0" err="1" smtClean="0">
                <a:solidFill>
                  <a:srgbClr val="C00000"/>
                </a:solidFill>
              </a:rPr>
              <a:t>Тимэх</a:t>
            </a:r>
            <a:r>
              <a:rPr lang="ru-RU" b="1" dirty="0" smtClean="0">
                <a:solidFill>
                  <a:srgbClr val="C00000"/>
                </a:solidFill>
              </a:rPr>
              <a:t> от. Пижма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27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Лекарственное растение высотой -20- 60 см. обладает сильным запахом. Цветёт в июне-июле. Употребляют вместо чая. Листья съедобны. </a:t>
            </a:r>
          </a:p>
          <a:p>
            <a:pPr marL="800100" lvl="1" indent="-342900" algn="just"/>
            <a:r>
              <a:rPr lang="ru-RU" dirty="0" smtClean="0"/>
              <a:t>Лечебное свойство: Используют при болезнях пищеварительных органов, при лечении ран.</a:t>
            </a:r>
          </a:p>
          <a:p>
            <a:pPr marL="800100" lvl="1" indent="-342900" algn="just"/>
            <a:r>
              <a:rPr lang="ru-RU" dirty="0" smtClean="0"/>
              <a:t>Заметка: сорвал 18 августа  2020 г. на сенокосном угодье «</a:t>
            </a:r>
            <a:r>
              <a:rPr lang="ru-RU" dirty="0" err="1" smtClean="0"/>
              <a:t>Самныбыт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3581400"/>
            <a:ext cx="502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6. Кучу. </a:t>
            </a:r>
            <a:r>
              <a:rPr lang="ru-RU" b="1" dirty="0" err="1" smtClean="0">
                <a:solidFill>
                  <a:srgbClr val="C00000"/>
                </a:solidFill>
              </a:rPr>
              <a:t>Хаас</a:t>
            </a:r>
            <a:r>
              <a:rPr lang="ru-RU" b="1" dirty="0" smtClean="0">
                <a:solidFill>
                  <a:srgbClr val="C00000"/>
                </a:solidFill>
              </a:rPr>
              <a:t> ото. Лапчатка гусиная.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2, </a:t>
            </a:r>
            <a:r>
              <a:rPr lang="ru-RU" b="1" dirty="0" smtClean="0">
                <a:solidFill>
                  <a:srgbClr val="C00000"/>
                </a:solidFill>
              </a:rPr>
              <a:t>122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/>
            <a:r>
              <a:rPr lang="ru-RU" dirty="0" smtClean="0"/>
              <a:t>Цветок имеет желтый цвет. Любят есть гуси. Растет около домов и на сенокосных угодьях, где застоялась вода. </a:t>
            </a:r>
          </a:p>
          <a:p>
            <a:pPr marL="800100" lvl="1" indent="-342900" algn="just"/>
            <a:r>
              <a:rPr lang="ru-RU" dirty="0" smtClean="0"/>
              <a:t>Лечебное свойство: Используют как отхаркивающее средство, при дизентерии и при кровотечениях из носа (в виде тампона)</a:t>
            </a:r>
          </a:p>
          <a:p>
            <a:pPr marL="800100" lvl="1" indent="-342900" algn="just"/>
            <a:r>
              <a:rPr lang="ru-RU" dirty="0" smtClean="0"/>
              <a:t>Заметка:  16 июля 2020 г. около дома в лесу.</a:t>
            </a:r>
            <a:endParaRPr lang="ru-RU" dirty="0"/>
          </a:p>
        </p:txBody>
      </p:sp>
      <p:pic>
        <p:nvPicPr>
          <p:cNvPr id="8" name="Рисунок 7" descr="20210419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05200"/>
            <a:ext cx="2326408" cy="296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6600" y="685800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7. </a:t>
            </a:r>
            <a:r>
              <a:rPr lang="ru-RU" b="1" dirty="0" err="1" smtClean="0">
                <a:solidFill>
                  <a:srgbClr val="C00000"/>
                </a:solidFill>
              </a:rPr>
              <a:t>Ньээм</a:t>
            </a:r>
            <a:r>
              <a:rPr lang="ru-RU" b="1" dirty="0" smtClean="0">
                <a:solidFill>
                  <a:srgbClr val="C00000"/>
                </a:solidFill>
              </a:rPr>
              <a:t> от. </a:t>
            </a:r>
            <a:r>
              <a:rPr lang="ru-RU" b="1" dirty="0" err="1" smtClean="0">
                <a:solidFill>
                  <a:srgbClr val="C00000"/>
                </a:solidFill>
              </a:rPr>
              <a:t>Алтан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өбө</a:t>
            </a:r>
            <a:r>
              <a:rPr lang="ru-RU" b="1" dirty="0" err="1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 Одуванчик лекарственный.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2, </a:t>
            </a:r>
            <a:r>
              <a:rPr lang="ru-RU" b="1" dirty="0" smtClean="0">
                <a:solidFill>
                  <a:srgbClr val="C00000"/>
                </a:solidFill>
              </a:rPr>
              <a:t>76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/>
            <a:r>
              <a:rPr lang="ru-RU" dirty="0" smtClean="0"/>
              <a:t>		Цветок имеет желтый цвет. Любят есть курицы. Растет около домов и на сенокосных угодьях. Самое лечебное – это корни. Лечебное свойство: Используют для пищеварения и  как средство, чтобы прибавить силы.</a:t>
            </a:r>
          </a:p>
          <a:p>
            <a:pPr marL="800100" lvl="1" indent="-342900" algn="just"/>
            <a:r>
              <a:rPr lang="ru-RU" dirty="0" smtClean="0"/>
              <a:t>Заметка:  21 июля 2020, сорвал около дома в лесу.</a:t>
            </a:r>
            <a:endParaRPr lang="ru-RU" dirty="0"/>
          </a:p>
        </p:txBody>
      </p:sp>
      <p:pic>
        <p:nvPicPr>
          <p:cNvPr id="6" name="Рисунок 5" descr="20200819_0.tmp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6618" b="5147"/>
          <a:stretch>
            <a:fillRect/>
          </a:stretch>
        </p:blipFill>
        <p:spPr>
          <a:xfrm>
            <a:off x="685800" y="381000"/>
            <a:ext cx="2362200" cy="304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6600" y="3810000"/>
            <a:ext cx="5562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8. </a:t>
            </a:r>
            <a:r>
              <a:rPr lang="ru-RU" b="1" dirty="0" err="1" smtClean="0">
                <a:solidFill>
                  <a:srgbClr val="C00000"/>
                </a:solidFill>
              </a:rPr>
              <a:t>Кы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Һыл собо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тыла. 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Грушанка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мясокрасная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[2,-34]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Многолетнее травянистое растение. Высота 7-10 см. Цветки окрашены в  </a:t>
            </a:r>
            <a:r>
              <a:rPr lang="ru-RU" dirty="0" err="1" smtClean="0"/>
              <a:t>розовый</a:t>
            </a:r>
            <a:r>
              <a:rPr lang="ru-RU" dirty="0" smtClean="0"/>
              <a:t>  цвет. Растет в зарослях кедрового </a:t>
            </a:r>
            <a:r>
              <a:rPr lang="ru-RU" dirty="0" err="1" smtClean="0"/>
              <a:t>стланника</a:t>
            </a:r>
            <a:r>
              <a:rPr lang="ru-RU" dirty="0" smtClean="0"/>
              <a:t>.</a:t>
            </a:r>
          </a:p>
          <a:p>
            <a:pPr marL="800100" lvl="1" indent="-342900" algn="just"/>
            <a:r>
              <a:rPr lang="ru-RU" dirty="0" smtClean="0"/>
              <a:t>Лечебные свойства: Используют отвар как жаропонижающее   средство, а также при заболеваниях печени. </a:t>
            </a:r>
          </a:p>
          <a:p>
            <a:pPr marL="800100" lvl="1" indent="-342900" algn="just"/>
            <a:r>
              <a:rPr lang="ru-RU" dirty="0" smtClean="0"/>
              <a:t> Заметка:  Сорвал в лесу участка Бала5аннах</a:t>
            </a:r>
            <a:endParaRPr lang="ru-RU" dirty="0"/>
          </a:p>
        </p:txBody>
      </p:sp>
      <p:pic>
        <p:nvPicPr>
          <p:cNvPr id="7" name="Рисунок 6" descr="Screensh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2362200" cy="296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0" y="5334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Боруу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от. Хвощ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64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 algn="just"/>
            <a:r>
              <a:rPr lang="ru-RU" dirty="0" smtClean="0"/>
              <a:t>Растёт  в болотах. Высота 5-10 см. </a:t>
            </a:r>
          </a:p>
          <a:p>
            <a:pPr marL="800100" lvl="1" indent="-342900" algn="just"/>
            <a:r>
              <a:rPr lang="ru-RU" dirty="0" smtClean="0"/>
              <a:t>Лечебное свойство: Используют при простудных заболеваниях. </a:t>
            </a:r>
          </a:p>
          <a:p>
            <a:pPr marL="800100" lvl="1" indent="-342900" algn="just"/>
            <a:r>
              <a:rPr lang="ru-RU" dirty="0" smtClean="0"/>
              <a:t>Лечебные свойства: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Используют как мочегонное средство, при ревматизме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algn="just"/>
            <a:endParaRPr lang="ru-RU" dirty="0" smtClean="0"/>
          </a:p>
          <a:p>
            <a:pPr marL="800100" lvl="1" indent="-342900" algn="just"/>
            <a:r>
              <a:rPr lang="ru-RU" dirty="0" smtClean="0"/>
              <a:t>Заметка: 2 августа 2020 года. Сорвал на сенокосных угодьях «</a:t>
            </a:r>
            <a:r>
              <a:rPr lang="ru-RU" dirty="0" err="1" smtClean="0"/>
              <a:t>Сайылык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3657600"/>
            <a:ext cx="5562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10.  </a:t>
            </a:r>
            <a:r>
              <a:rPr lang="ru-RU" b="1" dirty="0" err="1" smtClean="0">
                <a:solidFill>
                  <a:srgbClr val="C00000"/>
                </a:solidFill>
              </a:rPr>
              <a:t>Υ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өрэ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ото. Полынь обыкновенная.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24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 algn="just"/>
            <a:r>
              <a:rPr lang="ru-RU" dirty="0" smtClean="0"/>
              <a:t> Цветёт в июне. созревает в августе-сентябре. Употребляют, как чай.  Высота 30-80 см.</a:t>
            </a:r>
          </a:p>
          <a:p>
            <a:pPr marL="800100" lvl="1" indent="-342900" algn="just"/>
            <a:r>
              <a:rPr lang="ru-RU" dirty="0" smtClean="0"/>
              <a:t>Лечебное свойство: Имеет  аскорбиновую кислоту и витамины. Используют для понижения температуры, как отхаркивающее средство, от бессонницы.</a:t>
            </a:r>
          </a:p>
          <a:p>
            <a:pPr marL="800100" lvl="1" indent="-342900" algn="just"/>
            <a:r>
              <a:rPr lang="ru-RU" dirty="0" smtClean="0"/>
              <a:t>Заметка:  24 августа 2020 г. - сорвал на сенокосных угодьях «</a:t>
            </a:r>
            <a:r>
              <a:rPr lang="ru-RU" dirty="0" err="1" smtClean="0"/>
              <a:t>Сайылык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5" name="Рисунок 4" descr="20190828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05200"/>
            <a:ext cx="2244090" cy="2895600"/>
          </a:xfrm>
          <a:prstGeom prst="rect">
            <a:avLst/>
          </a:prstGeom>
        </p:spPr>
      </p:pic>
      <p:pic>
        <p:nvPicPr>
          <p:cNvPr id="7" name="Рисунок 6" descr="20210408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57200"/>
            <a:ext cx="221999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52401"/>
            <a:ext cx="7772400" cy="68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Второй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Кустарники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9144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</a:rPr>
              <a:t>Б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өллөх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γ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нэ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. Морошка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13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Растёт в тундре и лесотундре. Ягоды богаты витамином С. Ею питаются в тундре птицы, в тайге –белка, соболь. Высота 5-10 см. </a:t>
            </a:r>
          </a:p>
          <a:p>
            <a:pPr marL="800100" lvl="1" indent="-342900" algn="just"/>
            <a:r>
              <a:rPr lang="ru-RU" dirty="0" smtClean="0"/>
              <a:t>Лечебное свойство: Ягоды морошки используют при простудных заболеваниях в виде варенья.</a:t>
            </a:r>
          </a:p>
          <a:p>
            <a:pPr marL="800100" lvl="1" indent="-342900" algn="just"/>
            <a:r>
              <a:rPr lang="ru-RU" dirty="0" smtClean="0"/>
              <a:t>Заметка: 12 июля 2019- сорвал в лесу около дома. </a:t>
            </a:r>
            <a:endParaRPr lang="ru-RU" dirty="0"/>
          </a:p>
        </p:txBody>
      </p:sp>
      <p:pic>
        <p:nvPicPr>
          <p:cNvPr id="8" name="Рисунок 7" descr="20190828_0.tmp"/>
          <p:cNvPicPr>
            <a:picLocks noChangeAspect="1"/>
          </p:cNvPicPr>
          <p:nvPr/>
        </p:nvPicPr>
        <p:blipFill>
          <a:blip r:embed="rId2" cstate="print"/>
          <a:srcRect l="11252"/>
          <a:stretch>
            <a:fillRect/>
          </a:stretch>
        </p:blipFill>
        <p:spPr>
          <a:xfrm rot="5400000">
            <a:off x="779205" y="1125793"/>
            <a:ext cx="2403988" cy="2286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5200" y="3886200"/>
            <a:ext cx="5257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/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 err="1" smtClean="0">
                <a:solidFill>
                  <a:srgbClr val="C00000"/>
                </a:solidFill>
              </a:rPr>
              <a:t>Киис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отоно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Шикша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[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1, </a:t>
            </a:r>
            <a:r>
              <a:rPr lang="ru-RU" b="1" dirty="0" smtClean="0">
                <a:solidFill>
                  <a:srgbClr val="C00000"/>
                </a:solidFill>
              </a:rPr>
              <a:t>14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800100" lvl="1" indent="-342900" algn="just"/>
            <a:r>
              <a:rPr lang="ru-RU" dirty="0" smtClean="0"/>
              <a:t>Вечнозеленый кустарник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Растёт около 100 лет. Высота 5-8 см. Цветет в июне. Ягоды чёрные, съедобные.</a:t>
            </a:r>
          </a:p>
          <a:p>
            <a:pPr marL="800100" lvl="1" indent="-342900" algn="just"/>
            <a:r>
              <a:rPr lang="ru-RU" dirty="0" smtClean="0"/>
              <a:t>Лечебное свойство: Плод применяют при цинге и головной боли. Ягоды обладают мочегонным действием.</a:t>
            </a:r>
          </a:p>
          <a:p>
            <a:pPr marL="800100" lvl="1" indent="-342900" algn="just"/>
            <a:r>
              <a:rPr lang="ru-RU" dirty="0" smtClean="0"/>
              <a:t>Заметка: 26 августа 2020- сорвал в лесу около своего дома.</a:t>
            </a:r>
            <a:endParaRPr lang="ru-RU" dirty="0"/>
          </a:p>
        </p:txBody>
      </p:sp>
      <p:pic>
        <p:nvPicPr>
          <p:cNvPr id="10" name="Рисунок 9" descr="20200819_0.tmp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838200" y="3733800"/>
            <a:ext cx="2286000" cy="258556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1507</Words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Первый вид. Лекарственные травы или травянистые растения-10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47</cp:revision>
  <dcterms:created xsi:type="dcterms:W3CDTF">2020-02-16T04:18:07Z</dcterms:created>
  <dcterms:modified xsi:type="dcterms:W3CDTF">2022-03-22T03:50:09Z</dcterms:modified>
</cp:coreProperties>
</file>