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7" r:id="rId3"/>
    <p:sldId id="269" r:id="rId4"/>
    <p:sldId id="270" r:id="rId5"/>
    <p:sldId id="282" r:id="rId6"/>
    <p:sldId id="271" r:id="rId7"/>
    <p:sldId id="273" r:id="rId8"/>
    <p:sldId id="275" r:id="rId9"/>
    <p:sldId id="285" r:id="rId10"/>
    <p:sldId id="284" r:id="rId11"/>
    <p:sldId id="277" r:id="rId12"/>
    <p:sldId id="278" r:id="rId13"/>
    <p:sldId id="280" r:id="rId14"/>
    <p:sldId id="288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0064A8"/>
    <a:srgbClr val="005696"/>
    <a:srgbClr val="00518E"/>
    <a:srgbClr val="0099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40.25157" units="1/cm"/>
          <inkml:channelProperty channel="Y" name="resolution" value="40.29851" units="1/cm"/>
        </inkml:channelProperties>
      </inkml:inkSource>
      <inkml:timestamp xml:id="ts0" timeString="2024-02-07T07:57:39.13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0,'112'69,"-67"-46,-23 0,-22 0,0 0,-22-1,0-22,22 23,0 0,22-23,-22 23,22 0,-22 0,0 23,-22-23,-45 46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1628800"/>
            <a:ext cx="532636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3645024"/>
            <a:ext cx="38884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3.xml"/><Relationship Id="rId7" Type="http://schemas.openxmlformats.org/officeDocument/2006/relationships/customXml" Target="../ink/ink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0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029" name="Picture 2" descr="http://zsi-5-ru.1gb.ru/wp-content/uploads/2018/05/%D1%88%D0%BA%D0%BE%D0%BB%D0%B0-1-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Box 3"/>
          <p:cNvSpPr txBox="1">
            <a:spLocks noChangeArrowheads="1"/>
          </p:cNvSpPr>
          <p:nvPr/>
        </p:nvSpPr>
        <p:spPr bwMode="auto">
          <a:xfrm>
            <a:off x="148620" y="0"/>
            <a:ext cx="91265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dirty="0"/>
              <a:t>ГКОУ РО «Зерноградская специальная </a:t>
            </a:r>
            <a:r>
              <a:rPr lang="ru-RU" sz="2400" dirty="0" smtClean="0"/>
              <a:t>школа-интернат</a:t>
            </a:r>
            <a:r>
              <a:rPr lang="ru-RU" sz="2400" dirty="0"/>
              <a:t>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5295" y="451421"/>
            <a:ext cx="8313410" cy="1200329"/>
          </a:xfrm>
          <a:prstGeom prst="rect">
            <a:avLst/>
          </a:prstGeom>
          <a:noFill/>
          <a:ln w="38100"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3600" dirty="0" err="1" smtClean="0">
                <a:ea typeface="Calibri" pitchFamily="34" charset="0"/>
                <a:cs typeface="Times New Roman" pitchFamily="18" charset="0"/>
              </a:rPr>
              <a:t>Телесноориентированные</a:t>
            </a:r>
            <a:r>
              <a:rPr lang="ru-RU" sz="3600" dirty="0" smtClean="0">
                <a:ea typeface="Calibri" pitchFamily="34" charset="0"/>
                <a:cs typeface="Times New Roman" pitchFamily="18" charset="0"/>
              </a:rPr>
              <a:t> техники в работе учителя-логопеда»</a:t>
            </a:r>
            <a:endParaRPr lang="ru-RU" sz="36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35" name="TextBox 7"/>
          <p:cNvSpPr txBox="1">
            <a:spLocks noChangeArrowheads="1"/>
          </p:cNvSpPr>
          <p:nvPr/>
        </p:nvSpPr>
        <p:spPr bwMode="auto">
          <a:xfrm>
            <a:off x="2699792" y="6215063"/>
            <a:ext cx="2952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b="1" dirty="0"/>
              <a:t>2024</a:t>
            </a:r>
          </a:p>
        </p:txBody>
      </p:sp>
      <p:grpSp>
        <p:nvGrpSpPr>
          <p:cNvPr id="1036" name="SMARTInkShape-Group89"/>
          <p:cNvGrpSpPr>
            <a:grpSpLocks/>
          </p:cNvGrpSpPr>
          <p:nvPr/>
        </p:nvGrpSpPr>
        <p:grpSpPr bwMode="auto">
          <a:xfrm>
            <a:off x="76200" y="6692900"/>
            <a:ext cx="38100" cy="31750"/>
            <a:chOff x="76200" y="6692900"/>
            <a:chExt cx="38101" cy="31751"/>
          </a:xfrm>
        </p:grpSpPr>
        <p:sp>
          <p:nvSpPr>
            <p:cNvPr id="14" name="SMARTInkShape-155"/>
            <p:cNvSpPr/>
            <p:nvPr>
              <p:custDataLst>
                <p:tags r:id="rId2"/>
              </p:custDataLst>
            </p:nvPr>
          </p:nvSpPr>
          <p:spPr>
            <a:xfrm>
              <a:off x="85725" y="6692900"/>
              <a:ext cx="28576" cy="31751"/>
            </a:xfrm>
            <a:custGeom>
              <a:avLst/>
              <a:gdLst/>
              <a:ahLst/>
              <a:cxnLst/>
              <a:rect l="0" t="0" r="0" b="0"/>
              <a:pathLst>
                <a:path w="28071" h="31751">
                  <a:moveTo>
                    <a:pt x="28070" y="0"/>
                  </a:moveTo>
                  <a:lnTo>
                    <a:pt x="28070" y="0"/>
                  </a:lnTo>
                  <a:lnTo>
                    <a:pt x="24698" y="0"/>
                  </a:lnTo>
                  <a:lnTo>
                    <a:pt x="15860" y="6740"/>
                  </a:lnTo>
                  <a:lnTo>
                    <a:pt x="781" y="26482"/>
                  </a:lnTo>
                  <a:lnTo>
                    <a:pt x="0" y="28237"/>
                  </a:lnTo>
                  <a:lnTo>
                    <a:pt x="184" y="29408"/>
                  </a:lnTo>
                  <a:lnTo>
                    <a:pt x="2670" y="3175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SMARTInkShape-156"/>
            <p:cNvSpPr/>
            <p:nvPr>
              <p:custDataLst>
                <p:tags r:id="rId3"/>
              </p:custDataLst>
            </p:nvPr>
          </p:nvSpPr>
          <p:spPr>
            <a:xfrm>
              <a:off x="76200" y="6699250"/>
              <a:ext cx="6350" cy="0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0" y="0"/>
                  </a:moveTo>
                  <a:lnTo>
                    <a:pt x="0" y="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SMARTInkShape-157"/>
            <p:cNvSpPr/>
            <p:nvPr>
              <p:custDataLst>
                <p:tags r:id="rId4"/>
              </p:custDataLst>
            </p:nvPr>
          </p:nvSpPr>
          <p:spPr>
            <a:xfrm>
              <a:off x="76200" y="6699250"/>
              <a:ext cx="6350" cy="0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0" y="0"/>
                  </a:moveTo>
                  <a:lnTo>
                    <a:pt x="0" y="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8" name="SMARTInkShape-158"/>
          <p:cNvSpPr/>
          <p:nvPr>
            <p:custDataLst>
              <p:tags r:id="rId1"/>
            </p:custDataLst>
          </p:nvPr>
        </p:nvSpPr>
        <p:spPr>
          <a:xfrm>
            <a:off x="101600" y="6680200"/>
            <a:ext cx="6350" cy="0"/>
          </a:xfrm>
          <a:custGeom>
            <a:avLst/>
            <a:gdLst/>
            <a:ahLst/>
            <a:cxnLst/>
            <a:rect l="0" t="0" r="0" b="0"/>
            <a:pathLst>
              <a:path w="6351" h="1">
                <a:moveTo>
                  <a:pt x="0" y="0"/>
                </a:moveTo>
                <a:lnTo>
                  <a:pt x="0" y="0"/>
                </a:lnTo>
                <a:lnTo>
                  <a:pt x="6350" y="0"/>
                </a:lnTo>
              </a:path>
            </a:pathLst>
          </a:custGeom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26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3225" y="5700713"/>
              <a:ext cx="66675" cy="157162"/>
            </p14:xfrm>
          </p:contentPart>
        </mc:Choice>
        <mc:Fallback xmlns="">
          <p:pic>
            <p:nvPicPr>
              <p:cNvPr id="1026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93854" y="5691362"/>
                <a:ext cx="85416" cy="17586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2961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/>
              <a:t>Достаточно трёх-пяти повторений. Многократное выполнение дыхательных упражнений может привести к гипервентиляции! Наступление гипервентиляции можно определить по следующим признакам: побледнение лица, жалобы на головокружение, отказ от занятий.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 smtClean="0"/>
              <a:t>Дозировать количество и темп проведения упражнений.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3399"/>
                </a:solidFill>
              </a:rPr>
              <a:t>Обратите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813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0"/>
            <a:ext cx="8286808" cy="100013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C3399"/>
                </a:solidFill>
              </a:rPr>
              <a:t>Релаксация</a:t>
            </a:r>
            <a:endParaRPr lang="ru-RU" sz="3200" b="1" dirty="0"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57158" y="785794"/>
            <a:ext cx="8352928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Релаксация (от лат. relaxation – ослабление, расслабление) – глубокое мышечное расслабление, сопровождающееся снятием психического напряжения. Релаксация может быть как непроизвольной, так и произвольной, достигнутой в результате применения специальных психофизиологических техник.</a:t>
            </a:r>
            <a:endParaRPr lang="ru-RU" sz="1800" b="1" dirty="0" smtClean="0"/>
          </a:p>
          <a:p>
            <a:pPr>
              <a:buNone/>
            </a:pPr>
            <a:r>
              <a:rPr lang="ru-RU" sz="1600" dirty="0" smtClean="0"/>
              <a:t>   </a:t>
            </a:r>
          </a:p>
          <a:p>
            <a:pPr>
              <a:buNone/>
            </a:pPr>
            <a:endParaRPr lang="ru-RU" sz="1800" b="1" dirty="0" smtClean="0"/>
          </a:p>
          <a:p>
            <a:pPr>
              <a:buNone/>
            </a:pPr>
            <a:endParaRPr lang="ru-RU" sz="1200" b="1" dirty="0" smtClean="0"/>
          </a:p>
          <a:p>
            <a:pPr>
              <a:buNone/>
            </a:pPr>
            <a:endParaRPr lang="ru-RU" sz="1200" b="1" dirty="0" smtClean="0"/>
          </a:p>
          <a:p>
            <a:pPr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666101" y="1857364"/>
            <a:ext cx="7143800" cy="3571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solidFill>
                  <a:srgbClr val="CC3399"/>
                </a:solidFill>
                <a:latin typeface="+mj-lt"/>
                <a:ea typeface="+mj-ea"/>
                <a:cs typeface="+mj-cs"/>
              </a:rPr>
              <a:t>Виды упражнений для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релаксации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43042" y="5286388"/>
            <a:ext cx="6429420" cy="1214446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Мышечная релаксация по представлению. 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Внушение состояния покоя и расслабленности.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  Отдельные формулы релаксации можно использовать в течение дня, чтобы успокоить ребёнка и исправить его речь.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2285992"/>
            <a:ext cx="3429024" cy="2643206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Мышечная релаксация по контрасту с напряжением</a:t>
            </a: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  Сначала вызывается расслабление рук, так как дети хорошо чувствуют мышцы рук и им легче ощущать это расслабление. Ещё больше поможет сопоставление напряжённости мышц рук с их расслаблением. На этом контрасте построено обучение расслаблению мышц рук, ног, затем туловища, шеи, мышц живота и речевого аппарата.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214554"/>
            <a:ext cx="4343430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056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86808" cy="1000132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CC3399"/>
                </a:solidFill>
              </a:rPr>
              <a:t>Растяжки</a:t>
            </a:r>
            <a:endParaRPr lang="ru-RU" sz="2800" dirty="0"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b="1" dirty="0" smtClean="0"/>
          </a:p>
          <a:p>
            <a:pPr algn="just">
              <a:lnSpc>
                <a:spcPct val="150000"/>
              </a:lnSpc>
              <a:buNone/>
            </a:pPr>
            <a:r>
              <a:rPr lang="ru-RU" sz="1800" dirty="0" smtClean="0"/>
              <a:t>    Растяжки — система специальных упражнений на растягивание, основанных на естественном движении. При их выполнении в мышцах должно быть ощущение мягкого растяжения, но не напряжения. Выполнение растяжек способствует преодолению у детей разного рода мышечных </a:t>
            </a:r>
            <a:r>
              <a:rPr lang="ru-RU" sz="1800" dirty="0" err="1" smtClean="0"/>
              <a:t>дистоний</a:t>
            </a:r>
            <a:r>
              <a:rPr lang="ru-RU" sz="1800" dirty="0" smtClean="0"/>
              <a:t>, зажимов и патологических ригидных телесных установок. 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1800" dirty="0" smtClean="0"/>
              <a:t>      Оптимизация мышечного тонуса и повышение уровня психической активности способствует тому, что работа по исправлению  речи ведется более успешно.</a:t>
            </a:r>
          </a:p>
          <a:p>
            <a:pPr algn="just">
              <a:lnSpc>
                <a:spcPct val="150000"/>
              </a:lnSpc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2056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86808" cy="69443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CC3399"/>
                </a:solidFill>
              </a:rPr>
              <a:t>Примеры растяжек</a:t>
            </a:r>
            <a:endParaRPr lang="ru-RU" sz="3200" b="1" dirty="0"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0100" y="1142984"/>
            <a:ext cx="2143140" cy="2714644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«ЛИНЕЙНЫЕ» РАСТЯЖКИ.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Ребенок (сначала с вашей помощью) растягивает все тело, потягиваясь одновременно двумя руками и ногами; затем — только правой стороной тела (рука, бок, нога), потом — только левой. Спина при этом не должна напрягаться и выгибаться. Спросите его о том, вытянулась ли его спина, руки и ноги.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86380" y="3143248"/>
            <a:ext cx="3000396" cy="1428760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«КОШКА»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Из положения лежа встать на четвереньки, опираясь на колени и ладони; бедра и руки перпендикулярны полу. Со вдохом отвести голову назад и прогнуть позвоночник вниз. С выдохом — зашипеть; подбородок — к груди, спина выгибается вверх.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3929066"/>
            <a:ext cx="2786082" cy="1071570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«КАЧАЛКА»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Обхватить колени руками. Качаться на спине, прокатываясь всеми позвонками по полу.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4786322"/>
            <a:ext cx="2725471" cy="1794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500174"/>
            <a:ext cx="42672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 descr="https://cs71.babysfera.ru/2/e/8/e/bda216f6d68c74a81a1cabc9cfb1ad96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5072074"/>
            <a:ext cx="2214578" cy="15548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56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3399"/>
                </a:solidFill>
              </a:rPr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Эти упражнения очень просты, их можно выполнять где угодно без требований к пространству, они интересны, забавны, их можно проводить в форме игры, на их выполнение не требуется много времени, а также они эффективны для любого возраста, особую эффективность авторы методики отмечают в занятиях с детьми до 10 лет.</a:t>
            </a:r>
          </a:p>
          <a:p>
            <a:pPr algn="just"/>
            <a:r>
              <a:rPr lang="ru-RU" sz="1600" dirty="0"/>
              <a:t>Фундаментальными работами русских филологов В.М. Бехтерева, И.М. Сеченова доказано влияние манипуляций на функции высшей нервной деятельности в развитии речи. Это привело современную педагогику к пониманию того, что развивающая работа должна быть направлена от движений к мышлению, а не наоборот.</a:t>
            </a:r>
          </a:p>
          <a:p>
            <a:pPr algn="just"/>
            <a:r>
              <a:rPr lang="ru-RU" sz="1600" dirty="0"/>
              <a:t>Применение вышеописанных методик в коррекционно-развивающей работе позволило улучшить память, внимание, речь, пространственные представления, мелкую и крупную моторику, снизить утомляемость, повысить способность к произвольному контролю. У детей отмечается улучшение почерка, повышение работоспособности, активизация интеллектуальных и познавательных процессов.</a:t>
            </a:r>
          </a:p>
          <a:p>
            <a:pPr algn="just"/>
            <a:r>
              <a:rPr lang="ru-RU" sz="1600" dirty="0"/>
              <a:t>Представленное направление работы будет полезно не только коррекционным педагогам (дефектологи, логопеды, психологи), работающим в группах компенсирующей направленности, но и педагогам, работающим с детьми общеразвивающих групп и учителям начальных классов.</a:t>
            </a:r>
          </a:p>
          <a:p>
            <a:pPr algn="just"/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56276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86808" cy="1000132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dirty="0" smtClean="0"/>
          </a:p>
          <a:p>
            <a:pPr marL="0" indent="0" algn="ctr">
              <a:buNone/>
            </a:pPr>
            <a:r>
              <a:rPr lang="ru-RU" sz="5400" dirty="0" smtClean="0">
                <a:solidFill>
                  <a:srgbClr val="CC3399"/>
                </a:solidFill>
              </a:rPr>
              <a:t>Спасибо за внимание!</a:t>
            </a:r>
            <a:endParaRPr lang="ru-RU" sz="5400" dirty="0">
              <a:solidFill>
                <a:srgbClr val="CC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6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332656"/>
            <a:ext cx="8136904" cy="720080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rgbClr val="CC3399"/>
                </a:solidFill>
              </a:rPr>
              <a:t>Телесноориентированные</a:t>
            </a:r>
            <a:r>
              <a:rPr lang="ru-RU" sz="3200" b="1" dirty="0" smtClean="0">
                <a:solidFill>
                  <a:srgbClr val="CC3399"/>
                </a:solidFill>
              </a:rPr>
              <a:t> технологии определение</a:t>
            </a:r>
            <a:endParaRPr lang="ru-RU" sz="3200" b="1" dirty="0"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3744416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ru-RU" sz="2400" dirty="0" smtClean="0"/>
              <a:t>Телесно-ориентированные технологии – это технологии, позволяющие осуществлять  коррекцию имеющихся психических, физиологических или энергетических нарушений с помощью процедур телесного контакта и/или использования телесных функций (дыхание, движение, статическое напряжение тела и др.) </a:t>
            </a:r>
          </a:p>
          <a:p>
            <a:pPr marL="0" indent="0">
              <a:lnSpc>
                <a:spcPct val="150000"/>
              </a:lnSpc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9647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36904" cy="72008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C3399"/>
                </a:solidFill>
                <a:latin typeface="+mn-lt"/>
              </a:rPr>
              <a:t>Виды телесно-ориентированных технологий</a:t>
            </a:r>
            <a:endParaRPr lang="ru-RU" sz="3200" b="1" dirty="0">
              <a:solidFill>
                <a:srgbClr val="CC3399"/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42910" y="4500570"/>
            <a:ext cx="8352928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4348" y="1142984"/>
            <a:ext cx="3143272" cy="928694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БИОЭНЕРГОПЛАСТИКА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47502" y="1142984"/>
            <a:ext cx="3429024" cy="928694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ДЫХАТЕЛЬНЫЕ УПРАЖНЕНИЯ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4347" y="2348880"/>
            <a:ext cx="3143273" cy="830087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 ДЛЯ РЕЛАКСАЦИИ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2348880"/>
            <a:ext cx="3429024" cy="830087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РАСТЯЖКИ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14348" y="3429000"/>
            <a:ext cx="3143271" cy="808071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МАССАЖ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04854" y="3429000"/>
            <a:ext cx="3396169" cy="808071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СУ-ДЖОК ТЕРАПИЯ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68294" y="4581128"/>
            <a:ext cx="3089326" cy="785818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ПАЛЬЧИКОВАЯ ГИМНАСТИКА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04854" y="4581128"/>
            <a:ext cx="3371672" cy="785818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КИНЕЗИОЛОГИЧЕСКИЕ УПРАЖНЕНИЯ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67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36904" cy="72008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C3399"/>
                </a:solidFill>
              </a:rPr>
              <a:t>Задачи </a:t>
            </a:r>
            <a:r>
              <a:rPr lang="ru-RU" sz="3200" b="1" dirty="0" err="1" smtClean="0">
                <a:solidFill>
                  <a:srgbClr val="CC3399"/>
                </a:solidFill>
              </a:rPr>
              <a:t>телесноориентированных</a:t>
            </a:r>
            <a:r>
              <a:rPr lang="ru-RU" sz="3200" b="1" dirty="0" smtClean="0">
                <a:solidFill>
                  <a:srgbClr val="CC3399"/>
                </a:solidFill>
              </a:rPr>
              <a:t> технологий</a:t>
            </a:r>
            <a:endParaRPr lang="ru-RU" sz="32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400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400" dirty="0" smtClean="0"/>
              <a:t>Использование телесно-ориентированных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400" dirty="0" smtClean="0"/>
              <a:t>технологий позволяет решить следующие задачи: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способствует повышению речевой активности;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развивает речевые умения и навыки;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снимает напряжение, восстанавливает работоспособность;</a:t>
            </a:r>
          </a:p>
          <a:p>
            <a:pPr algn="just">
              <a:lnSpc>
                <a:spcPct val="150000"/>
              </a:lnSpc>
            </a:pPr>
            <a:r>
              <a:rPr lang="ru-RU" sz="2400" dirty="0"/>
              <a:t>а</a:t>
            </a:r>
            <a:r>
              <a:rPr lang="ru-RU" sz="2400" dirty="0" smtClean="0"/>
              <a:t>ктивизирует познавательный интерес;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улучшает концентрацию внимания, снижает трудности переключения с одного вида деятельности на другой.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056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72008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C3399"/>
                </a:solidFill>
              </a:rPr>
              <a:t>Преимущества </a:t>
            </a:r>
            <a:r>
              <a:rPr lang="ru-RU" sz="3200" b="1" dirty="0" err="1" smtClean="0">
                <a:solidFill>
                  <a:srgbClr val="CC3399"/>
                </a:solidFill>
              </a:rPr>
              <a:t>биоэнергопластики</a:t>
            </a:r>
            <a:endParaRPr lang="ru-RU" sz="32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544616"/>
          </a:xfrm>
        </p:spPr>
        <p:txBody>
          <a:bodyPr>
            <a:normAutofit fontScale="85000" lnSpcReduction="20000"/>
          </a:bodyPr>
          <a:lstStyle/>
          <a:p>
            <a:pPr lvl="0"/>
            <a:endParaRPr lang="ru-RU" sz="2400" dirty="0" smtClean="0"/>
          </a:p>
          <a:p>
            <a:pPr lvl="0" algn="just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Биоэнергопластика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2800" b="1" dirty="0" smtClean="0"/>
              <a:t>– это соединение движений артикуляционного аппарата с движениями кисти руки</a:t>
            </a:r>
            <a:endParaRPr lang="ru-RU" sz="2800" dirty="0" smtClean="0"/>
          </a:p>
          <a:p>
            <a:pPr lvl="0" algn="just">
              <a:lnSpc>
                <a:spcPct val="150000"/>
              </a:lnSpc>
            </a:pPr>
            <a:r>
              <a:rPr lang="ru-RU" sz="2800" dirty="0" smtClean="0"/>
              <a:t>Оптимизирует психологическую базу речи.</a:t>
            </a:r>
          </a:p>
          <a:p>
            <a:pPr lvl="0" algn="just">
              <a:lnSpc>
                <a:spcPct val="150000"/>
              </a:lnSpc>
            </a:pPr>
            <a:r>
              <a:rPr lang="ru-RU" sz="2800" dirty="0" smtClean="0"/>
              <a:t>Улучшает моторные возможности ребёнка.</a:t>
            </a:r>
          </a:p>
          <a:p>
            <a:pPr lvl="0" algn="just">
              <a:lnSpc>
                <a:spcPct val="150000"/>
              </a:lnSpc>
            </a:pPr>
            <a:r>
              <a:rPr lang="ru-RU" sz="2800" dirty="0" smtClean="0"/>
              <a:t>Способствует коррекции звукопроизношения, фонематических процессов.</a:t>
            </a:r>
          </a:p>
          <a:p>
            <a:pPr lvl="0" algn="just">
              <a:lnSpc>
                <a:spcPct val="150000"/>
              </a:lnSpc>
            </a:pPr>
            <a:r>
              <a:rPr lang="ru-RU" sz="2800" dirty="0" smtClean="0"/>
              <a:t>Синхронизирует работу над речевой и мелкой моторикой, сокращает время занятий, усиливает их результативность.</a:t>
            </a:r>
          </a:p>
          <a:p>
            <a:pPr lvl="0" algn="just">
              <a:lnSpc>
                <a:spcPct val="150000"/>
              </a:lnSpc>
            </a:pPr>
            <a:r>
              <a:rPr lang="ru-RU" sz="2800" dirty="0" smtClean="0"/>
              <a:t>Позволяет быстро убрать зрительную опору – зеркало и перейти к выполнению упражнений по ощущениям.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2056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2612" cy="57606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CC3399"/>
                </a:solidFill>
              </a:rPr>
              <a:t>Особенности работы с применением </a:t>
            </a:r>
            <a:r>
              <a:rPr lang="ru-RU" sz="3200" b="1" dirty="0" err="1" smtClean="0">
                <a:solidFill>
                  <a:srgbClr val="CC3399"/>
                </a:solidFill>
              </a:rPr>
              <a:t>биоэнергопластики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28596" y="1357298"/>
            <a:ext cx="8462744" cy="5239484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ru-RU" sz="4400" dirty="0" smtClean="0"/>
              <a:t>Знакомство с артикуляционным упражнением по стандартной методике. Отработка его перед зеркалом. Рука в упражнение не вовлекается. Педагог, демонстрирующий упражнение, сопровождает показ одной рукой.</a:t>
            </a:r>
          </a:p>
          <a:p>
            <a:pPr lvl="0" algn="just">
              <a:lnSpc>
                <a:spcPct val="170000"/>
              </a:lnSpc>
            </a:pPr>
            <a:r>
              <a:rPr lang="ru-RU" sz="4400" dirty="0" smtClean="0"/>
              <a:t>К артикуляционному упражнению присоединяется ведущая рука.</a:t>
            </a:r>
          </a:p>
          <a:p>
            <a:pPr lvl="0" algn="just">
              <a:lnSpc>
                <a:spcPct val="170000"/>
              </a:lnSpc>
            </a:pPr>
            <a:r>
              <a:rPr lang="ru-RU" sz="4400" dirty="0" smtClean="0"/>
              <a:t>Движения кисти руки должны стать раскрепощёнными, плавными.</a:t>
            </a:r>
          </a:p>
          <a:p>
            <a:pPr lvl="0" algn="just">
              <a:lnSpc>
                <a:spcPct val="170000"/>
              </a:lnSpc>
            </a:pPr>
            <a:r>
              <a:rPr lang="ru-RU" sz="4400" dirty="0" smtClean="0"/>
              <a:t>Постепенно подключается вторая рука.</a:t>
            </a:r>
          </a:p>
          <a:p>
            <a:pPr lvl="0" algn="just">
              <a:lnSpc>
                <a:spcPct val="170000"/>
              </a:lnSpc>
            </a:pPr>
            <a:r>
              <a:rPr lang="ru-RU" sz="4400" dirty="0" smtClean="0"/>
              <a:t>С целью повышения заинтересованности ребёнка, в таких упражнениях применяется игровой персонаж («Волшебные перчатки»), музыка, стихи.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sz="2800" b="1" dirty="0" smtClean="0"/>
              <a:t> </a:t>
            </a: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 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056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85728"/>
            <a:ext cx="8319868" cy="150017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CC3399"/>
                </a:solidFill>
              </a:rPr>
              <a:t>Артикуляционные упражнения с использованием </a:t>
            </a:r>
            <a:r>
              <a:rPr lang="ru-RU" sz="3200" b="1" dirty="0" err="1" smtClean="0">
                <a:solidFill>
                  <a:srgbClr val="CC3399"/>
                </a:solidFill>
              </a:rPr>
              <a:t>биоэнергопластики</a:t>
            </a:r>
            <a:r>
              <a:rPr lang="ru-RU" sz="3200" b="1" dirty="0" smtClean="0">
                <a:solidFill>
                  <a:srgbClr val="CC3399"/>
                </a:solidFill>
              </a:rPr>
              <a:t>.</a:t>
            </a:r>
            <a:r>
              <a:rPr lang="ru-RU" sz="3200" dirty="0" smtClean="0">
                <a:solidFill>
                  <a:srgbClr val="CC3399"/>
                </a:solidFill>
              </a:rPr>
              <a:t/>
            </a:r>
            <a:br>
              <a:rPr lang="ru-RU" sz="3200" dirty="0" smtClean="0">
                <a:solidFill>
                  <a:srgbClr val="CC3399"/>
                </a:solidFill>
              </a:rPr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28596" y="857232"/>
            <a:ext cx="8462744" cy="52394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 </a:t>
            </a: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 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56176" y="4002919"/>
            <a:ext cx="2304256" cy="1093619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«Часики». Сомкнутые пальцы ладонью вниз двигаются влево-вправо.</a:t>
            </a:r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1472" y="3485024"/>
            <a:ext cx="2272336" cy="1024096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«Киска сердится». Кисть ладонью вниз, пальцы слегка поджаты.</a:t>
            </a:r>
          </a:p>
          <a:p>
            <a:pPr algn="ctr"/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33482" y="1267166"/>
            <a:ext cx="3429024" cy="1928826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«Птенчики». Четыре сомкнутых пальца ладонью вниз, большой прижат к указательному. Открыть рот, язык лежит внизу у нижних резцов, губы округлены, зубы не торчат; большой палец опускается вниз, четыре остальных поднимаются вверх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126173"/>
            <a:ext cx="2074952" cy="221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1243769"/>
            <a:ext cx="2247042" cy="2097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0705" y="4002919"/>
            <a:ext cx="2214578" cy="2273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056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36904" cy="59658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C3399"/>
                </a:solidFill>
              </a:rPr>
              <a:t>Дыхательная гимнастика</a:t>
            </a:r>
            <a:endParaRPr lang="ru-RU" sz="32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57158" y="642918"/>
            <a:ext cx="8352928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Речевое </a:t>
            </a:r>
            <a:r>
              <a:rPr lang="ru-RU" sz="2000" i="1" dirty="0" smtClean="0"/>
              <a:t>(или фонационное)</a:t>
            </a:r>
            <a:r>
              <a:rPr lang="ru-RU" sz="2000" dirty="0" smtClean="0"/>
              <a:t> </a:t>
            </a:r>
            <a:r>
              <a:rPr lang="ru-RU" sz="2000" b="1" dirty="0" smtClean="0"/>
              <a:t>дыхание </a:t>
            </a:r>
            <a:r>
              <a:rPr lang="ru-RU" sz="2000" dirty="0" smtClean="0"/>
              <a:t>- основа звучащей речи, источник образования звуков, голоса. Хорошо поставленное речевое </a:t>
            </a:r>
            <a:r>
              <a:rPr lang="ru-RU" sz="2000" b="1" dirty="0" smtClean="0"/>
              <a:t>дыхание</a:t>
            </a:r>
            <a:r>
              <a:rPr lang="ru-RU" sz="2000" dirty="0" smtClean="0"/>
              <a:t> обеспечивает ясную дикцию и чёткое произношение звуков.</a:t>
            </a:r>
          </a:p>
          <a:p>
            <a:pPr marL="0" indent="0">
              <a:buNone/>
            </a:pPr>
            <a:endParaRPr lang="ru-RU" sz="2400" b="1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1785926"/>
            <a:ext cx="4143404" cy="3000396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ДЫХАТЕЛЬНЫЕ ИГРОВЫЕ УПРАЖНЕНИЯ ДЛЯ ФОРМИРОВАНИЯ НАПРАВЛЕННОЙ ВОЗДУШНОЙ СТРУИ</a:t>
            </a:r>
            <a:r>
              <a:rPr lang="ru-RU" sz="1600" dirty="0" smtClean="0">
                <a:solidFill>
                  <a:schemeClr val="tx1"/>
                </a:solidFill>
              </a:rPr>
              <a:t>: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 </a:t>
            </a:r>
            <a:r>
              <a:rPr lang="ru-RU" sz="1600" dirty="0" smtClean="0">
                <a:solidFill>
                  <a:srgbClr val="CC3399"/>
                </a:solidFill>
              </a:rPr>
              <a:t>"Футбол", "Подуем на султанчики", "Ветряная мельница", "Снегопад", "Листопад", "Бабочка", "Кораблик", "Живые предметы", "Шторм в стакане", "Задуй свечу", "Фокус»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14876" y="1785926"/>
            <a:ext cx="4000528" cy="1214446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УПРАЖНЕНИЯ ДЛЯ РАЗВИТИЯ ГРУДОБРЮШНОГО ТИПА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ДЫХАНИЯ: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rgbClr val="CC3399"/>
                </a:solidFill>
              </a:rPr>
              <a:t>«Бегемотики», «Покачай игрушку»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4876" y="3214686"/>
            <a:ext cx="4000528" cy="1214446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УПРАЖНЕНИЯ ДЛЯ РАБОТЫ НАД ДИФФЕРЕНЦИРОВАННЫМ ДЫХАНИЕМ</a:t>
            </a:r>
            <a:r>
              <a:rPr lang="ru-RU" sz="1600" dirty="0" smtClean="0">
                <a:solidFill>
                  <a:schemeClr val="tx1"/>
                </a:solidFill>
              </a:rPr>
              <a:t>: </a:t>
            </a:r>
          </a:p>
          <a:p>
            <a:pPr algn="ctr"/>
            <a:r>
              <a:rPr lang="ru-RU" sz="1600" dirty="0" smtClean="0">
                <a:solidFill>
                  <a:srgbClr val="CC3399"/>
                </a:solidFill>
              </a:rPr>
              <a:t>"Ныряльщики", "Надуй игрушку"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4876" y="4643446"/>
            <a:ext cx="4000528" cy="1857388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УПРАЖНЕНИЯ И ИГРЫ ДЛЯ ВЫРАБОТКИ ФОНАЦИОННОГО ДЫХАНИЯ</a:t>
            </a:r>
            <a:r>
              <a:rPr lang="ru-RU" sz="1600" dirty="0" smtClean="0">
                <a:solidFill>
                  <a:schemeClr val="tx1"/>
                </a:solidFill>
              </a:rPr>
              <a:t>: </a:t>
            </a:r>
            <a:r>
              <a:rPr lang="ru-RU" sz="1600" dirty="0" smtClean="0">
                <a:solidFill>
                  <a:srgbClr val="CC3399"/>
                </a:solidFill>
              </a:rPr>
              <a:t>"Весёлые звуки", "Сдуй шарик", "Змейка", "Жуки", "Насос", "Весёлая песенка", "Волшебные слоги", "Волшебные слова"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8728" y="4857760"/>
            <a:ext cx="3143272" cy="1785950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Дыхательная гимнастика А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r>
              <a:rPr lang="ru-RU" sz="1600" b="1" dirty="0" smtClean="0">
                <a:solidFill>
                  <a:schemeClr val="tx1"/>
                </a:solidFill>
              </a:rPr>
              <a:t> Н. Стрельниковой</a:t>
            </a:r>
            <a:r>
              <a:rPr lang="ru-RU" sz="1600" dirty="0" smtClean="0">
                <a:solidFill>
                  <a:schemeClr val="tx1"/>
                </a:solidFill>
              </a:rPr>
              <a:t>, упражнения которой адаптированы и для детей. Эта гимнастика особенно эффективна при коррекции заикания</a:t>
            </a:r>
          </a:p>
        </p:txBody>
      </p:sp>
    </p:spTree>
    <p:extLst>
      <p:ext uri="{BB962C8B-B14F-4D97-AF65-F5344CB8AC3E}">
        <p14:creationId xmlns:p14="http://schemas.microsoft.com/office/powerpoint/2010/main" val="12056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86808" cy="100013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CC3399"/>
                </a:solidFill>
              </a:rPr>
              <a:t>Рекомендации по выполнению дыхательной гимнастики</a:t>
            </a:r>
            <a:r>
              <a:rPr lang="ru-RU" sz="3200" dirty="0" smtClean="0">
                <a:solidFill>
                  <a:srgbClr val="CC3399"/>
                </a:solidFill>
              </a:rPr>
              <a:t>: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5400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SzPct val="138000"/>
              <a:buFont typeface="Wingdings" panose="05000000000000000000" pitchFamily="2" charset="2"/>
              <a:buChar char="Ø"/>
            </a:pPr>
            <a:r>
              <a:rPr lang="ru-RU" sz="2800" dirty="0" smtClean="0"/>
              <a:t> </a:t>
            </a:r>
            <a:r>
              <a:rPr lang="ru-RU" sz="2600" dirty="0" smtClean="0"/>
              <a:t>Проводить упражнения в хорошо проветренном помещении или открытой форточке.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38000"/>
              <a:buFont typeface="Wingdings" panose="05000000000000000000" pitchFamily="2" charset="2"/>
              <a:buChar char="Ø"/>
            </a:pPr>
            <a:r>
              <a:rPr lang="ru-RU" sz="2600" dirty="0" smtClean="0"/>
              <a:t> </a:t>
            </a:r>
            <a:r>
              <a:rPr lang="ru-RU" sz="2600" b="1" dirty="0" smtClean="0"/>
              <a:t>Занятия проводить до еды</a:t>
            </a:r>
            <a:r>
              <a:rPr lang="ru-RU" sz="2600" dirty="0" smtClean="0"/>
              <a:t>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38000"/>
              <a:buFont typeface="Wingdings" panose="05000000000000000000" pitchFamily="2" charset="2"/>
              <a:buChar char="Ø"/>
            </a:pPr>
            <a:r>
              <a:rPr lang="ru-RU" sz="2600" dirty="0" smtClean="0"/>
              <a:t> Заниматься в свободной, не стесняющей движения одежде.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38000"/>
              <a:buFont typeface="Wingdings" panose="05000000000000000000" pitchFamily="2" charset="2"/>
              <a:buChar char="Ø"/>
            </a:pPr>
            <a:r>
              <a:rPr lang="ru-RU" sz="2600" dirty="0" smtClean="0"/>
              <a:t> Воздух необходимо набирать через нос. плечи не поднимать.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38000"/>
              <a:buFont typeface="Wingdings" panose="05000000000000000000" pitchFamily="2" charset="2"/>
              <a:buChar char="Ø"/>
            </a:pPr>
            <a:r>
              <a:rPr lang="ru-RU" sz="2600" dirty="0" smtClean="0"/>
              <a:t> Выдох должен быть длительным, плавным.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38000"/>
              <a:buFont typeface="Wingdings" panose="05000000000000000000" pitchFamily="2" charset="2"/>
              <a:buChar char="Ø"/>
            </a:pPr>
            <a:r>
              <a:rPr lang="ru-RU" sz="2600" dirty="0" smtClean="0"/>
              <a:t> Необходимо следить. чтобы не надувались щеки </a:t>
            </a:r>
            <a:r>
              <a:rPr lang="ru-RU" sz="2600" i="1" dirty="0" smtClean="0"/>
              <a:t>(на начальном </a:t>
            </a:r>
            <a:r>
              <a:rPr lang="ru-RU" sz="2600" b="1" i="1" dirty="0" smtClean="0"/>
              <a:t>этапе</a:t>
            </a:r>
            <a:r>
              <a:rPr lang="ru-RU" sz="2600" i="1" dirty="0" smtClean="0"/>
              <a:t> можно прижимать их ладонями)</a:t>
            </a:r>
            <a:r>
              <a:rPr lang="ru-RU" sz="2600" dirty="0" smtClean="0"/>
              <a:t>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38000"/>
              <a:buFont typeface="Wingdings" panose="05000000000000000000" pitchFamily="2" charset="2"/>
              <a:buChar char="Ø"/>
            </a:pPr>
            <a:r>
              <a:rPr lang="ru-RU" sz="2600" dirty="0" smtClean="0"/>
              <a:t> В процессе речевого </a:t>
            </a:r>
            <a:r>
              <a:rPr lang="ru-RU" sz="2600" b="1" dirty="0" smtClean="0"/>
              <a:t>дыхания</a:t>
            </a:r>
            <a:r>
              <a:rPr lang="ru-RU" sz="2600" dirty="0" smtClean="0"/>
              <a:t> не напрягать мышцы в области шеи, рук, груди, живота.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SzPct val="138000"/>
              <a:buFont typeface="Wingdings" panose="05000000000000000000" pitchFamily="2" charset="2"/>
              <a:buChar char="Ø"/>
            </a:pPr>
            <a:r>
              <a:rPr lang="ru-RU" sz="2600" dirty="0" smtClean="0"/>
              <a:t>Упражнения можно выполнять как в положении сидя так и стоя.</a:t>
            </a:r>
          </a:p>
          <a:p>
            <a:pPr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056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Тема Office">
  <a:themeElements>
    <a:clrScheme name="Другая 10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D3B05"/>
      </a:hlink>
      <a:folHlink>
        <a:srgbClr val="D99694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995</Words>
  <Application>Microsoft Office PowerPoint</Application>
  <PresentationFormat>Экран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0</vt:lpstr>
      <vt:lpstr>Телесноориентированные технологии определение</vt:lpstr>
      <vt:lpstr>Виды телесно-ориентированных технологий</vt:lpstr>
      <vt:lpstr>Задачи телесноориентированных технологий</vt:lpstr>
      <vt:lpstr>Преимущества биоэнергопластики</vt:lpstr>
      <vt:lpstr>  Особенности работы с применением биоэнергопластики </vt:lpstr>
      <vt:lpstr>  Артикуляционные упражнения с использованием биоэнергопластики.  </vt:lpstr>
      <vt:lpstr>Дыхательная гимнастика</vt:lpstr>
      <vt:lpstr> Рекомендации по выполнению дыхательной гимнастики: </vt:lpstr>
      <vt:lpstr>Обратите внимание!</vt:lpstr>
      <vt:lpstr>Релаксация</vt:lpstr>
      <vt:lpstr> Растяжки</vt:lpstr>
      <vt:lpstr> Примеры растяжек</vt:lpstr>
      <vt:lpstr>Вывод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Ранько Елена</dc:creator>
  <cp:lastModifiedBy>User</cp:lastModifiedBy>
  <cp:revision>96</cp:revision>
  <dcterms:created xsi:type="dcterms:W3CDTF">2018-03-09T15:08:22Z</dcterms:created>
  <dcterms:modified xsi:type="dcterms:W3CDTF">2025-01-21T06:57:54Z</dcterms:modified>
</cp:coreProperties>
</file>