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298" r:id="rId3"/>
    <p:sldId id="276" r:id="rId4"/>
    <p:sldId id="275" r:id="rId5"/>
    <p:sldId id="300" r:id="rId6"/>
    <p:sldId id="291" r:id="rId7"/>
    <p:sldId id="292" r:id="rId8"/>
    <p:sldId id="258" r:id="rId9"/>
    <p:sldId id="301" r:id="rId10"/>
    <p:sldId id="259" r:id="rId11"/>
    <p:sldId id="260" r:id="rId12"/>
    <p:sldId id="261" r:id="rId13"/>
    <p:sldId id="280" r:id="rId14"/>
    <p:sldId id="277" r:id="rId15"/>
    <p:sldId id="262" r:id="rId16"/>
    <p:sldId id="281" r:id="rId17"/>
    <p:sldId id="264" r:id="rId18"/>
    <p:sldId id="282" r:id="rId19"/>
    <p:sldId id="284" r:id="rId20"/>
    <p:sldId id="283" r:id="rId21"/>
    <p:sldId id="287" r:id="rId22"/>
    <p:sldId id="288" r:id="rId23"/>
    <p:sldId id="285" r:id="rId24"/>
    <p:sldId id="286" r:id="rId25"/>
    <p:sldId id="273" r:id="rId26"/>
    <p:sldId id="289" r:id="rId27"/>
    <p:sldId id="290" r:id="rId28"/>
    <p:sldId id="302" r:id="rId29"/>
    <p:sldId id="296" r:id="rId30"/>
    <p:sldId id="297" r:id="rId3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94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E359D2D-42DA-4B6E-B082-CCF04FB3157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9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A670840-1667-43D7-B21E-4F96F4872827}" type="slidenum">
              <a:rPr/>
              <a:pPr lvl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159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670840-1667-43D7-B21E-4F96F4872827}" type="slidenum">
              <a:rPr lang="ru-RU" smtClean="0"/>
              <a:pPr lvl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03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82DC41-B329-4CEA-BAD8-B4630D68441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58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3FBA18-DBF6-457B-A2A1-64D04DECD12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79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6870A7-10E3-4B80-A929-89851604173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46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474" y="478583"/>
            <a:ext cx="9157680" cy="3427053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96370" y="2006440"/>
            <a:ext cx="8568531" cy="2015913"/>
          </a:xfrm>
        </p:spPr>
        <p:txBody>
          <a:bodyPr lIns="50397" rIns="50397" bIns="50397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96370" y="4062065"/>
            <a:ext cx="8568531" cy="1007957"/>
          </a:xfrm>
        </p:spPr>
        <p:txBody>
          <a:bodyPr lIns="201589" tIns="0"/>
          <a:lstStyle>
            <a:lvl1pPr marL="40318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F02D841-D7B1-4AEC-B2CA-B04FCBB03EAB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435" y="584615"/>
            <a:ext cx="9022159" cy="46164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73A1615-FDD6-4554-910C-DB5316D71739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474" y="478584"/>
            <a:ext cx="9157680" cy="478551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317" y="5432886"/>
            <a:ext cx="9022159" cy="745888"/>
          </a:xfrm>
        </p:spPr>
        <p:txBody>
          <a:bodyPr lIns="100794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317" y="6199952"/>
            <a:ext cx="9022159" cy="463660"/>
          </a:xfrm>
        </p:spPr>
        <p:txBody>
          <a:bodyPr lIns="131033" tIns="0" anchor="t"/>
          <a:lstStyle>
            <a:lvl1pPr marL="0" marR="40318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886CD0FC-A4CB-4C73-9CD7-31AF9A325CFA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7037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2454" y="584615"/>
            <a:ext cx="4334669" cy="483819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D6A84EB-1700-4AF0-ADAF-FD00E599EF62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422" y="638723"/>
            <a:ext cx="4334669" cy="873212"/>
          </a:xfrm>
        </p:spPr>
        <p:txBody>
          <a:bodyPr lIns="16127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8693" y="638723"/>
            <a:ext cx="4334669" cy="873212"/>
          </a:xfrm>
        </p:spPr>
        <p:txBody>
          <a:bodyPr lIns="151191" anchor="ctr"/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69422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8693" y="1595931"/>
            <a:ext cx="4334669" cy="3847035"/>
          </a:xfrm>
        </p:spPr>
        <p:txBody>
          <a:bodyPr anchor="t"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7551FD6F-57FE-4ECE-BF48-8E8F6A619B28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46F6405-9ADE-449D-AA18-B514A3F3BDB0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FF186356-3A41-4907-95AF-A47E6B79E5E8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6125" y="587975"/>
            <a:ext cx="3276203" cy="1007957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06194" y="1595933"/>
            <a:ext cx="3276203" cy="4636460"/>
          </a:xfrm>
        </p:spPr>
        <p:txBody>
          <a:bodyPr lIns="100794"/>
          <a:lstStyle>
            <a:lvl1pPr marL="20159" marR="20159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9360" y="1025312"/>
            <a:ext cx="5100019" cy="5207778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6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C195B6AE-2697-4FC8-B40E-5AAC1D27FC23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615C1-9A8C-4AE2-9142-78C0EBA4F3E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43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7056438" y="478583"/>
            <a:ext cx="2562716" cy="4787794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524864"/>
            <a:ext cx="9072563" cy="115915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7124691" y="587975"/>
            <a:ext cx="2469753" cy="4642377"/>
          </a:xfrm>
        </p:spPr>
        <p:txBody>
          <a:bodyPr lIns="100794"/>
          <a:lstStyle>
            <a:lvl1pPr marL="50397" indent="0" algn="l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2133D6E1-E5D6-493B-9D47-CE555A05EFF2}" type="slidenum">
              <a:rPr lang="x-none" smtClean="0"/>
              <a:pPr lvl="0"/>
              <a:t>‹#›</a:t>
            </a:fld>
            <a:endParaRPr lang="x-non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4652" y="480354"/>
            <a:ext cx="6532245" cy="4787794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35" y="5493364"/>
            <a:ext cx="9022159" cy="11591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435" y="584615"/>
            <a:ext cx="9022159" cy="46164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BF04C02B-7284-44EF-8A93-C11FCF40D87D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587980"/>
            <a:ext cx="2184135" cy="5795750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8037" y="587977"/>
            <a:ext cx="6552406" cy="57957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1C707E36-8C15-49FA-88A0-EDFFDBD41A4E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62B6E4-8B92-454F-A724-0D909DB0BB5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01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A4AB38-FC65-4AB6-B012-B3FCB65413B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17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A4DCA6-E1D8-4C15-AB34-18862B710AA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332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369C44-BC63-4925-AB2D-22A61FD2B0A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35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880276-5728-4655-9B07-8931E4725A3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47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AE7EC7-145C-4F07-A7FC-1F5CFF73A3C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14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50273-7F3E-4DBB-B6CD-EDA75C62682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63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E971A53-9689-4632-81D7-0151DDA1A9FA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Liberation Sans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6021" y="362865"/>
            <a:ext cx="9405998" cy="683084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474" y="478583"/>
            <a:ext cx="9157680" cy="6047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54435" y="5495690"/>
            <a:ext cx="9022159" cy="1159150"/>
          </a:xfrm>
          <a:prstGeom prst="rect">
            <a:avLst/>
          </a:prstGeom>
        </p:spPr>
        <p:txBody>
          <a:bodyPr vert="horz" lIns="100794" tIns="50397" rIns="100794" bIns="50397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4435" y="584615"/>
            <a:ext cx="9022159" cy="4616442"/>
          </a:xfrm>
          <a:prstGeom prst="rect">
            <a:avLst/>
          </a:prstGeom>
        </p:spPr>
        <p:txBody>
          <a:bodyPr vert="horz" lIns="201589" tIns="100794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4163140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endParaRPr lang="x-none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683296" y="6737211"/>
            <a:ext cx="252015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203452" y="6737211"/>
            <a:ext cx="504031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lvl="0"/>
            <a:fld id="{D9740D8A-A56E-441F-8DBD-94BFA0DA12C3}" type="slidenum">
              <a:rPr lang="x-none" smtClean="0"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304" indent="-292304" algn="l" rtl="0" eaLnBrk="1" latinLnBrk="0" hangingPunct="1">
        <a:spcBef>
          <a:spcPts val="276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4766" indent="-221747" algn="l" rtl="0" eaLnBrk="1" latinLnBrk="0" hangingPunct="1">
        <a:spcBef>
          <a:spcPts val="276"/>
        </a:spcBef>
        <a:buClr>
          <a:schemeClr val="accent1"/>
        </a:buClr>
        <a:buSzPct val="100000"/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66831" indent="-201589" algn="l" rtl="0" eaLnBrk="1" latinLnBrk="0" hangingPunct="1">
        <a:spcBef>
          <a:spcPts val="27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8896" indent="-201589" algn="l" rtl="0" eaLnBrk="1" latinLnBrk="0" hangingPunct="1">
        <a:spcBef>
          <a:spcPts val="25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1120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2947" indent="-201589" algn="l" rtl="0" eaLnBrk="1" latinLnBrk="0" hangingPunct="1">
        <a:spcBef>
          <a:spcPts val="27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4774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66" indent="-201589" algn="l" rtl="0" eaLnBrk="1" latinLnBrk="0" hangingPunct="1">
        <a:spcBef>
          <a:spcPts val="28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848" y="971525"/>
            <a:ext cx="8353301" cy="31683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Конструирование усложненных изделий из полос бумаги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труда 2 класс 2 четверть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8184" y="4355901"/>
            <a:ext cx="4681141" cy="185916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Сладковская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Первухина Светлана Анатольевна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79872" y="107429"/>
            <a:ext cx="6984776" cy="10299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x-none"/>
              <a:t>Рогоз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39912" y="1115541"/>
            <a:ext cx="7232650" cy="59404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832" y="395461"/>
            <a:ext cx="8280671" cy="2393528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anose="020B0604020202020204" pitchFamily="34" charset="0"/>
                <a:cs typeface="Arial" panose="020B0604020202020204" pitchFamily="34" charset="0"/>
              </a:rPr>
              <a:t>Мочало-лубяная часть коры молодой липы, вымоченная в воде и разделенная на узкие полоски, идущие на изготовление рогож и других изделий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592040" y="2267669"/>
            <a:ext cx="7128792" cy="478732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912" y="395461"/>
            <a:ext cx="8136682" cy="273630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Его можно делать разных размеров и цветов.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2160" y="2295900"/>
            <a:ext cx="5516835" cy="49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5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34" y="671971"/>
            <a:ext cx="8584733" cy="584417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Для коврика </a:t>
            </a:r>
            <a:r>
              <a:rPr lang="ru-RU" dirty="0" smtClean="0"/>
              <a:t>понадобится:</a:t>
            </a:r>
            <a:br>
              <a:rPr lang="ru-RU" dirty="0" smtClean="0"/>
            </a:br>
            <a:r>
              <a:rPr lang="ru-RU" dirty="0" smtClean="0"/>
              <a:t>Тонкий цветной картон</a:t>
            </a:r>
            <a:br>
              <a:rPr lang="ru-RU" dirty="0" smtClean="0"/>
            </a:br>
            <a:r>
              <a:rPr lang="ru-RU" dirty="0" smtClean="0"/>
              <a:t>Цветная </a:t>
            </a:r>
            <a:r>
              <a:rPr lang="ru-RU" dirty="0"/>
              <a:t>бумага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Ножницы </a:t>
            </a:r>
            <a:br>
              <a:rPr lang="ru-RU" dirty="0" smtClean="0"/>
            </a:br>
            <a:r>
              <a:rPr lang="ru-RU" dirty="0" smtClean="0"/>
              <a:t>Клей </a:t>
            </a:r>
            <a:br>
              <a:rPr lang="ru-RU" dirty="0" smtClean="0"/>
            </a:br>
            <a:r>
              <a:rPr lang="ru-RU" dirty="0" smtClean="0"/>
              <a:t>Линейка </a:t>
            </a:r>
            <a:br>
              <a:rPr lang="ru-RU" dirty="0" smtClean="0"/>
            </a:br>
            <a:r>
              <a:rPr lang="ru-RU" dirty="0" smtClean="0"/>
              <a:t>Карандаш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473" y="3347789"/>
            <a:ext cx="2880319" cy="33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9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625" cy="755967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2400" y="152400"/>
            <a:ext cx="10080625" cy="755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-101642" y="0"/>
            <a:ext cx="10487068" cy="7864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-355684" y="-152400"/>
            <a:ext cx="10487068" cy="786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18" y="1115541"/>
            <a:ext cx="6824266" cy="4824535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100" dirty="0"/>
              <a:t>В качестве основы коврика, возьмем лист </a:t>
            </a:r>
            <a:r>
              <a:rPr lang="ru-RU" sz="3100" dirty="0" smtClean="0"/>
              <a:t>любого цветного </a:t>
            </a:r>
            <a:r>
              <a:rPr lang="ru-RU" sz="3100" dirty="0" smtClean="0"/>
              <a:t>картона. Нам </a:t>
            </a:r>
            <a:r>
              <a:rPr lang="ru-RU" sz="3100" dirty="0"/>
              <a:t>нужно в этом листе сделать прорези. </a:t>
            </a:r>
            <a:r>
              <a:rPr lang="ru-RU" sz="3100" dirty="0" smtClean="0"/>
              <a:t> </a:t>
            </a:r>
            <a:r>
              <a:rPr lang="ru-RU" sz="3100" dirty="0"/>
              <a:t>Н</a:t>
            </a:r>
            <a:r>
              <a:rPr lang="ru-RU" sz="3100" dirty="0" smtClean="0"/>
              <a:t>ачертим </a:t>
            </a:r>
            <a:r>
              <a:rPr lang="ru-RU" sz="3100" dirty="0"/>
              <a:t>на одинаковом расстоянии под линейку линии.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7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87784" y="0"/>
            <a:ext cx="9036050" cy="2193960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Прикладываем вдоль одного края линейку так, чтобы "ноль" пришёлся на срез бумаги.А дальше отмечаем карандашом все сантиметры – то есть наносим засечки.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31800" y="2133000"/>
            <a:ext cx="9252800" cy="4993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840" y="1043533"/>
            <a:ext cx="8734127" cy="259228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Свернем лист пополам и сделаем прорези ножницами по намеченным линиям.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216" y="2586931"/>
            <a:ext cx="5594925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9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87784" y="323453"/>
            <a:ext cx="9072563" cy="1262063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Нарежем одинаковой ширины полоски другого цвета</a:t>
            </a:r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07864" y="1691605"/>
            <a:ext cx="7739062" cy="5430838"/>
          </a:xfrm>
        </p:spPr>
      </p:pic>
    </p:spTree>
    <p:extLst>
      <p:ext uri="{BB962C8B-B14F-4D97-AF65-F5344CB8AC3E}">
        <p14:creationId xmlns:p14="http://schemas.microsoft.com/office/powerpoint/2010/main" xmlns="" val="251907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395461"/>
            <a:ext cx="9144794" cy="3528391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Нарежем одинаковой ширины </a:t>
            </a:r>
            <a:r>
              <a:rPr lang="ru-RU" dirty="0" err="1"/>
              <a:t>полосочки</a:t>
            </a:r>
            <a:r>
              <a:rPr lang="ru-RU" dirty="0"/>
              <a:t> отличающегося цвета от коврика.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206" y="2771725"/>
            <a:ext cx="5613586" cy="40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9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hlinkClick r:id="" action="ppaction://noaction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816" y="733425"/>
            <a:ext cx="9504809" cy="4774604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Прозвенел звонок веселый.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Мы начать урок готовы!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слушать,рассуждать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 другу помогать.</a:t>
            </a:r>
            <a:b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sz="4800"/>
          </a:p>
        </p:txBody>
      </p:sp>
    </p:spTree>
    <p:extLst>
      <p:ext uri="{BB962C8B-B14F-4D97-AF65-F5344CB8AC3E}">
        <p14:creationId xmlns:p14="http://schemas.microsoft.com/office/powerpoint/2010/main" xmlns="" val="292552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683493"/>
            <a:ext cx="9072563" cy="1824037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Вот и наша основа готова. Теперь плетём. Вплетаем первую полоску  ,придвиньте её вплотную к краю и закрепите концы клеем так, чтобы полоска нигде не двигалась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39912" y="2555701"/>
            <a:ext cx="6740525" cy="4500563"/>
          </a:xfrm>
        </p:spPr>
      </p:pic>
    </p:spTree>
    <p:extLst>
      <p:ext uri="{BB962C8B-B14F-4D97-AF65-F5344CB8AC3E}">
        <p14:creationId xmlns:p14="http://schemas.microsoft.com/office/powerpoint/2010/main" xmlns="" val="361896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179437"/>
            <a:ext cx="9072563" cy="164941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А вот вторая-то полоска вдевается в  ПРОТИВОФАЗЕ-чередование полосок для получения шахматного рисунка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95896" y="2051645"/>
            <a:ext cx="6661150" cy="5072063"/>
          </a:xfrm>
        </p:spPr>
      </p:pic>
    </p:spTree>
    <p:extLst>
      <p:ext uri="{BB962C8B-B14F-4D97-AF65-F5344CB8AC3E}">
        <p14:creationId xmlns:p14="http://schemas.microsoft.com/office/powerpoint/2010/main" xmlns="" val="336132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67001" y="1115541"/>
            <a:ext cx="7121584" cy="72008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И проденем </a:t>
            </a:r>
            <a:r>
              <a:rPr lang="ru-RU" dirty="0" err="1" smtClean="0"/>
              <a:t>полосочки</a:t>
            </a:r>
            <a:r>
              <a:rPr lang="ru-RU" dirty="0" smtClean="0"/>
              <a:t> </a:t>
            </a:r>
            <a:r>
              <a:rPr lang="ru-RU" dirty="0"/>
              <a:t>через прорези в шахматном порядке.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34" y="611485"/>
            <a:ext cx="856346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0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48" y="971525"/>
            <a:ext cx="8712747" cy="223224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Чтобы края не торчали, закрепим их клеем.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144" y="2223471"/>
            <a:ext cx="5688631" cy="42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1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792" y="395461"/>
            <a:ext cx="9072563" cy="1824037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200">
                <a:latin typeface="Arial" panose="020B0604020202020204" pitchFamily="34" charset="0"/>
                <a:cs typeface="Arial" panose="020B0604020202020204" pitchFamily="34" charset="0"/>
              </a:rPr>
              <a:t>При вплетании каждой очередной полоски нужно постараться придвинуть её как можно ближе к уже сплетённым рядам и не забыть закрепить концы.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720000" y="2123654"/>
            <a:ext cx="8820000" cy="507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35" y="1475581"/>
            <a:ext cx="9022159" cy="151216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Коврик из цветной бумаги готов.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168" y="1679523"/>
            <a:ext cx="5616624" cy="51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0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45" y="2771725"/>
            <a:ext cx="7648876" cy="3744416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dirty="0"/>
              <a:t>В этой технике плетения можно делать не только коврики. Например, закладку для книг</a:t>
            </a:r>
            <a:r>
              <a:rPr lang="ru-RU" dirty="0" smtClean="0"/>
              <a:t>.</a:t>
            </a:r>
            <a:r>
              <a:rPr lang="ru-RU" dirty="0"/>
              <a:t> Цвета и узоры при плетении могут быть различны.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15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итог\PHOTO-2025-01-21-08-15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-2316163"/>
            <a:ext cx="9194799" cy="12192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2429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08" y="467469"/>
            <a:ext cx="9072786" cy="5971347"/>
          </a:xfrm>
        </p:spPr>
        <p:txBody>
          <a:bodyPr>
            <a:normAutofit fontScale="90000"/>
          </a:bodyPr>
          <a:lstStyle/>
          <a:p>
            <a:r>
              <a:rPr lang="ru-RU" dirty="0"/>
              <a:t>-</a:t>
            </a:r>
            <a:r>
              <a:rPr lang="ru-RU" dirty="0" smtClean="0"/>
              <a:t>Что у вас получилось лучше </a:t>
            </a:r>
            <a:r>
              <a:rPr lang="ru-RU" dirty="0"/>
              <a:t>в</a:t>
            </a:r>
            <a:r>
              <a:rPr lang="ru-RU" dirty="0" smtClean="0"/>
              <a:t>сего?</a:t>
            </a:r>
            <a:br>
              <a:rPr lang="ru-RU" dirty="0" smtClean="0"/>
            </a:br>
            <a:r>
              <a:rPr lang="ru-RU" dirty="0" smtClean="0"/>
              <a:t>-В чем испытали затруднения?</a:t>
            </a:r>
            <a:br>
              <a:rPr lang="ru-RU" dirty="0" smtClean="0"/>
            </a:br>
            <a:r>
              <a:rPr lang="ru-RU" dirty="0" smtClean="0"/>
              <a:t>-Что запомнилось?</a:t>
            </a:r>
            <a:br>
              <a:rPr lang="ru-RU" dirty="0" smtClean="0"/>
            </a:br>
            <a:r>
              <a:rPr lang="ru-RU" dirty="0" smtClean="0"/>
              <a:t>-Что было интересно?</a:t>
            </a:r>
            <a:br>
              <a:rPr lang="ru-RU" dirty="0" smtClean="0"/>
            </a:br>
            <a:r>
              <a:rPr lang="ru-RU" dirty="0" smtClean="0"/>
              <a:t>-Теперь я могу…</a:t>
            </a:r>
            <a:br>
              <a:rPr lang="ru-RU" dirty="0" smtClean="0"/>
            </a:br>
            <a:r>
              <a:rPr lang="ru-RU" dirty="0" smtClean="0"/>
              <a:t>-Я научился…</a:t>
            </a:r>
            <a:br>
              <a:rPr lang="ru-RU" dirty="0" smtClean="0"/>
            </a:br>
            <a:r>
              <a:rPr lang="ru-RU" dirty="0" smtClean="0"/>
              <a:t>-Меня удивило…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74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24" y="1187550"/>
            <a:ext cx="8928770" cy="3744415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Всем спасибо!!!</a:t>
            </a:r>
            <a:br>
              <a:rPr lang="ru-RU" sz="7200" dirty="0" smtClean="0"/>
            </a:br>
            <a:r>
              <a:rPr lang="ru-RU" sz="7200" dirty="0" smtClean="0"/>
              <a:t>Урок окончен.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2991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hlinkClick r:id="" action="ppaction://noaction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816" y="733425"/>
            <a:ext cx="9504809" cy="4774604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6600">
                <a:latin typeface="Arial" panose="020B0604020202020204" pitchFamily="34" charset="0"/>
                <a:cs typeface="Arial" panose="020B0604020202020204" pitchFamily="34" charset="0"/>
              </a:rPr>
              <a:t>Это что за простачок</a:t>
            </a:r>
            <a:br>
              <a:rPr lang="x-none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6600">
                <a:latin typeface="Arial" panose="020B0604020202020204" pitchFamily="34" charset="0"/>
                <a:cs typeface="Arial" panose="020B0604020202020204" pitchFamily="34" charset="0"/>
              </a:rPr>
              <a:t>Лёг у двери на бочок,</a:t>
            </a:r>
            <a:br>
              <a:rPr lang="x-none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6600">
                <a:latin typeface="Arial" panose="020B0604020202020204" pitchFamily="34" charset="0"/>
                <a:cs typeface="Arial" panose="020B0604020202020204" pitchFamily="34" charset="0"/>
              </a:rPr>
              <a:t>На дороге,на пороге</a:t>
            </a:r>
            <a:br>
              <a:rPr lang="x-none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6600">
                <a:latin typeface="Arial" panose="020B0604020202020204" pitchFamily="34" charset="0"/>
                <a:cs typeface="Arial" panose="020B0604020202020204" pitchFamily="34" charset="0"/>
              </a:rPr>
              <a:t>Останавливает ноги?</a:t>
            </a:r>
            <a:r>
              <a:rPr lang="x-none" sz="4800"/>
              <a:t/>
            </a:r>
            <a:br>
              <a:rPr lang="x-none" sz="4800"/>
            </a:br>
            <a:r>
              <a:rPr lang="x-none" sz="480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92552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1840" y="1978025"/>
            <a:ext cx="8279135" cy="3025948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x-none" sz="7200">
                <a:latin typeface="Arial" panose="020B0604020202020204" pitchFamily="34" charset="0"/>
                <a:cs typeface="Arial" panose="020B0604020202020204" pitchFamily="34" charset="0"/>
              </a:rPr>
              <a:t>Тема урока:</a:t>
            </a:r>
            <a:br>
              <a:rPr lang="x-none" sz="7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7200">
                <a:latin typeface="Arial" panose="020B0604020202020204" pitchFamily="34" charset="0"/>
                <a:cs typeface="Arial" panose="020B0604020202020204" pitchFamily="34" charset="0"/>
              </a:rPr>
              <a:t>" Плетение из бумаги."Коврик"</a:t>
            </a:r>
          </a:p>
        </p:txBody>
      </p:sp>
    </p:spTree>
    <p:extLst>
      <p:ext uri="{BB962C8B-B14F-4D97-AF65-F5344CB8AC3E}">
        <p14:creationId xmlns:p14="http://schemas.microsoft.com/office/powerpoint/2010/main" xmlns="" val="362094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049" y="1082619"/>
            <a:ext cx="7871507" cy="7529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Русская     изба</a:t>
            </a:r>
            <a:endParaRPr lang="ru-RU" dirty="0"/>
          </a:p>
        </p:txBody>
      </p:sp>
      <p:pic>
        <p:nvPicPr>
          <p:cNvPr id="4" name="Picture 6" descr="G:\народоведение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2624308" y="1927885"/>
            <a:ext cx="5023703" cy="5006264"/>
          </a:xfrm>
          <a:noFill/>
        </p:spPr>
      </p:pic>
    </p:spTree>
    <p:extLst>
      <p:ext uri="{BB962C8B-B14F-4D97-AF65-F5344CB8AC3E}">
        <p14:creationId xmlns:p14="http://schemas.microsoft.com/office/powerpoint/2010/main" xmlns="" val="33475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501" y="371352"/>
            <a:ext cx="9693317" cy="97276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Печь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была основой жизни, главным оберегом семьи, семейным очагом. 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«Без печки  изба – не изба»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2470" y="3999993"/>
            <a:ext cx="5635351" cy="1455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05.slid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1758803" y="1344117"/>
            <a:ext cx="6533837" cy="6297733"/>
          </a:xfrm>
        </p:spPr>
      </p:pic>
    </p:spTree>
    <p:extLst>
      <p:ext uri="{BB962C8B-B14F-4D97-AF65-F5344CB8AC3E}">
        <p14:creationId xmlns:p14="http://schemas.microsoft.com/office/powerpoint/2010/main" xmlns="" val="25908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08063" y="179388"/>
            <a:ext cx="9072562" cy="187642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Arial" pitchFamily="34"/>
                <a:cs typeface="Arial" pitchFamily="34"/>
              </a:rPr>
              <a:t>Половик - тканое полотно, застилающее поверхность пола в проходах избы.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85110" y="2195661"/>
            <a:ext cx="4823322" cy="405047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228152" y="2195661"/>
            <a:ext cx="4446494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Половик ручной работы</a:t>
            </a:r>
          </a:p>
        </p:txBody>
      </p:sp>
      <p:pic>
        <p:nvPicPr>
          <p:cNvPr id="4" name="Picture 2" descr="C:\Users\Света\Desktop\урок\русский домотканный половик ручной раб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827509"/>
            <a:ext cx="3129765" cy="4323919"/>
          </a:xfrm>
          <a:prstGeom prst="rect">
            <a:avLst/>
          </a:prstGeom>
          <a:noFill/>
        </p:spPr>
      </p:pic>
      <p:pic>
        <p:nvPicPr>
          <p:cNvPr id="5" name="Picture 2" descr="C:\Users\Света\Desktop\урок\ковер ручной работы из лоскутков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224" y="1115541"/>
            <a:ext cx="5295150" cy="4323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69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" y="301626"/>
            <a:ext cx="7848624" cy="95793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x-none"/>
              <a:t>Ткацкий станок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75816" y="1331565"/>
            <a:ext cx="9085262" cy="57610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287</Words>
  <Application>Microsoft Office PowerPoint</Application>
  <PresentationFormat>Произвольный</PresentationFormat>
  <Paragraphs>31</Paragraphs>
  <Slides>29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Обычный</vt:lpstr>
      <vt:lpstr>Аспект</vt:lpstr>
      <vt:lpstr>Конструирование усложненных изделий из полос бумаги урок труда 2 класс 2 четверть </vt:lpstr>
      <vt:lpstr> Прозвенел звонок веселый. Мы начать урок готовы! Будем слушать,рассуждать И друг другу помогать. </vt:lpstr>
      <vt:lpstr>Это что за простачок Лёг у двери на бочок, На дороге,на пороге Останавливает ноги?        </vt:lpstr>
      <vt:lpstr>Тема урока: " Плетение из бумаги."Коврик"</vt:lpstr>
      <vt:lpstr>Русская     изба</vt:lpstr>
      <vt:lpstr>       Печь была основой жизни, главным оберегом семьи, семейным очагом.  «Без печки  изба – не изба»</vt:lpstr>
      <vt:lpstr>Половик - тканое полотно, застилающее поверхность пола в проходах избы.</vt:lpstr>
      <vt:lpstr>Половик ручной работы</vt:lpstr>
      <vt:lpstr>Ткацкий станок</vt:lpstr>
      <vt:lpstr>Рогоз</vt:lpstr>
      <vt:lpstr>Мочало-лубяная часть коры молодой липы, вымоченная в воде и разделенная на узкие полоски, идущие на изготовление рогож и других изделий</vt:lpstr>
      <vt:lpstr>Его можно делать разных размеров и цветов.  </vt:lpstr>
      <vt:lpstr>Для коврика понадобится: Тонкий цветной картон Цветная бумага  Ножницы  Клей  Линейка  Карандаш  </vt:lpstr>
      <vt:lpstr>Слайд 14</vt:lpstr>
      <vt:lpstr>В качестве основы коврика, возьмем лист любого цветного картона. Нам нужно в этом листе сделать прорези.  Начертим на одинаковом расстоянии под линейку линии.  </vt:lpstr>
      <vt:lpstr>Прикладываем вдоль одного края линейку так, чтобы "ноль" пришёлся на срез бумаги.А дальше отмечаем карандашом все сантиметры – то есть наносим засечки.</vt:lpstr>
      <vt:lpstr>Свернем лист пополам и сделаем прорези ножницами по намеченным линиям.  </vt:lpstr>
      <vt:lpstr>Нарежем одинаковой ширины полоски другого цвета</vt:lpstr>
      <vt:lpstr>Нарежем одинаковой ширины полосочки отличающегося цвета от коврика.  </vt:lpstr>
      <vt:lpstr>Вот и наша основа готова. Теперь плетём. Вплетаем первую полоску  ,придвиньте её вплотную к краю и закрепите концы клеем так, чтобы полоска нигде не двигалась</vt:lpstr>
      <vt:lpstr>А вот вторая-то полоска вдевается в  ПРОТИВОФАЗЕ-чередование полосок для получения шахматного рисунка</vt:lpstr>
      <vt:lpstr>И проденем полосочки через прорези в шахматном порядке.  </vt:lpstr>
      <vt:lpstr>Чтобы края не торчали, закрепим их клеем.  </vt:lpstr>
      <vt:lpstr>При вплетании каждой очередной полоски нужно постараться придвинуть её как можно ближе к уже сплетённым рядам и не забыть закрепить концы.</vt:lpstr>
      <vt:lpstr>Коврик из цветной бумаги готов.   </vt:lpstr>
      <vt:lpstr>В этой технике плетения можно делать не только коврики. Например, закладку для книг. Цвета и узоры при плетении могут быть различны.    </vt:lpstr>
      <vt:lpstr>Слайд 27</vt:lpstr>
      <vt:lpstr>-Что у вас получилось лучше всего? -В чем испытали затруднения? -Что запомнилось? -Что было интересно? -Теперь я могу… -Я научился… -Меня удивило… </vt:lpstr>
      <vt:lpstr>Всем спасибо!!! Урок окончен.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что за простачок Лёг у двери на бочок, На дороге,на пороге Останавливает ноги?        </dc:title>
  <dc:creator>Дарья Александровна</dc:creator>
  <cp:lastModifiedBy>User</cp:lastModifiedBy>
  <cp:revision>40</cp:revision>
  <dcterms:created xsi:type="dcterms:W3CDTF">2009-04-16T11:32:32Z</dcterms:created>
  <dcterms:modified xsi:type="dcterms:W3CDTF">2025-01-22T09:35:51Z</dcterms:modified>
</cp:coreProperties>
</file>