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5C2664C-E2A2-4DE3-B507-5C6E9C50E88D}" type="datetimeFigureOut">
              <a:rPr lang="ru-RU" smtClean="0"/>
              <a:t>21.01.2025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5C2664C-E2A2-4DE3-B507-5C6E9C50E88D}" type="datetimeFigureOut">
              <a:rPr lang="ru-RU" smtClean="0"/>
              <a:t>21.01.2025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5C2664C-E2A2-4DE3-B507-5C6E9C50E88D}" type="datetimeFigureOut">
              <a:rPr lang="ru-RU" smtClean="0"/>
              <a:t>21.01.2025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865E22-7EAF-49BD-A83E-2541CB8E8FD5}"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5C2664C-E2A2-4DE3-B507-5C6E9C50E88D}" type="datetimeFigureOut">
              <a:rPr lang="ru-RU" smtClean="0"/>
              <a:t>21.01.2025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865E22-7EAF-49BD-A83E-2541CB8E8FD5}"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5C2664C-E2A2-4DE3-B507-5C6E9C50E88D}" type="datetimeFigureOut">
              <a:rPr lang="ru-RU" smtClean="0"/>
              <a:t>21.01.2025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85C2664C-E2A2-4DE3-B507-5C6E9C50E88D}" type="datetimeFigureOut">
              <a:rPr lang="ru-RU" smtClean="0"/>
              <a:t>21.01.2025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865E22-7EAF-49BD-A83E-2541CB8E8FD5}"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5C2664C-E2A2-4DE3-B507-5C6E9C50E88D}" type="datetimeFigureOut">
              <a:rPr lang="ru-RU" smtClean="0"/>
              <a:t>21.01.2025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85C2664C-E2A2-4DE3-B507-5C6E9C50E88D}" type="datetimeFigureOut">
              <a:rPr lang="ru-RU" smtClean="0"/>
              <a:t>21.01.2025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5C2664C-E2A2-4DE3-B507-5C6E9C50E88D}" type="datetimeFigureOut">
              <a:rPr lang="ru-RU" smtClean="0"/>
              <a:t>21.01.2025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7865E22-7EAF-49BD-A83E-2541CB8E8FD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5C2664C-E2A2-4DE3-B507-5C6E9C50E88D}" type="datetimeFigureOut">
              <a:rPr lang="ru-RU" smtClean="0"/>
              <a:t>21.01.2025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865E22-7EAF-49BD-A83E-2541CB8E8FD5}"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C2664C-E2A2-4DE3-B507-5C6E9C50E88D}" type="datetimeFigureOut">
              <a:rPr lang="ru-RU" smtClean="0"/>
              <a:t>21.01.2025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865E22-7EAF-49BD-A83E-2541CB8E8FD5}"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5C2664C-E2A2-4DE3-B507-5C6E9C50E88D}" type="datetimeFigureOut">
              <a:rPr lang="ru-RU" smtClean="0"/>
              <a:t>21.01.2025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7865E22-7EAF-49BD-A83E-2541CB8E8FD5}"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340768"/>
            <a:ext cx="7772400" cy="3888432"/>
          </a:xfrm>
        </p:spPr>
        <p:txBody>
          <a:bodyPr>
            <a:noAutofit/>
          </a:bodyPr>
          <a:lstStyle/>
          <a:p>
            <a:pPr>
              <a:lnSpc>
                <a:spcPct val="115000"/>
              </a:lnSpc>
              <a:spcAft>
                <a:spcPts val="1000"/>
              </a:spcAft>
            </a:pPr>
            <a:r>
              <a:rPr lang="ru-RU" sz="4000" dirty="0" smtClean="0">
                <a:effectLst/>
                <a:latin typeface="Times New Roman"/>
                <a:ea typeface="Calibri"/>
                <a:cs typeface="Times New Roman"/>
              </a:rPr>
              <a:t>Тема: «Основы законодательства РФ о защите персональных данных пациентов и сведений, составляющих врачебную тайну»</a:t>
            </a:r>
            <a:r>
              <a:rPr lang="ru-RU" sz="4000" dirty="0">
                <a:ea typeface="Calibri"/>
                <a:cs typeface="Times New Roman"/>
              </a:rPr>
              <a:t/>
            </a:r>
            <a:br>
              <a:rPr lang="ru-RU" sz="4000" dirty="0">
                <a:ea typeface="Calibri"/>
                <a:cs typeface="Times New Roman"/>
              </a:rPr>
            </a:br>
            <a:endParaRPr lang="ru-RU" sz="4000" dirty="0"/>
          </a:p>
        </p:txBody>
      </p:sp>
      <p:sp>
        <p:nvSpPr>
          <p:cNvPr id="3" name="Подзаголовок 2"/>
          <p:cNvSpPr>
            <a:spLocks noGrp="1"/>
          </p:cNvSpPr>
          <p:nvPr>
            <p:ph type="subTitle" idx="1"/>
          </p:nvPr>
        </p:nvSpPr>
        <p:spPr>
          <a:xfrm>
            <a:off x="683568" y="1484784"/>
            <a:ext cx="7848872" cy="3544417"/>
          </a:xfrm>
        </p:spPr>
        <p:txBody>
          <a:bodyPr/>
          <a:lstStyle/>
          <a:p>
            <a:endParaRPr lang="ru-RU" dirty="0"/>
          </a:p>
        </p:txBody>
      </p:sp>
    </p:spTree>
    <p:extLst>
      <p:ext uri="{BB962C8B-B14F-4D97-AF65-F5344CB8AC3E}">
        <p14:creationId xmlns:p14="http://schemas.microsoft.com/office/powerpoint/2010/main" val="1766895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281339"/>
          </a:xfrm>
        </p:spPr>
        <p:txBody>
          <a:bodyPr>
            <a:normAutofit fontScale="55000" lnSpcReduction="20000"/>
          </a:bodyPr>
          <a:lstStyle/>
          <a:p>
            <a:pPr marL="0" indent="0">
              <a:lnSpc>
                <a:spcPct val="115000"/>
              </a:lnSpc>
              <a:spcAft>
                <a:spcPts val="0"/>
              </a:spcAft>
              <a:buNone/>
            </a:pPr>
            <a:r>
              <a:rPr lang="ru-RU" dirty="0" smtClean="0">
                <a:solidFill>
                  <a:schemeClr val="tx1"/>
                </a:solidFill>
                <a:latin typeface="Times New Roman"/>
                <a:ea typeface="Calibri"/>
                <a:cs typeface="Times New Roman"/>
              </a:rPr>
              <a:t>               Согласие </a:t>
            </a:r>
            <a:r>
              <a:rPr lang="ru-RU" dirty="0">
                <a:solidFill>
                  <a:schemeClr val="tx1"/>
                </a:solidFill>
                <a:latin typeface="Times New Roman"/>
                <a:ea typeface="Calibri"/>
                <a:cs typeface="Times New Roman"/>
              </a:rPr>
              <a:t>в письменной форме пациента на обработку его персональных данных должно включать в себя, в частности:</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b="1" dirty="0">
                <a:solidFill>
                  <a:schemeClr val="tx1"/>
                </a:solidFill>
                <a:latin typeface="Times New Roman"/>
                <a:ea typeface="Calibri"/>
                <a:cs typeface="Times New Roman"/>
              </a:rPr>
              <a:t></a:t>
            </a:r>
            <a:r>
              <a:rPr lang="ru-RU" dirty="0">
                <a:solidFill>
                  <a:schemeClr val="tx1"/>
                </a:solidFill>
                <a:latin typeface="Times New Roman"/>
                <a:ea typeface="Calibri"/>
                <a:cs typeface="Times New Roman"/>
              </a:rPr>
              <a:t> фамилию, имя, отчество, адрес субъекта персональных данных, номер основного</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документа, удостоверяющего его личность, сведения о дате выдачи указанного</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документа и выдавшем его органе;</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b="1" dirty="0">
                <a:solidFill>
                  <a:schemeClr val="tx1"/>
                </a:solidFill>
                <a:latin typeface="Times New Roman"/>
                <a:ea typeface="Calibri"/>
                <a:cs typeface="Times New Roman"/>
              </a:rPr>
              <a:t></a:t>
            </a:r>
            <a:r>
              <a:rPr lang="ru-RU" dirty="0">
                <a:solidFill>
                  <a:schemeClr val="tx1"/>
                </a:solidFill>
                <a:latin typeface="Times New Roman"/>
                <a:ea typeface="Calibri"/>
                <a:cs typeface="Times New Roman"/>
              </a:rPr>
              <a:t> фамилию, имя, отчество, адрес представителя субъекта персональных данных, номер</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основного документа, удостоверяющего его личность, сведения о дате выдачи</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указанного документа и выдавшем его органе, реквизиты доверенности или иного</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документа, подтверждающего полномочия этого представителя (при получении</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согласия от представителя субъекта персональных данных);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 цель обработки персональных данных;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 перечень персональных данных, на обработку которых дается согласие субъекта</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персональных данных;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 наименование или фамилию, имя, отчество и адрес лица, осуществляющего обработку</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персональных данных по поручению оператора, если обработка будет поручена такому</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лицу;</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Calibri"/>
                <a:cs typeface="Times New Roman"/>
              </a:rPr>
              <a:t> иные сведения, указанные в п.4 ст. 9 Закона о персональных данных.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latin typeface="Times New Roman"/>
                <a:ea typeface="Calibri"/>
                <a:cs typeface="Times New Roman"/>
              </a:rPr>
              <a:t> </a:t>
            </a:r>
            <a:endParaRPr lang="ru-RU" sz="18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normAutofit fontScale="90000"/>
          </a:bodyPr>
          <a:lstStyle/>
          <a:p>
            <a:pPr>
              <a:lnSpc>
                <a:spcPct val="115000"/>
              </a:lnSpc>
              <a:spcAft>
                <a:spcPts val="0"/>
              </a:spcAft>
            </a:pPr>
            <a:r>
              <a:rPr lang="ru-RU" b="1" dirty="0">
                <a:latin typeface="Times New Roman"/>
                <a:ea typeface="Times New Roman"/>
                <a:cs typeface="Times New Roman"/>
              </a:rPr>
              <a:t>Содержание согласия на обработку персональных данных</a:t>
            </a:r>
            <a:endParaRPr lang="ru-RU" sz="3600" dirty="0">
              <a:effectLst/>
              <a:latin typeface="Calibri"/>
              <a:ea typeface="Calibri"/>
              <a:cs typeface="Times New Roman"/>
            </a:endParaRPr>
          </a:p>
        </p:txBody>
      </p:sp>
    </p:spTree>
    <p:extLst>
      <p:ext uri="{BB962C8B-B14F-4D97-AF65-F5344CB8AC3E}">
        <p14:creationId xmlns:p14="http://schemas.microsoft.com/office/powerpoint/2010/main" val="875029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484784"/>
            <a:ext cx="7408333" cy="4680520"/>
          </a:xfrm>
        </p:spPr>
        <p:txBody>
          <a:bodyPr>
            <a:noAutofit/>
          </a:bodyPr>
          <a:lstStyle/>
          <a:p>
            <a:pPr marL="0" indent="0">
              <a:lnSpc>
                <a:spcPct val="115000"/>
              </a:lnSpc>
              <a:spcAft>
                <a:spcPts val="0"/>
              </a:spcAft>
              <a:buNone/>
            </a:pPr>
            <a:r>
              <a:rPr lang="ru-RU" sz="1400" dirty="0" smtClean="0">
                <a:solidFill>
                  <a:schemeClr val="tx1"/>
                </a:solidFill>
                <a:latin typeface="Times New Roman"/>
                <a:ea typeface="Calibri"/>
                <a:cs typeface="Times New Roman"/>
              </a:rPr>
              <a:t>            В </a:t>
            </a:r>
            <a:r>
              <a:rPr lang="ru-RU" sz="1400" dirty="0">
                <a:solidFill>
                  <a:schemeClr val="tx1"/>
                </a:solidFill>
                <a:latin typeface="Times New Roman"/>
                <a:ea typeface="Calibri"/>
                <a:cs typeface="Times New Roman"/>
              </a:rPr>
              <a:t>ст. 2 Закона о защите информации под предоставлением информации понимаются </a:t>
            </a:r>
            <a:r>
              <a:rPr lang="ru-RU" sz="1400" dirty="0" smtClean="0">
                <a:solidFill>
                  <a:schemeClr val="tx1"/>
                </a:solidFill>
                <a:latin typeface="Times New Roman"/>
                <a:ea typeface="Calibri"/>
                <a:cs typeface="Times New Roman"/>
              </a:rPr>
              <a:t>действия,</a:t>
            </a:r>
            <a:r>
              <a:rPr lang="ru-RU" sz="1400" dirty="0" smtClean="0">
                <a:solidFill>
                  <a:schemeClr val="tx1"/>
                </a:solidFill>
                <a:latin typeface="Calibri"/>
                <a:ea typeface="Calibri"/>
                <a:cs typeface="Times New Roman"/>
              </a:rPr>
              <a:t> </a:t>
            </a:r>
            <a:r>
              <a:rPr lang="ru-RU" sz="1400" dirty="0" smtClean="0">
                <a:solidFill>
                  <a:schemeClr val="tx1"/>
                </a:solidFill>
                <a:latin typeface="Times New Roman"/>
                <a:ea typeface="Calibri"/>
                <a:cs typeface="Times New Roman"/>
              </a:rPr>
              <a:t>направленные </a:t>
            </a:r>
            <a:r>
              <a:rPr lang="ru-RU" sz="1400" dirty="0">
                <a:solidFill>
                  <a:schemeClr val="tx1"/>
                </a:solidFill>
                <a:latin typeface="Times New Roman"/>
                <a:ea typeface="Calibri"/>
                <a:cs typeface="Times New Roman"/>
              </a:rPr>
              <a:t>на получение информации определенным кругом лиц или передачу информации определенному кругу лиц.</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b="1" dirty="0" smtClean="0">
                <a:solidFill>
                  <a:schemeClr val="tx1"/>
                </a:solidFill>
                <a:latin typeface="Times New Roman"/>
                <a:ea typeface="Calibri"/>
                <a:cs typeface="Times New Roman"/>
              </a:rPr>
              <a:t>           Закон </a:t>
            </a:r>
            <a:r>
              <a:rPr lang="ru-RU" sz="1400" b="1" dirty="0">
                <a:solidFill>
                  <a:schemeClr val="tx1"/>
                </a:solidFill>
                <a:latin typeface="Times New Roman"/>
                <a:ea typeface="Calibri"/>
                <a:cs typeface="Times New Roman"/>
              </a:rPr>
              <a:t>об основах охраны здоровья разрешает медицинской организации разглашать другим лицам сведения, составляющие врачебную тайну (иные персональные данные пациента) только с письменного согласия пациента (его законного представителя).</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smtClean="0">
                <a:solidFill>
                  <a:schemeClr val="tx1"/>
                </a:solidFill>
                <a:latin typeface="Times New Roman"/>
                <a:ea typeface="Calibri"/>
                <a:cs typeface="Times New Roman"/>
              </a:rPr>
              <a:t>         </a:t>
            </a:r>
            <a:r>
              <a:rPr lang="ru-RU" sz="1400" dirty="0">
                <a:solidFill>
                  <a:schemeClr val="tx1"/>
                </a:solidFill>
                <a:latin typeface="Times New Roman"/>
                <a:ea typeface="Calibri"/>
                <a:cs typeface="Times New Roman"/>
              </a:rPr>
              <a:t>Разглашение сведений, составляющих врачебную тайну, другим гражданам, в том числе должностным лицам, в целях медицинского обследования и лечения пациента, проведения научных исследований, их опубликования в научных изданиях, использования в учебном процессе и в иных целях без согласия пациента также не допускается (ст. 13 Закона об</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solidFill>
                  <a:schemeClr val="tx1"/>
                </a:solidFill>
                <a:latin typeface="Times New Roman"/>
                <a:ea typeface="Calibri"/>
                <a:cs typeface="Times New Roman"/>
              </a:rPr>
              <a:t>основах охраны здоровья). </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latin typeface="Times New Roman"/>
                <a:ea typeface="Calibri"/>
                <a:cs typeface="Times New Roman"/>
              </a:rPr>
              <a:t>        </a:t>
            </a:r>
            <a:r>
              <a:rPr lang="ru-RU" sz="1400" dirty="0">
                <a:solidFill>
                  <a:srgbClr val="000000"/>
                </a:solidFill>
                <a:latin typeface="Times New Roman"/>
                <a:ea typeface="Times New Roman"/>
                <a:cs typeface="Times New Roman"/>
              </a:rPr>
              <a:t>Медицинские организации, получившие доступ к персональным данным, </a:t>
            </a:r>
            <a:r>
              <a:rPr lang="ru-RU" sz="1400" u="sng" dirty="0">
                <a:solidFill>
                  <a:srgbClr val="000000"/>
                </a:solidFill>
                <a:latin typeface="Times New Roman"/>
                <a:ea typeface="Times New Roman"/>
                <a:cs typeface="Times New Roman"/>
              </a:rPr>
              <a:t>обязаны не раскрывать</a:t>
            </a:r>
            <a:r>
              <a:rPr lang="ru-RU" sz="1400" dirty="0">
                <a:solidFill>
                  <a:srgbClr val="000000"/>
                </a:solidFill>
                <a:latin typeface="Times New Roman"/>
                <a:ea typeface="Times New Roman"/>
                <a:cs typeface="Times New Roman"/>
              </a:rPr>
              <a:t> </a:t>
            </a:r>
            <a:r>
              <a:rPr lang="ru-RU" sz="1400" u="sng" dirty="0">
                <a:solidFill>
                  <a:srgbClr val="000000"/>
                </a:solidFill>
                <a:latin typeface="Times New Roman"/>
                <a:ea typeface="Times New Roman"/>
                <a:cs typeface="Times New Roman"/>
              </a:rPr>
              <a:t>третьим лицам</a:t>
            </a:r>
            <a:r>
              <a:rPr lang="ru-RU" sz="1400" dirty="0">
                <a:solidFill>
                  <a:srgbClr val="000000"/>
                </a:solidFill>
                <a:latin typeface="Times New Roman"/>
                <a:ea typeface="Times New Roman"/>
                <a:cs typeface="Times New Roman"/>
              </a:rPr>
              <a:t> </a:t>
            </a:r>
            <a:r>
              <a:rPr lang="ru-RU" sz="1400" u="sng" dirty="0">
                <a:solidFill>
                  <a:srgbClr val="000000"/>
                </a:solidFill>
                <a:latin typeface="Times New Roman"/>
                <a:ea typeface="Times New Roman"/>
                <a:cs typeface="Times New Roman"/>
              </a:rPr>
              <a:t>и не распространять</a:t>
            </a:r>
            <a:r>
              <a:rPr lang="ru-RU" sz="1400" dirty="0">
                <a:solidFill>
                  <a:srgbClr val="000000"/>
                </a:solidFill>
                <a:latin typeface="Times New Roman"/>
                <a:ea typeface="Times New Roman"/>
                <a:cs typeface="Times New Roman"/>
              </a:rPr>
              <a:t> персональные данные без согласия пациента, если иное не предусмотрено федеральным законом регламентируется статьей </a:t>
            </a:r>
            <a:r>
              <a:rPr lang="ru-RU" sz="1400" b="1" dirty="0">
                <a:solidFill>
                  <a:srgbClr val="212529"/>
                </a:solidFill>
                <a:latin typeface="Times New Roman"/>
                <a:ea typeface="Times New Roman"/>
                <a:cs typeface="Times New Roman"/>
              </a:rPr>
              <a:t>ст. 7 Федерального закона от 27.07.2006 № 152 «О персональных данных»</a:t>
            </a:r>
            <a:endParaRPr lang="ru-RU" sz="1400" dirty="0">
              <a:latin typeface="Calibri"/>
              <a:ea typeface="Calibri"/>
              <a:cs typeface="Times New Roman"/>
            </a:endParaRPr>
          </a:p>
          <a:p>
            <a:pPr marL="0" indent="0">
              <a:buNone/>
            </a:pPr>
            <a:endParaRPr lang="ru-RU" sz="1600" dirty="0"/>
          </a:p>
        </p:txBody>
      </p:sp>
      <p:sp>
        <p:nvSpPr>
          <p:cNvPr id="3" name="Заголовок 2"/>
          <p:cNvSpPr>
            <a:spLocks noGrp="1"/>
          </p:cNvSpPr>
          <p:nvPr>
            <p:ph type="title"/>
          </p:nvPr>
        </p:nvSpPr>
        <p:spPr/>
        <p:txBody>
          <a:bodyPr>
            <a:normAutofit/>
          </a:bodyPr>
          <a:lstStyle/>
          <a:p>
            <a:r>
              <a:rPr lang="ru-RU" sz="2800" b="1" dirty="0">
                <a:latin typeface="Times New Roman"/>
                <a:ea typeface="Times New Roman"/>
              </a:rPr>
              <a:t>Предоставление персональных данных пациента третьим лицам</a:t>
            </a:r>
            <a:endParaRPr lang="ru-RU" sz="2800" dirty="0"/>
          </a:p>
        </p:txBody>
      </p:sp>
    </p:spTree>
    <p:extLst>
      <p:ext uri="{BB962C8B-B14F-4D97-AF65-F5344CB8AC3E}">
        <p14:creationId xmlns:p14="http://schemas.microsoft.com/office/powerpoint/2010/main" val="2381249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281339"/>
          </a:xfrm>
        </p:spPr>
        <p:txBody>
          <a:bodyPr>
            <a:normAutofit fontScale="70000" lnSpcReduction="20000"/>
          </a:bodyPr>
          <a:lstStyle/>
          <a:p>
            <a:pPr marL="0" indent="0">
              <a:lnSpc>
                <a:spcPct val="115000"/>
              </a:lnSpc>
              <a:spcAft>
                <a:spcPts val="0"/>
              </a:spcAft>
              <a:buNone/>
            </a:pPr>
            <a:r>
              <a:rPr lang="ru-RU" dirty="0" smtClean="0">
                <a:latin typeface="Times New Roman"/>
                <a:ea typeface="Calibri"/>
                <a:cs typeface="Times New Roman"/>
              </a:rPr>
              <a:t>               </a:t>
            </a:r>
            <a:r>
              <a:rPr lang="ru-RU" dirty="0" smtClean="0">
                <a:solidFill>
                  <a:schemeClr val="tx1"/>
                </a:solidFill>
                <a:latin typeface="Times New Roman"/>
                <a:ea typeface="Calibri"/>
                <a:cs typeface="Times New Roman"/>
              </a:rPr>
              <a:t>На </a:t>
            </a:r>
            <a:r>
              <a:rPr lang="ru-RU" dirty="0">
                <a:solidFill>
                  <a:schemeClr val="tx1"/>
                </a:solidFill>
                <a:latin typeface="Times New Roman"/>
                <a:ea typeface="Calibri"/>
                <a:cs typeface="Times New Roman"/>
              </a:rPr>
              <a:t>практике часто бывают случаи, когда адвокаты направляют в медицинские организации адвокатские запросы (не имея согласия пациента на разглашение врачебной тайны) на получение данных о конкретном человеке: о факте обращения, нахождения, диагнозе и прочее.</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smtClean="0">
                <a:solidFill>
                  <a:schemeClr val="tx1"/>
                </a:solidFill>
                <a:latin typeface="Times New Roman"/>
                <a:ea typeface="Calibri"/>
                <a:cs typeface="Times New Roman"/>
              </a:rPr>
              <a:t>                В </a:t>
            </a:r>
            <a:r>
              <a:rPr lang="ru-RU" dirty="0">
                <a:solidFill>
                  <a:schemeClr val="tx1"/>
                </a:solidFill>
                <a:latin typeface="Times New Roman"/>
                <a:ea typeface="Calibri"/>
                <a:cs typeface="Times New Roman"/>
              </a:rPr>
              <a:t>таких запросах адвокаты ссылаются на п.3. ст.6 Федерального закона от 31 мая 2002 г. № 63-ФЗ «Об адвокатской деятельности и адвокатуре в Российской Федерации», в соответствии с которым организации обязаны выдавать адвокату запрошенные им документы или их заверенные копии, необходимые для оказания юридической помощи в порядке, установленном действующим законодательством.</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smtClean="0">
                <a:solidFill>
                  <a:schemeClr val="tx1"/>
                </a:solidFill>
                <a:latin typeface="Times New Roman"/>
                <a:ea typeface="Calibri"/>
                <a:cs typeface="Times New Roman"/>
              </a:rPr>
              <a:t>                </a:t>
            </a:r>
            <a:r>
              <a:rPr lang="ru-RU" dirty="0">
                <a:solidFill>
                  <a:schemeClr val="tx1"/>
                </a:solidFill>
                <a:latin typeface="Times New Roman"/>
                <a:ea typeface="Calibri"/>
                <a:cs typeface="Times New Roman"/>
              </a:rPr>
              <a:t>Однако, как сказано выше в данной статье в соответствии с п. 4 ст. 13 Закона об основах охраны здоровья только закрытый перечень лиц может получать сведения, составляющие врачебную тайну. Адвокаты не относятся к субъектам, которым врачебная тайна может быть предоставлена без согласия гражданина.</a:t>
            </a:r>
            <a:endParaRPr lang="ru-RU" sz="18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p:txBody>
          <a:bodyPr>
            <a:normAutofit/>
          </a:bodyPr>
          <a:lstStyle/>
          <a:p>
            <a:r>
              <a:rPr lang="ru-RU" sz="3200" b="1" dirty="0">
                <a:latin typeface="Times New Roman"/>
                <a:ea typeface="Times New Roman"/>
              </a:rPr>
              <a:t>Адвокатские запросы на получение персональных данных пациента</a:t>
            </a:r>
            <a:endParaRPr lang="ru-RU" sz="3200" dirty="0"/>
          </a:p>
        </p:txBody>
      </p:sp>
    </p:spTree>
    <p:extLst>
      <p:ext uri="{BB962C8B-B14F-4D97-AF65-F5344CB8AC3E}">
        <p14:creationId xmlns:p14="http://schemas.microsoft.com/office/powerpoint/2010/main" val="31102387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281339"/>
          </a:xfrm>
        </p:spPr>
        <p:txBody>
          <a:bodyPr>
            <a:noAutofit/>
          </a:bodyPr>
          <a:lstStyle/>
          <a:p>
            <a:pPr algn="just">
              <a:buFont typeface="Wingdings" pitchFamily="2" charset="2"/>
              <a:buChar char="v"/>
            </a:pPr>
            <a:r>
              <a:rPr lang="ru-RU" sz="2000" dirty="0" smtClean="0">
                <a:solidFill>
                  <a:srgbClr val="444444"/>
                </a:solidFill>
                <a:latin typeface="Times New Roman" pitchFamily="18" charset="0"/>
                <a:cs typeface="Times New Roman" pitchFamily="18" charset="0"/>
              </a:rPr>
              <a:t>при </a:t>
            </a:r>
            <a:r>
              <a:rPr lang="ru-RU" sz="2000" dirty="0">
                <a:solidFill>
                  <a:srgbClr val="444444"/>
                </a:solidFill>
                <a:latin typeface="Times New Roman" pitchFamily="18" charset="0"/>
                <a:cs typeface="Times New Roman" pitchFamily="18" charset="0"/>
              </a:rPr>
              <a:t>угрозе распространения инфекционных заболеваний, массовых отравлений и </a:t>
            </a:r>
            <a:r>
              <a:rPr lang="ru-RU" sz="2000" dirty="0" smtClean="0">
                <a:solidFill>
                  <a:srgbClr val="444444"/>
                </a:solidFill>
                <a:latin typeface="Times New Roman" pitchFamily="18" charset="0"/>
                <a:cs typeface="Times New Roman" pitchFamily="18" charset="0"/>
              </a:rPr>
              <a:t>поражений;</a:t>
            </a:r>
          </a:p>
          <a:p>
            <a:pPr algn="just">
              <a:buFont typeface="Wingdings" pitchFamily="2" charset="2"/>
              <a:buChar char="v"/>
            </a:pPr>
            <a:r>
              <a:rPr lang="ru-RU" sz="2000" dirty="0" smtClean="0">
                <a:solidFill>
                  <a:srgbClr val="444444"/>
                </a:solidFill>
                <a:latin typeface="Times New Roman" pitchFamily="18" charset="0"/>
                <a:cs typeface="Times New Roman" pitchFamily="18" charset="0"/>
              </a:rPr>
              <a:t>по </a:t>
            </a:r>
            <a:r>
              <a:rPr lang="ru-RU" sz="2000" dirty="0">
                <a:solidFill>
                  <a:srgbClr val="444444"/>
                </a:solidFill>
                <a:latin typeface="Times New Roman" pitchFamily="18" charset="0"/>
                <a:cs typeface="Times New Roman" pitchFamily="18" charset="0"/>
              </a:rPr>
              <a:t>запросу органов дознания и следствия, суда в связи с проведением расследования или судебным разбирательством, по запросу органа уголовно-исполнительной системы в связи с исполнением уголовного наказания и осуществлением контроля за поведением условно осужденного, осужденного, в отношении которого отбывание наказания отсрочено, и лица, освобожденного условно-досрочно;</a:t>
            </a:r>
          </a:p>
          <a:p>
            <a:pPr>
              <a:buFont typeface="Wingdings" pitchFamily="2" charset="2"/>
              <a:buChar char="v"/>
            </a:pPr>
            <a:r>
              <a:rPr lang="ru-RU" sz="2000" dirty="0" smtClean="0">
                <a:solidFill>
                  <a:srgbClr val="444444"/>
                </a:solidFill>
                <a:latin typeface="Times New Roman" pitchFamily="18" charset="0"/>
                <a:cs typeface="Times New Roman" pitchFamily="18" charset="0"/>
              </a:rPr>
              <a:t>в </a:t>
            </a:r>
            <a:r>
              <a:rPr lang="ru-RU" sz="2000" dirty="0">
                <a:solidFill>
                  <a:srgbClr val="444444"/>
                </a:solidFill>
                <a:latin typeface="Times New Roman" pitchFamily="18" charset="0"/>
                <a:cs typeface="Times New Roman" pitchFamily="18" charset="0"/>
              </a:rPr>
              <a:t>целях информирования органов внутренних дел о поступлении пациента, в отношении которого имеются достаточные основания полагать, что вред его здоровью причинен в результате противоправных действий;</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ru-RU" sz="2000" dirty="0">
                <a:solidFill>
                  <a:schemeClr val="bg1"/>
                </a:solidFill>
                <a:latin typeface="FSElliotPro"/>
              </a:rPr>
              <a:t>Предоставление сведений, составляющих врачебную тайну, без согласия гражданина или его законного представителя допускается:</a:t>
            </a:r>
            <a:endParaRPr lang="ru-RU" sz="2000" dirty="0">
              <a:solidFill>
                <a:schemeClr val="bg1"/>
              </a:solidFill>
            </a:endParaRPr>
          </a:p>
        </p:txBody>
      </p:sp>
    </p:spTree>
    <p:extLst>
      <p:ext uri="{BB962C8B-B14F-4D97-AF65-F5344CB8AC3E}">
        <p14:creationId xmlns:p14="http://schemas.microsoft.com/office/powerpoint/2010/main" val="21419445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137323"/>
          </a:xfrm>
        </p:spPr>
        <p:txBody>
          <a:bodyPr>
            <a:normAutofit fontScale="92500"/>
          </a:bodyPr>
          <a:lstStyle/>
          <a:p>
            <a:pPr marL="0" indent="0">
              <a:lnSpc>
                <a:spcPct val="115000"/>
              </a:lnSpc>
              <a:spcAft>
                <a:spcPts val="0"/>
              </a:spcAft>
              <a:buNone/>
            </a:pPr>
            <a:r>
              <a:rPr lang="ru-RU" dirty="0" smtClean="0">
                <a:solidFill>
                  <a:schemeClr val="tx1"/>
                </a:solidFill>
                <a:latin typeface="Times New Roman"/>
                <a:ea typeface="Calibri"/>
                <a:cs typeface="Times New Roman"/>
              </a:rPr>
              <a:t>       Лица</a:t>
            </a:r>
            <a:r>
              <a:rPr lang="ru-RU" dirty="0">
                <a:solidFill>
                  <a:schemeClr val="tx1"/>
                </a:solidFill>
                <a:latin typeface="Times New Roman"/>
                <a:ea typeface="Calibri"/>
                <a:cs typeface="Times New Roman"/>
              </a:rPr>
              <a:t>, виновные в нарушении требований действующего законодательства в области защиты</a:t>
            </a:r>
            <a:r>
              <a:rPr lang="ru-RU" b="1" dirty="0">
                <a:solidFill>
                  <a:schemeClr val="tx1"/>
                </a:solidFill>
                <a:latin typeface="Times New Roman"/>
                <a:ea typeface="Calibri"/>
                <a:cs typeface="Times New Roman"/>
              </a:rPr>
              <a:t> </a:t>
            </a:r>
            <a:r>
              <a:rPr lang="ru-RU" dirty="0">
                <a:solidFill>
                  <a:schemeClr val="tx1"/>
                </a:solidFill>
                <a:latin typeface="Times New Roman"/>
                <a:ea typeface="Calibri"/>
                <a:cs typeface="Times New Roman"/>
              </a:rPr>
              <a:t>персональных данных, несут предусмотренную законодательством Российской Федерации</a:t>
            </a:r>
            <a:r>
              <a:rPr lang="ru-RU" b="1" dirty="0">
                <a:solidFill>
                  <a:schemeClr val="tx1"/>
                </a:solidFill>
                <a:latin typeface="Times New Roman"/>
                <a:ea typeface="Calibri"/>
                <a:cs typeface="Times New Roman"/>
              </a:rPr>
              <a:t> </a:t>
            </a:r>
            <a:r>
              <a:rPr lang="ru-RU" dirty="0">
                <a:solidFill>
                  <a:schemeClr val="tx1"/>
                </a:solidFill>
                <a:latin typeface="Times New Roman"/>
                <a:ea typeface="Calibri"/>
                <a:cs typeface="Times New Roman"/>
              </a:rPr>
              <a:t>ответственность.</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smtClean="0">
                <a:solidFill>
                  <a:schemeClr val="tx1"/>
                </a:solidFill>
                <a:latin typeface="Times New Roman"/>
                <a:ea typeface="Calibri"/>
                <a:cs typeface="Times New Roman"/>
              </a:rPr>
              <a:t>       </a:t>
            </a:r>
            <a:r>
              <a:rPr lang="ru-RU" dirty="0">
                <a:solidFill>
                  <a:schemeClr val="tx1"/>
                </a:solidFill>
                <a:latin typeface="Times New Roman"/>
                <a:ea typeface="Calibri"/>
                <a:cs typeface="Times New Roman"/>
              </a:rPr>
              <a:t>Моральный вред, причиненный пациенту вследствие нарушения его прав, нарушения правил обработки персональных данных, а также требований к защите персональных данных, подлежит возмещению независимо от возмещения имущественного вреда и понесенных пациентом убытков.</a:t>
            </a:r>
            <a:endParaRPr lang="ru-RU" sz="18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a:xfrm>
            <a:off x="467544" y="476672"/>
            <a:ext cx="8219256" cy="936104"/>
          </a:xfrm>
        </p:spPr>
        <p:txBody>
          <a:bodyPr>
            <a:noAutofit/>
          </a:bodyPr>
          <a:lstStyle/>
          <a:p>
            <a:pPr>
              <a:lnSpc>
                <a:spcPct val="115000"/>
              </a:lnSpc>
              <a:spcAft>
                <a:spcPts val="0"/>
              </a:spcAft>
            </a:pPr>
            <a:r>
              <a:rPr lang="ru-RU" sz="3200" b="1" dirty="0" smtClean="0">
                <a:latin typeface="Times New Roman"/>
                <a:ea typeface="Calibri"/>
                <a:cs typeface="Times New Roman"/>
              </a:rPr>
              <a:t>Ответственность за нарушение права на защиту</a:t>
            </a:r>
            <a:r>
              <a:rPr lang="ru-RU" sz="3200" dirty="0" smtClean="0">
                <a:latin typeface="Calibri"/>
                <a:ea typeface="Calibri"/>
                <a:cs typeface="Times New Roman"/>
              </a:rPr>
              <a:t/>
            </a:r>
            <a:br>
              <a:rPr lang="ru-RU" sz="3200" dirty="0" smtClean="0">
                <a:latin typeface="Calibri"/>
                <a:ea typeface="Calibri"/>
                <a:cs typeface="Times New Roman"/>
              </a:rPr>
            </a:br>
            <a:r>
              <a:rPr lang="ru-RU" sz="3200" b="1" dirty="0" smtClean="0">
                <a:latin typeface="Times New Roman"/>
                <a:ea typeface="Calibri"/>
                <a:cs typeface="Times New Roman"/>
              </a:rPr>
              <a:t>персональных данных </a:t>
            </a:r>
            <a:endParaRPr lang="ru-RU" sz="3200" dirty="0"/>
          </a:p>
        </p:txBody>
      </p:sp>
    </p:spTree>
    <p:extLst>
      <p:ext uri="{BB962C8B-B14F-4D97-AF65-F5344CB8AC3E}">
        <p14:creationId xmlns:p14="http://schemas.microsoft.com/office/powerpoint/2010/main" val="42043127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a:bodyPr>
          <a:lstStyle/>
          <a:p>
            <a:pPr marL="0" indent="0">
              <a:buNone/>
            </a:pPr>
            <a:r>
              <a:rPr lang="ru-RU" i="1" dirty="0" smtClean="0">
                <a:solidFill>
                  <a:schemeClr val="tx1"/>
                </a:solidFill>
              </a:rPr>
              <a:t>           </a:t>
            </a:r>
            <a:r>
              <a:rPr lang="ru-RU" i="1" dirty="0" smtClean="0">
                <a:solidFill>
                  <a:schemeClr val="tx1"/>
                </a:solidFill>
                <a:latin typeface="Times New Roman" pitchFamily="18" charset="0"/>
                <a:cs typeface="Times New Roman" pitchFamily="18" charset="0"/>
              </a:rPr>
              <a:t>Так </a:t>
            </a:r>
            <a:r>
              <a:rPr lang="ru-RU" i="1" dirty="0">
                <a:solidFill>
                  <a:schemeClr val="tx1"/>
                </a:solidFill>
                <a:latin typeface="Times New Roman" pitchFamily="18" charset="0"/>
                <a:cs typeface="Times New Roman" pitchFamily="18" charset="0"/>
              </a:rPr>
              <a:t>действующим законодательством предусмотрена административная ответственность, в частности, за:</a:t>
            </a:r>
            <a:endParaRPr lang="ru-RU" dirty="0">
              <a:solidFill>
                <a:schemeClr val="tx1"/>
              </a:solidFill>
              <a:latin typeface="Times New Roman" pitchFamily="18" charset="0"/>
              <a:cs typeface="Times New Roman" pitchFamily="18" charset="0"/>
            </a:endParaRPr>
          </a:p>
          <a:p>
            <a:pPr marL="0" indent="0">
              <a:buNone/>
            </a:pPr>
            <a:r>
              <a:rPr lang="ru-RU" dirty="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         </a:t>
            </a:r>
            <a:r>
              <a:rPr lang="ru-RU" dirty="0">
                <a:solidFill>
                  <a:schemeClr val="tx1"/>
                </a:solidFill>
                <a:latin typeface="Times New Roman" pitchFamily="18" charset="0"/>
                <a:cs typeface="Times New Roman" pitchFamily="18" charset="0"/>
              </a:rPr>
              <a:t>Нарушение установленного законом порядка сбора, хранения, использования </a:t>
            </a:r>
            <a:r>
              <a:rPr lang="ru-RU" dirty="0" smtClean="0">
                <a:solidFill>
                  <a:schemeClr val="tx1"/>
                </a:solidFill>
                <a:latin typeface="Times New Roman" pitchFamily="18" charset="0"/>
                <a:cs typeface="Times New Roman" pitchFamily="18" charset="0"/>
              </a:rPr>
              <a:t>или распространения </a:t>
            </a:r>
            <a:r>
              <a:rPr lang="ru-RU" dirty="0">
                <a:solidFill>
                  <a:schemeClr val="tx1"/>
                </a:solidFill>
                <a:latin typeface="Times New Roman" pitchFamily="18" charset="0"/>
                <a:cs typeface="Times New Roman" pitchFamily="18" charset="0"/>
              </a:rPr>
              <a:t>информации о гражданах (персональных данных) в </a:t>
            </a:r>
            <a:r>
              <a:rPr lang="ru-RU" dirty="0" smtClean="0">
                <a:solidFill>
                  <a:schemeClr val="tx1"/>
                </a:solidFill>
                <a:latin typeface="Times New Roman" pitchFamily="18" charset="0"/>
                <a:cs typeface="Times New Roman" pitchFamily="18" charset="0"/>
              </a:rPr>
              <a:t>виде предупреждения </a:t>
            </a:r>
            <a:r>
              <a:rPr lang="ru-RU" dirty="0">
                <a:solidFill>
                  <a:schemeClr val="tx1"/>
                </a:solidFill>
                <a:latin typeface="Times New Roman" pitchFamily="18" charset="0"/>
                <a:cs typeface="Times New Roman" pitchFamily="18" charset="0"/>
              </a:rPr>
              <a:t>или наложения административного штрафа на граждан в размере от 300 до 500 рублей; на должностных лиц - от 500 до 1000 рублей; на юридических лиц - от 5000 тысяч до 10 000 тысяч рублей (ст. 13.11 КоАП РФ).</a:t>
            </a:r>
          </a:p>
          <a:p>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208925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281339"/>
          </a:xfrm>
        </p:spPr>
        <p:txBody>
          <a:bodyPr/>
          <a:lstStyle/>
          <a:p>
            <a:pPr marL="0" indent="0">
              <a:buNone/>
            </a:pPr>
            <a:r>
              <a:rPr lang="ru-RU" dirty="0" smtClean="0">
                <a:solidFill>
                  <a:schemeClr val="tx1"/>
                </a:solidFill>
                <a:latin typeface="Times New Roman" pitchFamily="18" charset="0"/>
                <a:cs typeface="Times New Roman" pitchFamily="18" charset="0"/>
              </a:rPr>
              <a:t>           Разглашение </a:t>
            </a:r>
            <a:r>
              <a:rPr lang="ru-RU" dirty="0">
                <a:solidFill>
                  <a:schemeClr val="tx1"/>
                </a:solidFill>
                <a:latin typeface="Times New Roman" pitchFamily="18" charset="0"/>
                <a:cs typeface="Times New Roman" pitchFamily="18" charset="0"/>
              </a:rPr>
              <a:t>информации, доступ к которой ограничен федеральным законом (за исключением случаев, если разглашение такой информации влечет уголовную ответственность), лицом, получившим доступ к такой информации в связи с исполнением служебных или профессиональных обязанностей в виде административного штрафа на граждан в размере от 500 до 1000 рублей; на должностных лиц - от 4000 до 5000 рублей (ст. 13.14 КоАП РФ).</a:t>
            </a:r>
          </a:p>
          <a:p>
            <a:endParaRPr lang="ru-RU"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030013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lstStyle/>
          <a:p>
            <a:pPr>
              <a:spcAft>
                <a:spcPts val="0"/>
              </a:spcAft>
            </a:pPr>
            <a:r>
              <a:rPr lang="ru-RU" sz="2800" dirty="0">
                <a:solidFill>
                  <a:schemeClr val="tx1"/>
                </a:solidFill>
                <a:latin typeface="Times New Roman"/>
                <a:ea typeface="Calibri"/>
              </a:rPr>
              <a:t>Обработка персональных данных в случаях, не предусмотренных законодательством РФ в области персональных данных, либо обработка персональных данных, несовместимая с целями их сбора влечет предупреждение или наложение штрафа на юридических </a:t>
            </a:r>
            <a:r>
              <a:rPr lang="ru-RU" sz="2800" dirty="0" smtClean="0">
                <a:solidFill>
                  <a:schemeClr val="tx1"/>
                </a:solidFill>
                <a:latin typeface="Times New Roman"/>
                <a:ea typeface="Calibri"/>
              </a:rPr>
              <a:t>лиц от </a:t>
            </a:r>
            <a:r>
              <a:rPr lang="ru-RU" sz="2800" dirty="0">
                <a:solidFill>
                  <a:schemeClr val="tx1"/>
                </a:solidFill>
                <a:latin typeface="Times New Roman"/>
                <a:ea typeface="Calibri"/>
              </a:rPr>
              <a:t>60 000 до 100 000 рублей;</a:t>
            </a:r>
            <a:endParaRPr lang="ru-RU" sz="2800" dirty="0">
              <a:solidFill>
                <a:schemeClr val="tx1"/>
              </a:solidFill>
              <a:latin typeface="Times New Roman"/>
              <a:ea typeface="Times New Roman"/>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666750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196752"/>
            <a:ext cx="7408333" cy="4929411"/>
          </a:xfrm>
        </p:spPr>
        <p:txBody>
          <a:bodyPr>
            <a:normAutofit/>
          </a:bodyPr>
          <a:lstStyle/>
          <a:p>
            <a:pPr marL="0" indent="0">
              <a:buNone/>
            </a:pPr>
            <a:r>
              <a:rPr lang="ru-RU" dirty="0" smtClean="0">
                <a:ea typeface="Calibri"/>
              </a:rPr>
              <a:t>                  </a:t>
            </a:r>
            <a:r>
              <a:rPr lang="ru-RU" dirty="0" smtClean="0">
                <a:solidFill>
                  <a:schemeClr val="tx1"/>
                </a:solidFill>
                <a:latin typeface="Times New Roman" pitchFamily="18" charset="0"/>
                <a:ea typeface="Calibri"/>
                <a:cs typeface="Times New Roman" pitchFamily="18" charset="0"/>
              </a:rPr>
              <a:t>Несоблюдение </a:t>
            </a:r>
            <a:r>
              <a:rPr lang="ru-RU" dirty="0">
                <a:solidFill>
                  <a:schemeClr val="tx1"/>
                </a:solidFill>
                <a:latin typeface="Times New Roman" pitchFamily="18" charset="0"/>
                <a:ea typeface="Calibri"/>
                <a:cs typeface="Times New Roman" pitchFamily="18" charset="0"/>
              </a:rPr>
              <a:t>сроков выполнения требований по защите прав субъектов персональных данных об их уточнении, блокировании или уничтожении, когда данные являются неполными, устаревшими, неточными, незаконно полученными или не являются необходимыми для заявленной цели обработки, влечет предупреждение или наложение административного штрафа </a:t>
            </a:r>
            <a:endParaRPr lang="ru-RU" dirty="0" smtClean="0">
              <a:solidFill>
                <a:schemeClr val="tx1"/>
              </a:solidFill>
              <a:latin typeface="Times New Roman" pitchFamily="18" charset="0"/>
              <a:ea typeface="Calibri"/>
              <a:cs typeface="Times New Roman" pitchFamily="18" charset="0"/>
            </a:endParaRPr>
          </a:p>
          <a:p>
            <a:pPr marL="0" indent="0">
              <a:buNone/>
            </a:pPr>
            <a:r>
              <a:rPr lang="ru-RU" dirty="0" smtClean="0">
                <a:solidFill>
                  <a:schemeClr val="tx1"/>
                </a:solidFill>
                <a:latin typeface="Times New Roman" pitchFamily="18" charset="0"/>
                <a:ea typeface="Calibri"/>
                <a:cs typeface="Times New Roman" pitchFamily="18" charset="0"/>
              </a:rPr>
              <a:t>- на </a:t>
            </a:r>
            <a:r>
              <a:rPr lang="ru-RU" dirty="0">
                <a:solidFill>
                  <a:schemeClr val="tx1"/>
                </a:solidFill>
                <a:latin typeface="Times New Roman" pitchFamily="18" charset="0"/>
                <a:ea typeface="Calibri"/>
                <a:cs typeface="Times New Roman" pitchFamily="18" charset="0"/>
              </a:rPr>
              <a:t>граждан в размере от 2000 до 4000 рублей;</a:t>
            </a:r>
            <a:endParaRPr lang="ru-RU" dirty="0">
              <a:solidFill>
                <a:schemeClr val="tx1"/>
              </a:solidFill>
              <a:latin typeface="Times New Roman" pitchFamily="18" charset="0"/>
              <a:cs typeface="Times New Roman" pitchFamily="18" charset="0"/>
            </a:endParaRPr>
          </a:p>
          <a:p>
            <a:pPr marL="0" indent="0">
              <a:buNone/>
            </a:pPr>
            <a:r>
              <a:rPr lang="ru-RU" dirty="0" smtClean="0">
                <a:solidFill>
                  <a:schemeClr val="tx1"/>
                </a:solidFill>
                <a:latin typeface="Times New Roman" pitchFamily="18" charset="0"/>
                <a:ea typeface="Calibri"/>
                <a:cs typeface="Times New Roman" pitchFamily="18" charset="0"/>
              </a:rPr>
              <a:t>- на </a:t>
            </a:r>
            <a:r>
              <a:rPr lang="ru-RU" dirty="0">
                <a:solidFill>
                  <a:schemeClr val="tx1"/>
                </a:solidFill>
                <a:latin typeface="Times New Roman" pitchFamily="18" charset="0"/>
                <a:ea typeface="Calibri"/>
                <a:cs typeface="Times New Roman" pitchFamily="18" charset="0"/>
              </a:rPr>
              <a:t>индивидуальных предпринимателей – от 20 000 до 40 000 рублей;</a:t>
            </a:r>
            <a:br>
              <a:rPr lang="ru-RU" dirty="0">
                <a:solidFill>
                  <a:schemeClr val="tx1"/>
                </a:solidFill>
                <a:latin typeface="Times New Roman" pitchFamily="18" charset="0"/>
                <a:ea typeface="Calibri"/>
                <a:cs typeface="Times New Roman" pitchFamily="18" charset="0"/>
              </a:rPr>
            </a:br>
            <a:r>
              <a:rPr lang="ru-RU" dirty="0" smtClean="0">
                <a:solidFill>
                  <a:schemeClr val="tx1"/>
                </a:solidFill>
                <a:latin typeface="Times New Roman" pitchFamily="18" charset="0"/>
                <a:ea typeface="Calibri"/>
                <a:cs typeface="Times New Roman" pitchFamily="18" charset="0"/>
              </a:rPr>
              <a:t>- на </a:t>
            </a:r>
            <a:r>
              <a:rPr lang="ru-RU" dirty="0">
                <a:solidFill>
                  <a:schemeClr val="tx1"/>
                </a:solidFill>
                <a:latin typeface="Times New Roman" pitchFamily="18" charset="0"/>
                <a:ea typeface="Calibri"/>
                <a:cs typeface="Times New Roman" pitchFamily="18" charset="0"/>
              </a:rPr>
              <a:t>должностных лиц – от 8000 до 20 000 рублей.</a:t>
            </a:r>
            <a:endParaRPr lang="ru-RU" dirty="0">
              <a:solidFill>
                <a:schemeClr val="tx1"/>
              </a:solidFill>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a:xfrm>
            <a:off x="457200" y="338328"/>
            <a:ext cx="8229600" cy="354368"/>
          </a:xfrm>
        </p:spPr>
        <p:txBody>
          <a:bodyPr>
            <a:normAutofit fontScale="90000"/>
          </a:bodyPr>
          <a:lstStyle/>
          <a:p>
            <a:endParaRPr lang="ru-RU" dirty="0"/>
          </a:p>
        </p:txBody>
      </p:sp>
    </p:spTree>
    <p:extLst>
      <p:ext uri="{BB962C8B-B14F-4D97-AF65-F5344CB8AC3E}">
        <p14:creationId xmlns:p14="http://schemas.microsoft.com/office/powerpoint/2010/main" val="4083309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04864"/>
            <a:ext cx="7408333" cy="3921299"/>
          </a:xfrm>
        </p:spPr>
        <p:txBody>
          <a:bodyPr/>
          <a:lstStyle/>
          <a:p>
            <a:pPr marL="457200" lvl="0" indent="-457200">
              <a:spcAft>
                <a:spcPts val="0"/>
              </a:spcAft>
              <a:buSzPts val="1200"/>
              <a:buFont typeface="+mj-lt"/>
              <a:buAutoNum type="arabicPeriod"/>
            </a:pPr>
            <a:r>
              <a:rPr lang="ru-RU" dirty="0">
                <a:solidFill>
                  <a:schemeClr val="tx1"/>
                </a:solidFill>
                <a:latin typeface="Times New Roman"/>
                <a:ea typeface="Calibri"/>
              </a:rPr>
              <a:t>Внимательно изучить записи в тетради по пройденной теме.</a:t>
            </a:r>
            <a:endParaRPr lang="ru-RU" sz="2800" dirty="0">
              <a:solidFill>
                <a:schemeClr val="tx1"/>
              </a:solidFill>
              <a:latin typeface="Times New Roman"/>
              <a:ea typeface="Times New Roman"/>
            </a:endParaRPr>
          </a:p>
          <a:p>
            <a:pPr marL="457200" lvl="0" indent="-457200">
              <a:spcAft>
                <a:spcPts val="0"/>
              </a:spcAft>
              <a:buSzPts val="1200"/>
              <a:buFont typeface="+mj-lt"/>
              <a:buAutoNum type="arabicPeriod"/>
            </a:pPr>
            <a:r>
              <a:rPr lang="ru-RU" dirty="0">
                <a:solidFill>
                  <a:schemeClr val="tx1"/>
                </a:solidFill>
                <a:latin typeface="Times New Roman"/>
                <a:ea typeface="Calibri"/>
              </a:rPr>
              <a:t>Воспроизведите теоретический материал.</a:t>
            </a:r>
            <a:endParaRPr lang="ru-RU" sz="2800" dirty="0">
              <a:solidFill>
                <a:schemeClr val="tx1"/>
              </a:solidFill>
              <a:latin typeface="Times New Roman"/>
              <a:ea typeface="Times New Roman"/>
            </a:endParaRPr>
          </a:p>
          <a:p>
            <a:pPr marL="457200" lvl="0" indent="-457200">
              <a:spcAft>
                <a:spcPts val="0"/>
              </a:spcAft>
              <a:buSzPts val="1200"/>
              <a:buFont typeface="+mj-lt"/>
              <a:buAutoNum type="arabicPeriod"/>
            </a:pPr>
            <a:r>
              <a:rPr lang="ru-RU" dirty="0">
                <a:solidFill>
                  <a:schemeClr val="tx1"/>
                </a:solidFill>
                <a:latin typeface="Times New Roman"/>
                <a:ea typeface="Calibri"/>
              </a:rPr>
              <a:t>При затруднениях еще раз прочитайте теоретический материал.</a:t>
            </a:r>
            <a:endParaRPr lang="ru-RU" sz="2800" dirty="0">
              <a:solidFill>
                <a:schemeClr val="tx1"/>
              </a:solidFill>
              <a:latin typeface="Times New Roman"/>
              <a:ea typeface="Times New Roman"/>
            </a:endParaRPr>
          </a:p>
          <a:p>
            <a:pPr marL="0" indent="0">
              <a:buNone/>
            </a:pPr>
            <a:r>
              <a:rPr lang="ru-RU" smtClean="0">
                <a:solidFill>
                  <a:schemeClr val="tx1"/>
                </a:solidFill>
                <a:latin typeface="Times New Roman"/>
                <a:ea typeface="Calibri"/>
              </a:rPr>
              <a:t>Ознакомиться </a:t>
            </a:r>
            <a:r>
              <a:rPr lang="ru-RU" dirty="0">
                <a:solidFill>
                  <a:schemeClr val="tx1"/>
                </a:solidFill>
                <a:latin typeface="Times New Roman"/>
                <a:ea typeface="Calibri"/>
              </a:rPr>
              <a:t>с ФЗ РФ от 27.07.2006 №152 «О персональных данных»</a:t>
            </a:r>
            <a:endParaRPr lang="ru-RU" dirty="0">
              <a:solidFill>
                <a:schemeClr val="tx1"/>
              </a:solidFill>
            </a:endParaRPr>
          </a:p>
        </p:txBody>
      </p:sp>
      <p:sp>
        <p:nvSpPr>
          <p:cNvPr id="3" name="Заголовок 2"/>
          <p:cNvSpPr>
            <a:spLocks noGrp="1"/>
          </p:cNvSpPr>
          <p:nvPr>
            <p:ph type="title"/>
          </p:nvPr>
        </p:nvSpPr>
        <p:spPr/>
        <p:txBody>
          <a:bodyPr/>
          <a:lstStyle/>
          <a:p>
            <a:r>
              <a:rPr lang="ru-RU" dirty="0" smtClean="0">
                <a:solidFill>
                  <a:schemeClr val="tx1"/>
                </a:solidFill>
                <a:latin typeface="Times New Roman" pitchFamily="18" charset="0"/>
                <a:cs typeface="Times New Roman" pitchFamily="18" charset="0"/>
              </a:rPr>
              <a:t>Домашнее задание</a:t>
            </a:r>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906064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9" y="1988840"/>
            <a:ext cx="8640960" cy="4137323"/>
          </a:xfrm>
        </p:spPr>
        <p:txBody>
          <a:bodyPr>
            <a:normAutofit/>
          </a:bodyPr>
          <a:lstStyle/>
          <a:p>
            <a:pPr marL="342900" lvl="0" indent="-342900">
              <a:lnSpc>
                <a:spcPct val="115000"/>
              </a:lnSpc>
              <a:spcAft>
                <a:spcPts val="0"/>
              </a:spcAft>
              <a:buFont typeface="+mj-lt"/>
              <a:buAutoNum type="arabicPeriod"/>
            </a:pPr>
            <a:r>
              <a:rPr lang="ru-RU" sz="2000" dirty="0">
                <a:solidFill>
                  <a:schemeClr val="tx1"/>
                </a:solidFill>
                <a:latin typeface="Times New Roman"/>
                <a:ea typeface="Times New Roman"/>
                <a:cs typeface="Times New Roman"/>
              </a:rPr>
              <a:t>Право пациента на защиту персональных данных</a:t>
            </a:r>
            <a:endParaRPr lang="ru-RU" sz="2000" dirty="0">
              <a:solidFill>
                <a:schemeClr val="tx1"/>
              </a:solidFill>
              <a:latin typeface="Calibri"/>
              <a:ea typeface="Calibri"/>
              <a:cs typeface="Times New Roman"/>
            </a:endParaRPr>
          </a:p>
          <a:p>
            <a:pPr marL="342900" lvl="0" indent="-342900">
              <a:spcAft>
                <a:spcPts val="0"/>
              </a:spcAft>
              <a:buFont typeface="+mj-lt"/>
              <a:buAutoNum type="arabicPeriod"/>
            </a:pPr>
            <a:r>
              <a:rPr lang="ru-RU" sz="2000" dirty="0">
                <a:solidFill>
                  <a:schemeClr val="tx1"/>
                </a:solidFill>
                <a:latin typeface="Times New Roman"/>
                <a:ea typeface="Calibri"/>
              </a:rPr>
              <a:t>Правовые основы защиты персональных данных</a:t>
            </a:r>
            <a:endParaRPr lang="ru-RU" sz="2000" dirty="0">
              <a:solidFill>
                <a:schemeClr val="tx1"/>
              </a:solidFill>
              <a:latin typeface="Times New Roman"/>
              <a:ea typeface="Times New Roman"/>
            </a:endParaRPr>
          </a:p>
          <a:p>
            <a:pPr marL="342900" lvl="0" indent="-342900">
              <a:spcAft>
                <a:spcPts val="0"/>
              </a:spcAft>
              <a:buFont typeface="+mj-lt"/>
              <a:buAutoNum type="arabicPeriod"/>
            </a:pPr>
            <a:r>
              <a:rPr lang="ru-RU" sz="2000" dirty="0">
                <a:solidFill>
                  <a:schemeClr val="tx1"/>
                </a:solidFill>
                <a:latin typeface="Times New Roman"/>
                <a:ea typeface="Calibri"/>
                <a:cs typeface="Times New Roman"/>
              </a:rPr>
              <a:t>Система защиты персональных данных</a:t>
            </a:r>
            <a:endParaRPr lang="ru-RU" sz="2000" dirty="0">
              <a:solidFill>
                <a:schemeClr val="tx1"/>
              </a:solidFill>
              <a:latin typeface="Calibri"/>
              <a:ea typeface="Calibri"/>
              <a:cs typeface="Times New Roman"/>
            </a:endParaRPr>
          </a:p>
          <a:p>
            <a:pPr marL="342900" lvl="0" indent="-342900">
              <a:spcAft>
                <a:spcPts val="0"/>
              </a:spcAft>
              <a:buFont typeface="+mj-lt"/>
              <a:buAutoNum type="arabicPeriod"/>
            </a:pPr>
            <a:r>
              <a:rPr lang="ru-RU" sz="2000" dirty="0">
                <a:solidFill>
                  <a:schemeClr val="tx1"/>
                </a:solidFill>
                <a:latin typeface="Times New Roman"/>
                <a:ea typeface="Calibri"/>
              </a:rPr>
              <a:t>Соотношение понятий персональные данные и врачебная тайна</a:t>
            </a:r>
            <a:endParaRPr lang="ru-RU" sz="2000" dirty="0">
              <a:solidFill>
                <a:schemeClr val="tx1"/>
              </a:solidFill>
              <a:latin typeface="Times New Roman"/>
              <a:ea typeface="Times New Roman"/>
            </a:endParaRPr>
          </a:p>
          <a:p>
            <a:pPr marL="342900" lvl="0" indent="-342900">
              <a:spcAft>
                <a:spcPts val="0"/>
              </a:spcAft>
              <a:buFont typeface="+mj-lt"/>
              <a:buAutoNum type="arabicPeriod"/>
            </a:pPr>
            <a:r>
              <a:rPr lang="ru-RU" sz="2000" dirty="0">
                <a:solidFill>
                  <a:schemeClr val="tx1"/>
                </a:solidFill>
                <a:latin typeface="Times New Roman"/>
                <a:ea typeface="Calibri"/>
                <a:cs typeface="Times New Roman"/>
              </a:rPr>
              <a:t>Получение согласия пациента на обработку персональных данных</a:t>
            </a:r>
            <a:endParaRPr lang="ru-RU" sz="2000" dirty="0">
              <a:solidFill>
                <a:schemeClr val="tx1"/>
              </a:solidFill>
              <a:latin typeface="Calibri"/>
              <a:ea typeface="Calibri"/>
              <a:cs typeface="Times New Roman"/>
            </a:endParaRPr>
          </a:p>
          <a:p>
            <a:pPr marL="342900" lvl="0" indent="-342900">
              <a:buFont typeface="+mj-lt"/>
              <a:buAutoNum type="arabicPeriod"/>
            </a:pPr>
            <a:r>
              <a:rPr lang="ru-RU" sz="2000" dirty="0">
                <a:solidFill>
                  <a:schemeClr val="tx1"/>
                </a:solidFill>
              </a:rPr>
              <a:t>Содержание согласия на обработку персональных данных</a:t>
            </a:r>
          </a:p>
          <a:p>
            <a:pPr marL="342900" lvl="0" indent="-342900">
              <a:buFont typeface="+mj-lt"/>
              <a:buAutoNum type="arabicPeriod"/>
            </a:pPr>
            <a:r>
              <a:rPr lang="ru-RU" sz="2000" dirty="0">
                <a:solidFill>
                  <a:schemeClr val="tx1"/>
                </a:solidFill>
              </a:rPr>
              <a:t>Предоставление персональных данных пациента третьим лицам</a:t>
            </a:r>
          </a:p>
          <a:p>
            <a:pPr marL="342900" lvl="0" indent="-342900">
              <a:buFont typeface="+mj-lt"/>
              <a:buAutoNum type="arabicPeriod"/>
            </a:pPr>
            <a:r>
              <a:rPr lang="ru-RU" sz="2000" dirty="0">
                <a:solidFill>
                  <a:schemeClr val="tx1"/>
                </a:solidFill>
              </a:rPr>
              <a:t>Адвокатские запросы на получение персональных данных пациента</a:t>
            </a:r>
          </a:p>
          <a:p>
            <a:pPr marL="342900" lvl="0" indent="-342900">
              <a:spcAft>
                <a:spcPts val="0"/>
              </a:spcAft>
              <a:buFont typeface="+mj-lt"/>
              <a:buAutoNum type="arabicPeriod"/>
            </a:pPr>
            <a:r>
              <a:rPr lang="ru-RU" sz="2000" dirty="0">
                <a:solidFill>
                  <a:schemeClr val="tx1"/>
                </a:solidFill>
                <a:latin typeface="Times New Roman"/>
                <a:ea typeface="Calibri"/>
              </a:rPr>
              <a:t>Ответственность за нарушение права на защиту персональных данных  </a:t>
            </a:r>
            <a:endParaRPr lang="ru-RU" sz="2000" dirty="0">
              <a:solidFill>
                <a:schemeClr val="tx1"/>
              </a:solidFill>
              <a:latin typeface="Times New Roman"/>
              <a:ea typeface="Times New Roman"/>
            </a:endParaRPr>
          </a:p>
          <a:p>
            <a:endParaRPr lang="ru-RU" sz="2000" dirty="0"/>
          </a:p>
        </p:txBody>
      </p:sp>
      <p:sp>
        <p:nvSpPr>
          <p:cNvPr id="2" name="Заголовок 1"/>
          <p:cNvSpPr>
            <a:spLocks noGrp="1"/>
          </p:cNvSpPr>
          <p:nvPr>
            <p:ph type="title"/>
          </p:nvPr>
        </p:nvSpPr>
        <p:spPr>
          <a:xfrm>
            <a:off x="457200" y="620688"/>
            <a:ext cx="8229600" cy="970368"/>
          </a:xfrm>
        </p:spPr>
        <p:txBody>
          <a:bodyPr>
            <a:noAutofit/>
          </a:bodyPr>
          <a:lstStyle/>
          <a:p>
            <a:pPr marL="457200" algn="just">
              <a:spcAft>
                <a:spcPts val="0"/>
              </a:spcAft>
            </a:pPr>
            <a:r>
              <a:rPr lang="ru-RU" sz="3200" b="1" dirty="0">
                <a:latin typeface="Times New Roman"/>
                <a:ea typeface="Times New Roman"/>
              </a:rPr>
              <a:t>План:</a:t>
            </a:r>
            <a:r>
              <a:rPr lang="ru-RU" sz="3200" dirty="0"/>
              <a:t/>
            </a:r>
            <a:br>
              <a:rPr lang="ru-RU" sz="3200" dirty="0"/>
            </a:br>
            <a:endParaRPr lang="ru-RU" sz="3200" dirty="0"/>
          </a:p>
        </p:txBody>
      </p:sp>
    </p:spTree>
    <p:extLst>
      <p:ext uri="{BB962C8B-B14F-4D97-AF65-F5344CB8AC3E}">
        <p14:creationId xmlns:p14="http://schemas.microsoft.com/office/powerpoint/2010/main" val="1169371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348880"/>
            <a:ext cx="7408333" cy="3777283"/>
          </a:xfrm>
        </p:spPr>
        <p:txBody>
          <a:bodyPr>
            <a:normAutofit/>
          </a:bodyPr>
          <a:lstStyle/>
          <a:p>
            <a:pPr marL="342900" lvl="0" indent="-342900">
              <a:spcAft>
                <a:spcPts val="0"/>
              </a:spcAft>
              <a:buFont typeface="+mj-lt"/>
              <a:buAutoNum type="arabicPeriod"/>
            </a:pPr>
            <a:r>
              <a:rPr lang="ru-RU" sz="2000" dirty="0">
                <a:solidFill>
                  <a:schemeClr val="tx1"/>
                </a:solidFill>
                <a:latin typeface="Times New Roman"/>
              </a:rPr>
              <a:t>Что такое МИС?</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rPr>
              <a:t>Обязательные программные модули МИС?</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rPr>
              <a:t>Классификация МИС?</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rPr>
              <a:t>Непосредственные задачи МИС?</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rPr>
              <a:t>Что такое телемедицина?</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rPr>
              <a:t>Направления телемедицины?</a:t>
            </a:r>
            <a:endParaRPr lang="ru-RU" sz="2000" dirty="0">
              <a:solidFill>
                <a:schemeClr val="tx1"/>
              </a:solidFill>
            </a:endParaRPr>
          </a:p>
          <a:p>
            <a:pPr marL="342900" lvl="0" indent="-342900">
              <a:spcAft>
                <a:spcPts val="0"/>
              </a:spcAft>
              <a:buFont typeface="+mj-lt"/>
              <a:buAutoNum type="arabicPeriod"/>
            </a:pPr>
            <a:r>
              <a:rPr lang="ru-RU" sz="2000" dirty="0">
                <a:solidFill>
                  <a:schemeClr val="tx1"/>
                </a:solidFill>
                <a:latin typeface="Times New Roman"/>
                <a:ea typeface="Calibri"/>
                <a:cs typeface="Times New Roman"/>
              </a:rPr>
              <a:t>Что такое медицинские приборно-компьютерные системы МПКС?</a:t>
            </a:r>
            <a:endParaRPr lang="ru-RU" sz="2000" dirty="0">
              <a:solidFill>
                <a:schemeClr val="tx1"/>
              </a:solidFill>
              <a:latin typeface="Calibri"/>
              <a:ea typeface="Calibri"/>
              <a:cs typeface="Times New Roman"/>
            </a:endParaRPr>
          </a:p>
          <a:p>
            <a:endParaRPr lang="ru-RU" sz="2000" dirty="0"/>
          </a:p>
        </p:txBody>
      </p:sp>
      <p:sp>
        <p:nvSpPr>
          <p:cNvPr id="3" name="Заголовок 2"/>
          <p:cNvSpPr>
            <a:spLocks noGrp="1"/>
          </p:cNvSpPr>
          <p:nvPr>
            <p:ph type="title"/>
          </p:nvPr>
        </p:nvSpPr>
        <p:spPr/>
        <p:txBody>
          <a:bodyPr/>
          <a:lstStyle/>
          <a:p>
            <a:r>
              <a:rPr lang="ru-RU" b="1" dirty="0">
                <a:latin typeface="Times New Roman"/>
                <a:ea typeface="Times New Roman"/>
              </a:rPr>
              <a:t>Фронтальный опрос. </a:t>
            </a:r>
            <a:endParaRPr lang="ru-RU" dirty="0"/>
          </a:p>
        </p:txBody>
      </p:sp>
    </p:spTree>
    <p:extLst>
      <p:ext uri="{BB962C8B-B14F-4D97-AF65-F5344CB8AC3E}">
        <p14:creationId xmlns:p14="http://schemas.microsoft.com/office/powerpoint/2010/main" val="965855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556792"/>
            <a:ext cx="7408333" cy="4569371"/>
          </a:xfrm>
        </p:spPr>
        <p:txBody>
          <a:bodyPr>
            <a:normAutofit lnSpcReduction="10000"/>
          </a:bodyPr>
          <a:lstStyle/>
          <a:p>
            <a:pPr marL="0" indent="0">
              <a:lnSpc>
                <a:spcPct val="115000"/>
              </a:lnSpc>
              <a:spcAft>
                <a:spcPts val="0"/>
              </a:spcAft>
              <a:buNone/>
            </a:pPr>
            <a:r>
              <a:rPr lang="ru-RU" dirty="0">
                <a:solidFill>
                  <a:schemeClr val="tx1"/>
                </a:solidFill>
                <a:latin typeface="Times New Roman"/>
                <a:ea typeface="Times New Roman"/>
                <a:cs typeface="Times New Roman"/>
              </a:rPr>
              <a:t>Персональные данные представляют собой любую информацию, относящеюся прямо </a:t>
            </a:r>
            <a:r>
              <a:rPr lang="ru-RU" dirty="0" smtClean="0">
                <a:solidFill>
                  <a:schemeClr val="tx1"/>
                </a:solidFill>
                <a:latin typeface="Times New Roman"/>
                <a:ea typeface="Times New Roman"/>
                <a:cs typeface="Times New Roman"/>
              </a:rPr>
              <a:t>или</a:t>
            </a:r>
            <a:r>
              <a:rPr lang="ru-RU" sz="1800" dirty="0" smtClean="0">
                <a:solidFill>
                  <a:schemeClr val="tx1"/>
                </a:solidFill>
                <a:latin typeface="Calibri"/>
                <a:ea typeface="Times New Roman"/>
                <a:cs typeface="Times New Roman"/>
              </a:rPr>
              <a:t> </a:t>
            </a:r>
            <a:r>
              <a:rPr lang="ru-RU" dirty="0" smtClean="0">
                <a:solidFill>
                  <a:schemeClr val="tx1"/>
                </a:solidFill>
                <a:latin typeface="Times New Roman"/>
                <a:ea typeface="Times New Roman"/>
                <a:cs typeface="Times New Roman"/>
              </a:rPr>
              <a:t>косвенно </a:t>
            </a:r>
            <a:r>
              <a:rPr lang="ru-RU" dirty="0">
                <a:solidFill>
                  <a:schemeClr val="tx1"/>
                </a:solidFill>
                <a:latin typeface="Times New Roman"/>
                <a:ea typeface="Times New Roman"/>
                <a:cs typeface="Times New Roman"/>
              </a:rPr>
              <a:t>к определенному или определяемому физическому лицу (субъекту </a:t>
            </a:r>
            <a:r>
              <a:rPr lang="ru-RU" dirty="0" smtClean="0">
                <a:solidFill>
                  <a:schemeClr val="tx1"/>
                </a:solidFill>
                <a:latin typeface="Times New Roman"/>
                <a:ea typeface="Times New Roman"/>
                <a:cs typeface="Times New Roman"/>
              </a:rPr>
              <a:t>персональных</a:t>
            </a:r>
            <a:r>
              <a:rPr lang="ru-RU" sz="1800" dirty="0" smtClean="0">
                <a:solidFill>
                  <a:schemeClr val="tx1"/>
                </a:solidFill>
                <a:latin typeface="Calibri"/>
                <a:ea typeface="Times New Roman"/>
                <a:cs typeface="Times New Roman"/>
              </a:rPr>
              <a:t> </a:t>
            </a:r>
            <a:r>
              <a:rPr lang="ru-RU" dirty="0" smtClean="0">
                <a:solidFill>
                  <a:schemeClr val="tx1"/>
                </a:solidFill>
                <a:latin typeface="Times New Roman"/>
                <a:ea typeface="Times New Roman"/>
                <a:cs typeface="Times New Roman"/>
              </a:rPr>
              <a:t>данных</a:t>
            </a:r>
            <a:r>
              <a:rPr lang="ru-RU" dirty="0">
                <a:solidFill>
                  <a:schemeClr val="tx1"/>
                </a:solidFill>
                <a:latin typeface="Times New Roman"/>
                <a:ea typeface="Times New Roman"/>
                <a:cs typeface="Times New Roman"/>
              </a:rPr>
              <a:t>) (п.1 ст. 3 Федеральный закон от 27.07.2006 № 152-ФЗ «О персональных данных»).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Times New Roman"/>
                <a:cs typeface="Times New Roman"/>
              </a:rPr>
              <a:t>Медицинская организация обязана обеспечивать право пациента на защиту персональных</a:t>
            </a:r>
            <a:endParaRPr lang="ru-RU" sz="1800" dirty="0">
              <a:solidFill>
                <a:schemeClr val="tx1"/>
              </a:solidFill>
              <a:latin typeface="Calibri"/>
              <a:ea typeface="Calibri"/>
              <a:cs typeface="Times New Roman"/>
            </a:endParaRPr>
          </a:p>
          <a:p>
            <a:pPr marL="0" indent="0">
              <a:lnSpc>
                <a:spcPct val="115000"/>
              </a:lnSpc>
              <a:spcAft>
                <a:spcPts val="0"/>
              </a:spcAft>
              <a:buNone/>
            </a:pPr>
            <a:r>
              <a:rPr lang="ru-RU" dirty="0">
                <a:solidFill>
                  <a:schemeClr val="tx1"/>
                </a:solidFill>
                <a:latin typeface="Times New Roman"/>
                <a:ea typeface="Times New Roman"/>
                <a:cs typeface="Times New Roman"/>
              </a:rPr>
              <a:t>данных в целях защиты его права на неприкосновенность частной жизни, личной и </a:t>
            </a:r>
            <a:r>
              <a:rPr lang="ru-RU" dirty="0" smtClean="0">
                <a:solidFill>
                  <a:schemeClr val="tx1"/>
                </a:solidFill>
                <a:latin typeface="Times New Roman"/>
                <a:ea typeface="Times New Roman"/>
                <a:cs typeface="Times New Roman"/>
              </a:rPr>
              <a:t>семейной</a:t>
            </a:r>
            <a:r>
              <a:rPr lang="ru-RU" sz="1800" dirty="0" smtClean="0">
                <a:solidFill>
                  <a:schemeClr val="tx1"/>
                </a:solidFill>
                <a:latin typeface="Calibri"/>
                <a:ea typeface="Times New Roman"/>
                <a:cs typeface="Times New Roman"/>
              </a:rPr>
              <a:t> </a:t>
            </a:r>
            <a:r>
              <a:rPr lang="ru-RU" dirty="0" smtClean="0">
                <a:solidFill>
                  <a:schemeClr val="tx1"/>
                </a:solidFill>
                <a:latin typeface="Times New Roman"/>
                <a:ea typeface="Times New Roman"/>
                <a:cs typeface="Times New Roman"/>
              </a:rPr>
              <a:t>тайны </a:t>
            </a:r>
            <a:r>
              <a:rPr lang="ru-RU" dirty="0">
                <a:solidFill>
                  <a:schemeClr val="tx1"/>
                </a:solidFill>
                <a:latin typeface="Times New Roman"/>
                <a:ea typeface="Times New Roman"/>
                <a:cs typeface="Times New Roman"/>
              </a:rPr>
              <a:t>(ст. 22-24 Конституции РФ).</a:t>
            </a:r>
            <a:endParaRPr lang="ru-RU" sz="18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a:xfrm>
            <a:off x="457200" y="476672"/>
            <a:ext cx="8229600" cy="1008112"/>
          </a:xfrm>
        </p:spPr>
        <p:txBody>
          <a:bodyPr>
            <a:noAutofit/>
          </a:bodyPr>
          <a:lstStyle/>
          <a:p>
            <a:pPr lvl="0">
              <a:spcAft>
                <a:spcPts val="0"/>
              </a:spcAft>
            </a:pPr>
            <a:r>
              <a:rPr lang="ru-RU" sz="2800" b="1" dirty="0" smtClean="0">
                <a:latin typeface="Times New Roman"/>
                <a:ea typeface="Times New Roman"/>
              </a:rPr>
              <a:t>Право пациента </a:t>
            </a:r>
            <a:r>
              <a:rPr lang="ru-RU" sz="2800" b="1" dirty="0">
                <a:latin typeface="Times New Roman"/>
                <a:ea typeface="Times New Roman"/>
              </a:rPr>
              <a:t>на защиту персональных данных</a:t>
            </a:r>
            <a:r>
              <a:rPr lang="ru-RU" sz="2800" dirty="0">
                <a:latin typeface="Times New Roman"/>
                <a:ea typeface="Times New Roman"/>
              </a:rPr>
              <a:t/>
            </a:r>
            <a:br>
              <a:rPr lang="ru-RU" sz="2800" dirty="0">
                <a:latin typeface="Times New Roman"/>
                <a:ea typeface="Times New Roman"/>
              </a:rPr>
            </a:br>
            <a:endParaRPr lang="ru-RU" sz="2800" dirty="0"/>
          </a:p>
        </p:txBody>
      </p:sp>
    </p:spTree>
    <p:extLst>
      <p:ext uri="{BB962C8B-B14F-4D97-AF65-F5344CB8AC3E}">
        <p14:creationId xmlns:p14="http://schemas.microsoft.com/office/powerpoint/2010/main" val="2447841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425355"/>
          </a:xfrm>
        </p:spPr>
        <p:txBody>
          <a:bodyPr>
            <a:normAutofit/>
          </a:bodyPr>
          <a:lstStyle/>
          <a:p>
            <a:pPr marL="342900" lvl="0" indent="-342900">
              <a:spcAft>
                <a:spcPts val="0"/>
              </a:spcAft>
              <a:buFont typeface="Wingdings"/>
              <a:buChar char=""/>
            </a:pPr>
            <a:r>
              <a:rPr lang="ru-RU" dirty="0">
                <a:solidFill>
                  <a:schemeClr val="tx1"/>
                </a:solidFill>
                <a:latin typeface="Times New Roman"/>
              </a:rPr>
              <a:t>Конституция РФ;</a:t>
            </a:r>
            <a:endParaRPr lang="ru-RU" dirty="0">
              <a:solidFill>
                <a:schemeClr val="tx1"/>
              </a:solidFill>
            </a:endParaRPr>
          </a:p>
          <a:p>
            <a:pPr marL="342900" lvl="0" indent="-342900">
              <a:spcAft>
                <a:spcPts val="0"/>
              </a:spcAft>
              <a:buFont typeface="Wingdings"/>
              <a:buChar char=""/>
            </a:pPr>
            <a:r>
              <a:rPr lang="ru-RU" dirty="0">
                <a:solidFill>
                  <a:schemeClr val="tx1"/>
                </a:solidFill>
                <a:latin typeface="Times New Roman"/>
              </a:rPr>
              <a:t>Федеральный закон от 27.07.2006 № 152-ФЗ «О персональных данных»;</a:t>
            </a:r>
            <a:endParaRPr lang="ru-RU" dirty="0">
              <a:solidFill>
                <a:schemeClr val="tx1"/>
              </a:solidFill>
            </a:endParaRPr>
          </a:p>
          <a:p>
            <a:pPr marL="342900" lvl="0" indent="-342900">
              <a:spcAft>
                <a:spcPts val="0"/>
              </a:spcAft>
              <a:buFont typeface="Wingdings"/>
              <a:buChar char=""/>
            </a:pPr>
            <a:r>
              <a:rPr lang="ru-RU" dirty="0">
                <a:solidFill>
                  <a:schemeClr val="tx1"/>
                </a:solidFill>
                <a:latin typeface="Times New Roman"/>
              </a:rPr>
              <a:t>Федеральный закон от 21.11.2011 № 323-ФЗ «Об основах охраны здоровья граждан в Российской Федерации»;</a:t>
            </a:r>
            <a:endParaRPr lang="ru-RU" dirty="0">
              <a:solidFill>
                <a:schemeClr val="tx1"/>
              </a:solidFill>
            </a:endParaRPr>
          </a:p>
          <a:p>
            <a:pPr marL="342900" lvl="0" indent="-342900">
              <a:spcAft>
                <a:spcPts val="0"/>
              </a:spcAft>
              <a:buFont typeface="Wingdings"/>
              <a:buChar char=""/>
            </a:pPr>
            <a:r>
              <a:rPr lang="ru-RU" dirty="0">
                <a:solidFill>
                  <a:schemeClr val="tx1"/>
                </a:solidFill>
                <a:latin typeface="Times New Roman"/>
              </a:rPr>
              <a:t>Федеральный закон от 27.07.2006 № 149-ФЗ «Об информации, </a:t>
            </a:r>
            <a:r>
              <a:rPr lang="ru-RU" dirty="0" smtClean="0">
                <a:solidFill>
                  <a:schemeClr val="tx1"/>
                </a:solidFill>
                <a:latin typeface="Times New Roman"/>
              </a:rPr>
              <a:t>информационных</a:t>
            </a:r>
            <a:r>
              <a:rPr lang="ru-RU" dirty="0" smtClean="0">
                <a:solidFill>
                  <a:schemeClr val="tx1"/>
                </a:solidFill>
              </a:rPr>
              <a:t> </a:t>
            </a:r>
            <a:r>
              <a:rPr lang="ru-RU" dirty="0" smtClean="0">
                <a:solidFill>
                  <a:schemeClr val="tx1"/>
                </a:solidFill>
                <a:latin typeface="Times New Roman"/>
              </a:rPr>
              <a:t>технологиях </a:t>
            </a:r>
            <a:r>
              <a:rPr lang="ru-RU" dirty="0">
                <a:solidFill>
                  <a:schemeClr val="tx1"/>
                </a:solidFill>
                <a:latin typeface="Times New Roman"/>
              </a:rPr>
              <a:t>и о защите информации;</a:t>
            </a:r>
            <a:endParaRPr lang="ru-RU" dirty="0">
              <a:solidFill>
                <a:schemeClr val="tx1"/>
              </a:solidFill>
            </a:endParaRPr>
          </a:p>
          <a:p>
            <a:pPr marL="342900" lvl="0" indent="-342900">
              <a:spcAft>
                <a:spcPts val="0"/>
              </a:spcAft>
              <a:buFont typeface="Wingdings"/>
              <a:buChar char=""/>
            </a:pPr>
            <a:r>
              <a:rPr lang="ru-RU" dirty="0">
                <a:solidFill>
                  <a:schemeClr val="tx1"/>
                </a:solidFill>
                <a:latin typeface="Times New Roman"/>
              </a:rPr>
              <a:t>Федеральный закон от 22.10.2004 № 125-ФЗ «Об архивном деле в </a:t>
            </a:r>
            <a:r>
              <a:rPr lang="ru-RU" dirty="0" smtClean="0">
                <a:solidFill>
                  <a:schemeClr val="tx1"/>
                </a:solidFill>
                <a:latin typeface="Times New Roman"/>
              </a:rPr>
              <a:t>Российской</a:t>
            </a:r>
            <a:r>
              <a:rPr lang="ru-RU" dirty="0" smtClean="0">
                <a:solidFill>
                  <a:schemeClr val="tx1"/>
                </a:solidFill>
              </a:rPr>
              <a:t> </a:t>
            </a:r>
            <a:r>
              <a:rPr lang="ru-RU" dirty="0" smtClean="0">
                <a:solidFill>
                  <a:schemeClr val="tx1"/>
                </a:solidFill>
                <a:latin typeface="Times New Roman"/>
              </a:rPr>
              <a:t>Федерации</a:t>
            </a:r>
            <a:r>
              <a:rPr lang="ru-RU" dirty="0">
                <a:solidFill>
                  <a:schemeClr val="tx1"/>
                </a:solidFill>
                <a:latin typeface="Times New Roman"/>
              </a:rPr>
              <a:t>».</a:t>
            </a:r>
            <a:endParaRPr lang="ru-RU" dirty="0">
              <a:solidFill>
                <a:schemeClr val="tx1"/>
              </a:solidFill>
            </a:endParaRPr>
          </a:p>
          <a:p>
            <a:endParaRPr lang="ru-RU" dirty="0"/>
          </a:p>
        </p:txBody>
      </p:sp>
      <p:sp>
        <p:nvSpPr>
          <p:cNvPr id="3" name="Заголовок 2"/>
          <p:cNvSpPr>
            <a:spLocks noGrp="1"/>
          </p:cNvSpPr>
          <p:nvPr>
            <p:ph type="title"/>
          </p:nvPr>
        </p:nvSpPr>
        <p:spPr>
          <a:xfrm>
            <a:off x="457200" y="476672"/>
            <a:ext cx="8229600" cy="1114384"/>
          </a:xfrm>
        </p:spPr>
        <p:txBody>
          <a:bodyPr>
            <a:noAutofit/>
          </a:bodyPr>
          <a:lstStyle/>
          <a:p>
            <a:pPr lvl="0">
              <a:spcAft>
                <a:spcPts val="0"/>
              </a:spcAft>
            </a:pPr>
            <a:r>
              <a:rPr lang="ru-RU" sz="3200" b="1" dirty="0">
                <a:latin typeface="Times New Roman"/>
                <a:ea typeface="Calibri"/>
              </a:rPr>
              <a:t>Правовые основы защиты персональных данных</a:t>
            </a:r>
            <a:r>
              <a:rPr lang="ru-RU" sz="3200" dirty="0">
                <a:latin typeface="Times New Roman"/>
                <a:ea typeface="Times New Roman"/>
              </a:rPr>
              <a:t/>
            </a:r>
            <a:br>
              <a:rPr lang="ru-RU" sz="3200" dirty="0">
                <a:latin typeface="Times New Roman"/>
                <a:ea typeface="Times New Roman"/>
              </a:rPr>
            </a:br>
            <a:endParaRPr lang="ru-RU" sz="3200" dirty="0"/>
          </a:p>
        </p:txBody>
      </p:sp>
    </p:spTree>
    <p:extLst>
      <p:ext uri="{BB962C8B-B14F-4D97-AF65-F5344CB8AC3E}">
        <p14:creationId xmlns:p14="http://schemas.microsoft.com/office/powerpoint/2010/main" val="131314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fontScale="77500" lnSpcReduction="20000"/>
          </a:bodyPr>
          <a:lstStyle/>
          <a:p>
            <a:pPr marL="0" indent="0">
              <a:lnSpc>
                <a:spcPct val="115000"/>
              </a:lnSpc>
              <a:spcAft>
                <a:spcPts val="0"/>
              </a:spcAft>
              <a:buNone/>
            </a:pPr>
            <a:r>
              <a:rPr lang="ru-RU" dirty="0" smtClean="0">
                <a:latin typeface="Times New Roman"/>
                <a:ea typeface="Calibri"/>
                <a:cs typeface="Times New Roman"/>
              </a:rPr>
              <a:t>             </a:t>
            </a:r>
            <a:r>
              <a:rPr lang="ru-RU" dirty="0" smtClean="0">
                <a:solidFill>
                  <a:schemeClr val="tx1"/>
                </a:solidFill>
                <a:latin typeface="Times New Roman"/>
                <a:ea typeface="Calibri"/>
                <a:cs typeface="Times New Roman"/>
              </a:rPr>
              <a:t>В </a:t>
            </a:r>
            <a:r>
              <a:rPr lang="ru-RU" dirty="0">
                <a:solidFill>
                  <a:schemeClr val="tx1"/>
                </a:solidFill>
                <a:latin typeface="Times New Roman"/>
                <a:ea typeface="Calibri"/>
                <a:cs typeface="Times New Roman"/>
              </a:rPr>
              <a:t>соответствии со ст. 78 Закона об основах охраны здоровья граждан медицинские </a:t>
            </a:r>
            <a:r>
              <a:rPr lang="ru-RU" dirty="0" smtClean="0">
                <a:solidFill>
                  <a:schemeClr val="tx1"/>
                </a:solidFill>
                <a:latin typeface="Times New Roman"/>
                <a:ea typeface="Calibri"/>
                <a:cs typeface="Times New Roman"/>
              </a:rPr>
              <a:t>организации имеют </a:t>
            </a:r>
            <a:r>
              <a:rPr lang="ru-RU" dirty="0">
                <a:solidFill>
                  <a:schemeClr val="tx1"/>
                </a:solidFill>
                <a:latin typeface="Times New Roman"/>
                <a:ea typeface="Calibri"/>
                <a:cs typeface="Times New Roman"/>
              </a:rPr>
              <a:t>право создавать локальные информационные системы </a:t>
            </a:r>
            <a:r>
              <a:rPr lang="ru-RU" i="1" dirty="0">
                <a:solidFill>
                  <a:schemeClr val="tx1"/>
                </a:solidFill>
                <a:latin typeface="Times New Roman"/>
                <a:ea typeface="Calibri"/>
                <a:cs typeface="Times New Roman"/>
              </a:rPr>
              <a:t>(</a:t>
            </a:r>
            <a:r>
              <a:rPr lang="ru-RU" i="1" dirty="0">
                <a:solidFill>
                  <a:schemeClr val="tx1"/>
                </a:solidFill>
                <a:latin typeface="Times New Roman"/>
                <a:ea typeface="Times New Roman"/>
                <a:cs typeface="Times New Roman"/>
              </a:rPr>
              <a:t>это системы, работающие на отдельном компьютере без взаимодействия с сервером. Данные в таких системах хранятся и обрабатываются на одном и том же компьютере),</a:t>
            </a:r>
            <a:r>
              <a:rPr lang="ru-RU" dirty="0">
                <a:solidFill>
                  <a:schemeClr val="tx1"/>
                </a:solidFill>
                <a:latin typeface="Times New Roman"/>
                <a:ea typeface="Times New Roman"/>
                <a:cs typeface="Times New Roman"/>
              </a:rPr>
              <a:t> </a:t>
            </a:r>
            <a:r>
              <a:rPr lang="ru-RU" dirty="0">
                <a:solidFill>
                  <a:schemeClr val="tx1"/>
                </a:solidFill>
                <a:latin typeface="Times New Roman"/>
                <a:ea typeface="Calibri"/>
                <a:cs typeface="Times New Roman"/>
              </a:rPr>
              <a:t>содержащие данные о пациентах и об оказываемых им медицинских услугах, с соблюдением </a:t>
            </a:r>
            <a:r>
              <a:rPr lang="ru-RU" dirty="0" smtClean="0">
                <a:solidFill>
                  <a:schemeClr val="tx1"/>
                </a:solidFill>
                <a:latin typeface="Times New Roman"/>
                <a:ea typeface="Calibri"/>
                <a:cs typeface="Times New Roman"/>
              </a:rPr>
              <a:t>установленных</a:t>
            </a:r>
            <a:r>
              <a:rPr lang="ru-RU" sz="1800" dirty="0" smtClean="0">
                <a:solidFill>
                  <a:schemeClr val="tx1"/>
                </a:solidFill>
                <a:latin typeface="Calibri"/>
                <a:ea typeface="Calibri"/>
                <a:cs typeface="Times New Roman"/>
              </a:rPr>
              <a:t> </a:t>
            </a:r>
            <a:r>
              <a:rPr lang="ru-RU" dirty="0" smtClean="0">
                <a:solidFill>
                  <a:schemeClr val="tx1"/>
                </a:solidFill>
                <a:latin typeface="Times New Roman"/>
                <a:ea typeface="Calibri"/>
                <a:cs typeface="Times New Roman"/>
              </a:rPr>
              <a:t>законодательством </a:t>
            </a:r>
            <a:r>
              <a:rPr lang="ru-RU" dirty="0">
                <a:solidFill>
                  <a:schemeClr val="tx1"/>
                </a:solidFill>
                <a:latin typeface="Times New Roman"/>
                <a:ea typeface="Calibri"/>
                <a:cs typeface="Times New Roman"/>
              </a:rPr>
              <a:t>Российской Федерации требований о защите персональных данных и соблюдением врачебной </a:t>
            </a:r>
            <a:r>
              <a:rPr lang="ru-RU" dirty="0" smtClean="0">
                <a:solidFill>
                  <a:schemeClr val="tx1"/>
                </a:solidFill>
                <a:latin typeface="Times New Roman"/>
                <a:ea typeface="Calibri"/>
                <a:cs typeface="Times New Roman"/>
              </a:rPr>
              <a:t>тайны.</a:t>
            </a:r>
          </a:p>
          <a:p>
            <a:pPr marL="0" indent="0">
              <a:lnSpc>
                <a:spcPct val="115000"/>
              </a:lnSpc>
              <a:spcAft>
                <a:spcPts val="0"/>
              </a:spcAft>
              <a:buNone/>
            </a:pPr>
            <a:r>
              <a:rPr lang="ru-RU" sz="1800" dirty="0">
                <a:solidFill>
                  <a:schemeClr val="tx1"/>
                </a:solidFill>
                <a:latin typeface="Calibri"/>
                <a:ea typeface="Calibri"/>
                <a:cs typeface="Times New Roman"/>
              </a:rPr>
              <a:t> </a:t>
            </a:r>
            <a:r>
              <a:rPr lang="ru-RU" sz="1800" dirty="0" smtClean="0">
                <a:solidFill>
                  <a:schemeClr val="tx1"/>
                </a:solidFill>
                <a:latin typeface="Calibri"/>
                <a:ea typeface="Calibri"/>
                <a:cs typeface="Times New Roman"/>
              </a:rPr>
              <a:t>                     </a:t>
            </a:r>
            <a:r>
              <a:rPr lang="ru-RU" dirty="0" smtClean="0">
                <a:solidFill>
                  <a:schemeClr val="tx1"/>
                </a:solidFill>
                <a:latin typeface="Times New Roman"/>
                <a:ea typeface="Calibri"/>
                <a:cs typeface="Times New Roman"/>
              </a:rPr>
              <a:t>Создание </a:t>
            </a:r>
            <a:r>
              <a:rPr lang="ru-RU" dirty="0">
                <a:solidFill>
                  <a:schemeClr val="tx1"/>
                </a:solidFill>
                <a:latin typeface="Times New Roman"/>
                <a:ea typeface="Calibri"/>
                <a:cs typeface="Times New Roman"/>
              </a:rPr>
              <a:t>систем защиты персональных данных регламентируется Законом о </a:t>
            </a:r>
            <a:r>
              <a:rPr lang="ru-RU" dirty="0" smtClean="0">
                <a:solidFill>
                  <a:schemeClr val="tx1"/>
                </a:solidFill>
                <a:latin typeface="Times New Roman"/>
                <a:ea typeface="Calibri"/>
                <a:cs typeface="Times New Roman"/>
              </a:rPr>
              <a:t>персональных</a:t>
            </a:r>
            <a:r>
              <a:rPr lang="ru-RU" sz="1800" dirty="0" smtClean="0">
                <a:solidFill>
                  <a:schemeClr val="tx1"/>
                </a:solidFill>
                <a:latin typeface="Calibri"/>
                <a:ea typeface="Calibri"/>
                <a:cs typeface="Times New Roman"/>
              </a:rPr>
              <a:t> </a:t>
            </a:r>
            <a:r>
              <a:rPr lang="ru-RU" dirty="0" smtClean="0">
                <a:solidFill>
                  <a:schemeClr val="tx1"/>
                </a:solidFill>
                <a:latin typeface="Times New Roman"/>
                <a:ea typeface="Calibri"/>
                <a:cs typeface="Times New Roman"/>
              </a:rPr>
              <a:t>данных </a:t>
            </a:r>
            <a:r>
              <a:rPr lang="ru-RU" dirty="0">
                <a:solidFill>
                  <a:schemeClr val="tx1"/>
                </a:solidFill>
                <a:latin typeface="Times New Roman"/>
                <a:ea typeface="Calibri"/>
                <a:cs typeface="Times New Roman"/>
              </a:rPr>
              <a:t>и принятым в соответствии с ним Постановлением Правительства РФ от 01.11.2012 №1119 «Об утверждении требований к защите персональных данных при их обработке в информационных системах персональных данных»</a:t>
            </a:r>
            <a:endParaRPr lang="ru-RU" sz="18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a:xfrm>
            <a:off x="457200" y="404664"/>
            <a:ext cx="8229600" cy="1512168"/>
          </a:xfrm>
        </p:spPr>
        <p:txBody>
          <a:bodyPr>
            <a:normAutofit/>
          </a:bodyPr>
          <a:lstStyle/>
          <a:p>
            <a:pPr lvl="0">
              <a:spcAft>
                <a:spcPts val="0"/>
              </a:spcAft>
            </a:pPr>
            <a:r>
              <a:rPr lang="ru-RU" sz="3200" b="1" dirty="0">
                <a:latin typeface="Times New Roman"/>
                <a:ea typeface="Times New Roman"/>
              </a:rPr>
              <a:t>Система защиты персональных данных</a:t>
            </a:r>
            <a:r>
              <a:rPr lang="ru-RU" sz="3200" dirty="0">
                <a:latin typeface="Times New Roman"/>
                <a:ea typeface="Times New Roman"/>
              </a:rPr>
              <a:t/>
            </a:r>
            <a:br>
              <a:rPr lang="ru-RU" sz="3200" dirty="0">
                <a:latin typeface="Times New Roman"/>
                <a:ea typeface="Times New Roman"/>
              </a:rPr>
            </a:br>
            <a:endParaRPr lang="ru-RU" sz="3200" dirty="0"/>
          </a:p>
        </p:txBody>
      </p:sp>
    </p:spTree>
    <p:extLst>
      <p:ext uri="{BB962C8B-B14F-4D97-AF65-F5344CB8AC3E}">
        <p14:creationId xmlns:p14="http://schemas.microsoft.com/office/powerpoint/2010/main" val="1059947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lstStyle/>
          <a:p>
            <a:pPr>
              <a:lnSpc>
                <a:spcPct val="115000"/>
              </a:lnSpc>
              <a:spcAft>
                <a:spcPts val="0"/>
              </a:spcAft>
            </a:pPr>
            <a:r>
              <a:rPr lang="ru-RU" i="1" dirty="0">
                <a:solidFill>
                  <a:schemeClr val="tx1"/>
                </a:solidFill>
                <a:latin typeface="Times New Roman"/>
                <a:ea typeface="Times New Roman"/>
                <a:cs typeface="Times New Roman"/>
              </a:rPr>
              <a:t>Медицинские организации могут самостоятельно выполнить мероприятия по обеспечению защиты персональных данных, но более надежным является прибегнуть к помощи специалистов. Такими знатоками являются организации, имеющие лицензию на техническую защиту конфиденциальной информации и специализирующиеся на создании и внедрении систем защиты персональных данных.</a:t>
            </a:r>
            <a:endParaRPr lang="ru-RU" sz="18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345951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fontScale="70000" lnSpcReduction="20000"/>
          </a:bodyPr>
          <a:lstStyle/>
          <a:p>
            <a:pPr marL="0" indent="0">
              <a:lnSpc>
                <a:spcPct val="115000"/>
              </a:lnSpc>
              <a:spcAft>
                <a:spcPts val="0"/>
              </a:spcAft>
              <a:buNone/>
            </a:pPr>
            <a:r>
              <a:rPr lang="ru-RU" b="1" dirty="0" smtClean="0">
                <a:solidFill>
                  <a:srgbClr val="414141"/>
                </a:solidFill>
                <a:latin typeface="Times New Roman"/>
                <a:ea typeface="Times New Roman"/>
                <a:cs typeface="Times New Roman"/>
              </a:rPr>
              <a:t>                        </a:t>
            </a:r>
            <a:r>
              <a:rPr lang="ru-RU" sz="2900" b="1" dirty="0" smtClean="0">
                <a:solidFill>
                  <a:srgbClr val="414141"/>
                </a:solidFill>
                <a:latin typeface="Times New Roman"/>
                <a:ea typeface="Times New Roman"/>
                <a:cs typeface="Times New Roman"/>
              </a:rPr>
              <a:t>Врачебная </a:t>
            </a:r>
            <a:r>
              <a:rPr lang="ru-RU" sz="2900" b="1" dirty="0">
                <a:solidFill>
                  <a:srgbClr val="414141"/>
                </a:solidFill>
                <a:latin typeface="Times New Roman"/>
                <a:ea typeface="Times New Roman"/>
                <a:cs typeface="Times New Roman"/>
              </a:rPr>
              <a:t>тайна</a:t>
            </a:r>
            <a:r>
              <a:rPr lang="ru-RU" sz="2900" dirty="0">
                <a:solidFill>
                  <a:srgbClr val="414141"/>
                </a:solidFill>
                <a:latin typeface="Times New Roman"/>
                <a:ea typeface="Times New Roman"/>
                <a:cs typeface="Times New Roman"/>
              </a:rPr>
              <a:t> </a:t>
            </a:r>
            <a:r>
              <a:rPr lang="ru-RU" sz="2900" dirty="0">
                <a:solidFill>
                  <a:schemeClr val="tx1"/>
                </a:solidFill>
                <a:latin typeface="Times New Roman"/>
                <a:ea typeface="Times New Roman"/>
                <a:cs typeface="Times New Roman"/>
              </a:rPr>
              <a:t>представляет собой сведения о факте обращения гражданина за оказанием медицинской помощи, состоянии его здоровья и диагнозе, иные сведения, полученные при его медицинском обследовании и лечении. </a:t>
            </a:r>
            <a:endParaRPr lang="ru-RU" sz="2900" dirty="0">
              <a:solidFill>
                <a:schemeClr val="tx1"/>
              </a:solidFill>
              <a:latin typeface="Calibri"/>
              <a:ea typeface="Calibri"/>
              <a:cs typeface="Times New Roman"/>
            </a:endParaRPr>
          </a:p>
          <a:p>
            <a:pPr marL="0" indent="0">
              <a:lnSpc>
                <a:spcPct val="115000"/>
              </a:lnSpc>
              <a:spcAft>
                <a:spcPts val="0"/>
              </a:spcAft>
              <a:buNone/>
            </a:pPr>
            <a:r>
              <a:rPr lang="ru-RU" sz="2900" dirty="0">
                <a:solidFill>
                  <a:schemeClr val="tx1"/>
                </a:solidFill>
                <a:latin typeface="Times New Roman"/>
                <a:ea typeface="Times New Roman"/>
                <a:cs typeface="Times New Roman"/>
              </a:rPr>
              <a:t>Соблюдение врачебной тайны является одним из основных принципов  охраны здоровья (ст. 4 Закона об основах охраны здоровья</a:t>
            </a:r>
            <a:r>
              <a:rPr lang="ru-RU" sz="2900" dirty="0" smtClean="0">
                <a:solidFill>
                  <a:schemeClr val="tx1"/>
                </a:solidFill>
                <a:latin typeface="Times New Roman"/>
                <a:ea typeface="Times New Roman"/>
                <a:cs typeface="Times New Roman"/>
              </a:rPr>
              <a:t>).</a:t>
            </a:r>
          </a:p>
          <a:p>
            <a:pPr marL="0" indent="0">
              <a:lnSpc>
                <a:spcPct val="115000"/>
              </a:lnSpc>
              <a:spcAft>
                <a:spcPts val="0"/>
              </a:spcAft>
              <a:buNone/>
            </a:pPr>
            <a:r>
              <a:rPr lang="ru-RU" sz="2900" dirty="0">
                <a:solidFill>
                  <a:schemeClr val="tx1"/>
                </a:solidFill>
                <a:latin typeface="Times New Roman"/>
                <a:ea typeface="Times New Roman"/>
                <a:cs typeface="Times New Roman"/>
              </a:rPr>
              <a:t> </a:t>
            </a:r>
            <a:r>
              <a:rPr lang="ru-RU" sz="2900" dirty="0" smtClean="0">
                <a:solidFill>
                  <a:schemeClr val="tx1"/>
                </a:solidFill>
                <a:latin typeface="Times New Roman"/>
                <a:ea typeface="Times New Roman"/>
                <a:cs typeface="Times New Roman"/>
              </a:rPr>
              <a:t>                 Врачебная</a:t>
            </a:r>
            <a:r>
              <a:rPr lang="ru-RU" sz="2900" dirty="0" smtClean="0">
                <a:solidFill>
                  <a:schemeClr val="tx1"/>
                </a:solidFill>
                <a:latin typeface="Calibri"/>
                <a:ea typeface="Times New Roman"/>
                <a:cs typeface="Times New Roman"/>
              </a:rPr>
              <a:t> </a:t>
            </a:r>
            <a:r>
              <a:rPr lang="ru-RU" sz="2900" dirty="0" smtClean="0">
                <a:solidFill>
                  <a:schemeClr val="tx1"/>
                </a:solidFill>
                <a:latin typeface="Times New Roman"/>
                <a:ea typeface="Times New Roman"/>
                <a:cs typeface="Times New Roman"/>
              </a:rPr>
              <a:t>тайна </a:t>
            </a:r>
            <a:r>
              <a:rPr lang="ru-RU" sz="2900" dirty="0">
                <a:solidFill>
                  <a:schemeClr val="tx1"/>
                </a:solidFill>
                <a:latin typeface="Times New Roman"/>
                <a:ea typeface="Times New Roman"/>
                <a:cs typeface="Times New Roman"/>
              </a:rPr>
              <a:t>является особым режимом информации с ограниченным доступом. Если сравнивать понятия «персональные данные» и «врачебная тайна», то </a:t>
            </a:r>
            <a:r>
              <a:rPr lang="ru-RU" sz="2900" dirty="0" smtClean="0">
                <a:solidFill>
                  <a:schemeClr val="tx1"/>
                </a:solidFill>
                <a:latin typeface="Times New Roman"/>
                <a:ea typeface="Times New Roman"/>
                <a:cs typeface="Times New Roman"/>
              </a:rPr>
              <a:t> врачебная </a:t>
            </a:r>
            <a:r>
              <a:rPr lang="ru-RU" sz="2900" dirty="0">
                <a:solidFill>
                  <a:schemeClr val="tx1"/>
                </a:solidFill>
                <a:latin typeface="Times New Roman"/>
                <a:ea typeface="Times New Roman"/>
                <a:cs typeface="Times New Roman"/>
              </a:rPr>
              <a:t>тайна выступает видом персональных данных, который становится известным медицинской организации при оказании медицинских услуг. Пациент имеет право на защиту любой информации о нем, которая стала известна </a:t>
            </a:r>
            <a:r>
              <a:rPr lang="ru-RU" sz="2900" dirty="0" smtClean="0">
                <a:solidFill>
                  <a:schemeClr val="tx1"/>
                </a:solidFill>
                <a:latin typeface="Times New Roman"/>
                <a:ea typeface="Times New Roman"/>
                <a:cs typeface="Times New Roman"/>
              </a:rPr>
              <a:t>медицинской</a:t>
            </a:r>
            <a:r>
              <a:rPr lang="ru-RU" sz="2900" dirty="0" smtClean="0">
                <a:solidFill>
                  <a:schemeClr val="tx1"/>
                </a:solidFill>
                <a:latin typeface="Calibri"/>
                <a:ea typeface="Times New Roman"/>
                <a:cs typeface="Times New Roman"/>
              </a:rPr>
              <a:t> </a:t>
            </a:r>
            <a:r>
              <a:rPr lang="ru-RU" sz="2900" dirty="0" smtClean="0">
                <a:solidFill>
                  <a:schemeClr val="tx1"/>
                </a:solidFill>
                <a:latin typeface="Times New Roman"/>
                <a:ea typeface="Times New Roman"/>
                <a:cs typeface="Times New Roman"/>
              </a:rPr>
              <a:t>организации</a:t>
            </a:r>
            <a:r>
              <a:rPr lang="ru-RU" sz="2900" dirty="0">
                <a:solidFill>
                  <a:schemeClr val="tx1"/>
                </a:solidFill>
                <a:latin typeface="Times New Roman"/>
                <a:ea typeface="Times New Roman"/>
                <a:cs typeface="Times New Roman"/>
              </a:rPr>
              <a:t>.</a:t>
            </a:r>
            <a:endParaRPr lang="ru-RU" sz="2900" dirty="0">
              <a:solidFill>
                <a:schemeClr val="tx1"/>
              </a:solidFill>
              <a:latin typeface="Calibri"/>
              <a:ea typeface="Calibri"/>
              <a:cs typeface="Times New Roman"/>
            </a:endParaRPr>
          </a:p>
          <a:p>
            <a:endParaRPr lang="ru-RU" dirty="0"/>
          </a:p>
        </p:txBody>
      </p:sp>
      <p:sp>
        <p:nvSpPr>
          <p:cNvPr id="3" name="Заголовок 2"/>
          <p:cNvSpPr>
            <a:spLocks noGrp="1"/>
          </p:cNvSpPr>
          <p:nvPr>
            <p:ph type="title"/>
          </p:nvPr>
        </p:nvSpPr>
        <p:spPr/>
        <p:txBody>
          <a:bodyPr>
            <a:noAutofit/>
          </a:bodyPr>
          <a:lstStyle/>
          <a:p>
            <a:pPr lvl="0">
              <a:spcAft>
                <a:spcPts val="0"/>
              </a:spcAft>
            </a:pPr>
            <a:r>
              <a:rPr lang="ru-RU" sz="3200" b="1" dirty="0">
                <a:solidFill>
                  <a:schemeClr val="bg1"/>
                </a:solidFill>
                <a:latin typeface="Times New Roman"/>
              </a:rPr>
              <a:t>Соотношение понятий персональные данные и врачебная тайна</a:t>
            </a:r>
            <a:r>
              <a:rPr lang="ru-RU" sz="3200" dirty="0">
                <a:solidFill>
                  <a:schemeClr val="bg1"/>
                </a:solidFill>
              </a:rPr>
              <a:t/>
            </a:r>
            <a:br>
              <a:rPr lang="ru-RU" sz="3200" dirty="0">
                <a:solidFill>
                  <a:schemeClr val="bg1"/>
                </a:solidFill>
              </a:rPr>
            </a:br>
            <a:endParaRPr lang="ru-RU" sz="3200" dirty="0">
              <a:solidFill>
                <a:schemeClr val="bg1"/>
              </a:solidFill>
            </a:endParaRPr>
          </a:p>
        </p:txBody>
      </p:sp>
    </p:spTree>
    <p:extLst>
      <p:ext uri="{BB962C8B-B14F-4D97-AF65-F5344CB8AC3E}">
        <p14:creationId xmlns:p14="http://schemas.microsoft.com/office/powerpoint/2010/main" val="3512340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3"/>
            <a:ext cx="7408333" cy="4104457"/>
          </a:xfrm>
        </p:spPr>
        <p:txBody>
          <a:bodyPr>
            <a:noAutofit/>
          </a:bodyPr>
          <a:lstStyle/>
          <a:p>
            <a:pPr marL="0" indent="0">
              <a:lnSpc>
                <a:spcPct val="115000"/>
              </a:lnSpc>
              <a:spcAft>
                <a:spcPts val="0"/>
              </a:spcAft>
              <a:buNone/>
            </a:pPr>
            <a:r>
              <a:rPr lang="ru-RU" sz="1400" dirty="0">
                <a:solidFill>
                  <a:schemeClr val="tx1"/>
                </a:solidFill>
                <a:latin typeface="Times New Roman"/>
                <a:ea typeface="Times New Roman"/>
                <a:cs typeface="Times New Roman"/>
              </a:rPr>
              <a:t>Обработка персональных данных должна осуществляться с соблюдением принципов и правил, предусмотренных действующим законодательством. Однако, не всегда требуется согласие пациента на обработку персональных данных. </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solidFill>
                  <a:schemeClr val="tx1"/>
                </a:solidFill>
                <a:latin typeface="Times New Roman"/>
                <a:ea typeface="Times New Roman"/>
                <a:cs typeface="Times New Roman"/>
              </a:rPr>
              <a:t>           К таким данным, например, </a:t>
            </a:r>
            <a:r>
              <a:rPr lang="ru-RU" sz="1400" dirty="0" smtClean="0">
                <a:solidFill>
                  <a:schemeClr val="tx1"/>
                </a:solidFill>
                <a:latin typeface="Times New Roman"/>
                <a:ea typeface="Times New Roman"/>
                <a:cs typeface="Times New Roman"/>
              </a:rPr>
              <a:t>относятся:</a:t>
            </a:r>
            <a:endParaRPr lang="ru-RU" sz="1400" dirty="0">
              <a:solidFill>
                <a:schemeClr val="tx1"/>
              </a:solidFill>
              <a:latin typeface="Calibri"/>
              <a:ea typeface="Calibri"/>
              <a:cs typeface="Times New Roman"/>
            </a:endParaRPr>
          </a:p>
          <a:p>
            <a:pPr>
              <a:lnSpc>
                <a:spcPct val="115000"/>
              </a:lnSpc>
              <a:spcAft>
                <a:spcPts val="0"/>
              </a:spcAft>
              <a:buFontTx/>
              <a:buChar char="-"/>
            </a:pPr>
            <a:r>
              <a:rPr lang="ru-RU" sz="1400" dirty="0" smtClean="0">
                <a:solidFill>
                  <a:schemeClr val="tx1"/>
                </a:solidFill>
                <a:latin typeface="Times New Roman"/>
                <a:ea typeface="Times New Roman"/>
                <a:cs typeface="Times New Roman"/>
              </a:rPr>
              <a:t>паспортные </a:t>
            </a:r>
            <a:r>
              <a:rPr lang="ru-RU" sz="1400" dirty="0">
                <a:solidFill>
                  <a:schemeClr val="tx1"/>
                </a:solidFill>
                <a:latin typeface="Times New Roman"/>
                <a:ea typeface="Times New Roman"/>
                <a:cs typeface="Times New Roman"/>
              </a:rPr>
              <a:t>данные, предоставленные пациентом в договоре на оказание медицинских услуг</a:t>
            </a:r>
            <a:r>
              <a:rPr lang="ru-RU" sz="1400" dirty="0" smtClean="0">
                <a:solidFill>
                  <a:schemeClr val="tx1"/>
                </a:solidFill>
                <a:latin typeface="Times New Roman"/>
                <a:ea typeface="Times New Roman"/>
                <a:cs typeface="Times New Roman"/>
              </a:rPr>
              <a:t>,</a:t>
            </a:r>
          </a:p>
          <a:p>
            <a:pPr>
              <a:lnSpc>
                <a:spcPct val="115000"/>
              </a:lnSpc>
              <a:spcAft>
                <a:spcPts val="0"/>
              </a:spcAft>
              <a:buFontTx/>
              <a:buChar char="-"/>
            </a:pPr>
            <a:r>
              <a:rPr lang="ru-RU" sz="1400" dirty="0" smtClean="0">
                <a:solidFill>
                  <a:schemeClr val="tx1"/>
                </a:solidFill>
                <a:latin typeface="Times New Roman"/>
                <a:ea typeface="Times New Roman"/>
                <a:cs typeface="Times New Roman"/>
              </a:rPr>
              <a:t> </a:t>
            </a:r>
            <a:r>
              <a:rPr lang="ru-RU" sz="1400" dirty="0">
                <a:solidFill>
                  <a:schemeClr val="tx1"/>
                </a:solidFill>
                <a:latin typeface="Times New Roman"/>
                <a:ea typeface="Times New Roman"/>
                <a:cs typeface="Times New Roman"/>
              </a:rPr>
              <a:t>данные о национальной принадлежности</a:t>
            </a:r>
            <a:r>
              <a:rPr lang="ru-RU" sz="1400" dirty="0" smtClean="0">
                <a:solidFill>
                  <a:schemeClr val="tx1"/>
                </a:solidFill>
                <a:latin typeface="Times New Roman"/>
                <a:ea typeface="Times New Roman"/>
                <a:cs typeface="Times New Roman"/>
              </a:rPr>
              <a:t>,</a:t>
            </a:r>
          </a:p>
          <a:p>
            <a:pPr>
              <a:lnSpc>
                <a:spcPct val="115000"/>
              </a:lnSpc>
              <a:spcAft>
                <a:spcPts val="0"/>
              </a:spcAft>
              <a:buFontTx/>
              <a:buChar char="-"/>
            </a:pPr>
            <a:r>
              <a:rPr lang="ru-RU" sz="1400" dirty="0" smtClean="0">
                <a:solidFill>
                  <a:schemeClr val="tx1"/>
                </a:solidFill>
                <a:latin typeface="Times New Roman"/>
                <a:ea typeface="Times New Roman"/>
                <a:cs typeface="Times New Roman"/>
              </a:rPr>
              <a:t> </a:t>
            </a:r>
            <a:r>
              <a:rPr lang="ru-RU" sz="1400" dirty="0">
                <a:solidFill>
                  <a:schemeClr val="tx1"/>
                </a:solidFill>
                <a:latin typeface="Times New Roman"/>
                <a:ea typeface="Times New Roman"/>
                <a:cs typeface="Times New Roman"/>
              </a:rPr>
              <a:t>политических взглядах, религиозных убеждениях.</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solidFill>
                  <a:schemeClr val="tx1"/>
                </a:solidFill>
                <a:latin typeface="Times New Roman"/>
                <a:ea typeface="Times New Roman"/>
                <a:cs typeface="Times New Roman"/>
              </a:rPr>
              <a:t>Следует отметить, что действующее законодательство четко предписывает получать письменное согласие пациента на обработку биометрических данных (ст. 11 Закона о защите персональных данных).</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solidFill>
                  <a:schemeClr val="tx1"/>
                </a:solidFill>
                <a:latin typeface="Times New Roman"/>
                <a:ea typeface="Times New Roman"/>
                <a:cs typeface="Times New Roman"/>
              </a:rPr>
              <a:t>К биометрическим данным относятся сведения, которые характеризуют физиологические и биологические особенности человека, на основании которых можно установить его </a:t>
            </a:r>
            <a:r>
              <a:rPr lang="ru-RU" sz="1400" dirty="0" smtClean="0">
                <a:solidFill>
                  <a:schemeClr val="tx1"/>
                </a:solidFill>
                <a:latin typeface="Times New Roman"/>
                <a:ea typeface="Times New Roman"/>
                <a:cs typeface="Times New Roman"/>
              </a:rPr>
              <a:t>личность ( отпечатки пальцев, форма  лица, голос, почерк)</a:t>
            </a:r>
            <a:endParaRPr lang="ru-RU" sz="1400" dirty="0">
              <a:solidFill>
                <a:schemeClr val="tx1"/>
              </a:solidFill>
              <a:latin typeface="Calibri"/>
              <a:ea typeface="Calibri"/>
              <a:cs typeface="Times New Roman"/>
            </a:endParaRPr>
          </a:p>
          <a:p>
            <a:pPr marL="0" indent="0">
              <a:lnSpc>
                <a:spcPct val="115000"/>
              </a:lnSpc>
              <a:spcAft>
                <a:spcPts val="0"/>
              </a:spcAft>
              <a:buNone/>
            </a:pPr>
            <a:r>
              <a:rPr lang="ru-RU" sz="1400" dirty="0">
                <a:solidFill>
                  <a:schemeClr val="tx1"/>
                </a:solidFill>
                <a:latin typeface="Times New Roman"/>
                <a:ea typeface="Times New Roman"/>
                <a:cs typeface="Times New Roman"/>
              </a:rPr>
              <a:t>В частности, к таким данным относятся рентгенологические данные.</a:t>
            </a:r>
            <a:endParaRPr lang="ru-RU" sz="1400" dirty="0">
              <a:solidFill>
                <a:schemeClr val="tx1"/>
              </a:solidFill>
              <a:effectLst/>
              <a:latin typeface="Calibri"/>
              <a:ea typeface="Calibri"/>
              <a:cs typeface="Times New Roman"/>
            </a:endParaRPr>
          </a:p>
        </p:txBody>
      </p:sp>
      <p:sp>
        <p:nvSpPr>
          <p:cNvPr id="3" name="Заголовок 2"/>
          <p:cNvSpPr>
            <a:spLocks noGrp="1"/>
          </p:cNvSpPr>
          <p:nvPr>
            <p:ph type="title"/>
          </p:nvPr>
        </p:nvSpPr>
        <p:spPr>
          <a:xfrm>
            <a:off x="683568" y="692696"/>
            <a:ext cx="8229600" cy="1080120"/>
          </a:xfrm>
        </p:spPr>
        <p:txBody>
          <a:bodyPr>
            <a:normAutofit fontScale="90000"/>
          </a:bodyPr>
          <a:lstStyle/>
          <a:p>
            <a:pPr lvl="0">
              <a:lnSpc>
                <a:spcPct val="115000"/>
              </a:lnSpc>
              <a:spcAft>
                <a:spcPts val="0"/>
              </a:spcAft>
            </a:pPr>
            <a:r>
              <a:rPr lang="ru-RU" sz="3600" b="1" dirty="0">
                <a:solidFill>
                  <a:schemeClr val="bg1"/>
                </a:solidFill>
                <a:latin typeface="Times New Roman"/>
                <a:ea typeface="Times New Roman"/>
                <a:cs typeface="Times New Roman"/>
              </a:rPr>
              <a:t>Получение согласия пациента на обработку персональных данных</a:t>
            </a:r>
            <a:r>
              <a:rPr lang="ru-RU" sz="3600" dirty="0">
                <a:solidFill>
                  <a:schemeClr val="bg1"/>
                </a:solidFill>
                <a:latin typeface="Calibri"/>
                <a:ea typeface="Calibri"/>
                <a:cs typeface="Times New Roman"/>
              </a:rPr>
              <a:t/>
            </a:r>
            <a:br>
              <a:rPr lang="ru-RU" sz="3600" dirty="0">
                <a:solidFill>
                  <a:schemeClr val="bg1"/>
                </a:solidFill>
                <a:latin typeface="Calibri"/>
                <a:ea typeface="Calibri"/>
                <a:cs typeface="Times New Roman"/>
              </a:rPr>
            </a:br>
            <a:endParaRPr lang="ru-RU" dirty="0">
              <a:solidFill>
                <a:schemeClr val="bg1"/>
              </a:solidFill>
            </a:endParaRPr>
          </a:p>
        </p:txBody>
      </p:sp>
    </p:spTree>
    <p:extLst>
      <p:ext uri="{BB962C8B-B14F-4D97-AF65-F5344CB8AC3E}">
        <p14:creationId xmlns:p14="http://schemas.microsoft.com/office/powerpoint/2010/main" val="39396095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336</TotalTime>
  <Words>1630</Words>
  <Application>Microsoft Office PowerPoint</Application>
  <PresentationFormat>Экран (4:3)</PresentationFormat>
  <Paragraphs>93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Волна</vt:lpstr>
      <vt:lpstr>Тема: «Основы законодательства РФ о защите персональных данных пациентов и сведений, составляющих врачебную тайну» </vt:lpstr>
      <vt:lpstr>План: </vt:lpstr>
      <vt:lpstr>Фронтальный опрос. </vt:lpstr>
      <vt:lpstr>Право пациента на защиту персональных данных </vt:lpstr>
      <vt:lpstr>Правовые основы защиты персональных данных </vt:lpstr>
      <vt:lpstr>Система защиты персональных данных </vt:lpstr>
      <vt:lpstr>Презентация PowerPoint</vt:lpstr>
      <vt:lpstr>Соотношение понятий персональные данные и врачебная тайна </vt:lpstr>
      <vt:lpstr>Получение согласия пациента на обработку персональных данных </vt:lpstr>
      <vt:lpstr>Содержание согласия на обработку персональных данных</vt:lpstr>
      <vt:lpstr>Предоставление персональных данных пациента третьим лицам</vt:lpstr>
      <vt:lpstr>Адвокатские запросы на получение персональных данных пациента</vt:lpstr>
      <vt:lpstr>Предоставление сведений, составляющих врачебную тайну, без согласия гражданина или его законного представителя допускается:</vt:lpstr>
      <vt:lpstr>Ответственность за нарушение права на защиту персональных данных </vt:lpstr>
      <vt:lpstr>Презентация PowerPoint</vt:lpstr>
      <vt:lpstr>Презентация PowerPoint</vt:lpstr>
      <vt:lpstr>Презентация PowerPoint</vt:lpstr>
      <vt:lpstr>Презентация PowerPoint</vt:lpstr>
      <vt:lpstr>Домашнее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«Основы законодательства РФ о защите персональных данных пациентов и сведений, составляющих врачебную тайну»</dc:title>
  <dc:creator>Asus</dc:creator>
  <cp:lastModifiedBy>Asus</cp:lastModifiedBy>
  <cp:revision>14</cp:revision>
  <dcterms:created xsi:type="dcterms:W3CDTF">2025-01-10T09:49:58Z</dcterms:created>
  <dcterms:modified xsi:type="dcterms:W3CDTF">2025-01-21T12:55:13Z</dcterms:modified>
</cp:coreProperties>
</file>