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heme/themeOverride12.xml" ContentType="application/vnd.openxmlformats-officedocument.themeOverride+xml"/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olors16.xml" ContentType="application/vnd.ms-office.chartcolorstyle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style7.xml" ContentType="application/vnd.ms-office.chartstyle+xml"/>
  <Override PartName="/ppt/charts/colors10.xml" ContentType="application/vnd.ms-office.chartcolorstyle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18.xml" ContentType="application/vnd.ms-office.chartstyl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charts/style16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charts/style14.xml" ContentType="application/vnd.ms-office.chartstyle+xml"/>
  <Override PartName="/ppt/charts/style1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olors7.xml" ContentType="application/vnd.ms-office.chartcolorstyle+xml"/>
  <Override PartName="/ppt/charts/style12.xml" ContentType="application/vnd.ms-office.chartstyle+xml"/>
  <Override PartName="/ppt/charts/colors19.xml" ContentType="application/vnd.ms-office.chartcolorstyle+xml"/>
  <Override PartName="/ppt/charts/colors1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Override PartName="/ppt/charts/chart16.xml" ContentType="application/vnd.openxmlformats-officedocument.drawingml.chart+xml"/>
  <Override PartName="/ppt/charts/colors5.xml" ContentType="application/vnd.ms-office.chartcolorstyle+xml"/>
  <Override PartName="/ppt/charts/style10.xml" ContentType="application/vnd.ms-office.chartstyle+xml"/>
  <Override PartName="/ppt/charts/colors1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charts/colors1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charts/colors1.xml" ContentType="application/vnd.ms-office.chartcolorstyle+xml"/>
  <Override PartName="/ppt/charts/colors1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19.xml" ContentType="application/vnd.ms-office.chartstyle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charts/style4.xml" ContentType="application/vnd.ms-office.chartstyle+xml"/>
  <Override PartName="/ppt/charts/style17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charts/style2.xml" ContentType="application/vnd.ms-office.chartstyle+xml"/>
  <Override PartName="/ppt/charts/colors8.xml" ContentType="application/vnd.ms-office.chartcolor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charts/colors18.xml" ContentType="application/vnd.ms-office.chartcolorstyle+xml"/>
  <Override PartName="/ppt/charts/style13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3" r:id="rId5"/>
    <p:sldId id="261" r:id="rId6"/>
    <p:sldId id="260" r:id="rId7"/>
    <p:sldId id="262" r:id="rId8"/>
    <p:sldId id="265" r:id="rId9"/>
    <p:sldId id="273" r:id="rId10"/>
    <p:sldId id="267" r:id="rId11"/>
    <p:sldId id="257" r:id="rId12"/>
    <p:sldId id="264" r:id="rId13"/>
    <p:sldId id="282" r:id="rId14"/>
    <p:sldId id="283" r:id="rId15"/>
    <p:sldId id="286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069" autoAdjust="0"/>
    <p:restoredTop sz="94476" autoAdjust="0"/>
  </p:normalViewPr>
  <p:slideViewPr>
    <p:cSldViewPr>
      <p:cViewPr>
        <p:scale>
          <a:sx n="100" d="100"/>
          <a:sy n="100" d="100"/>
        </p:scale>
        <p:origin x="-660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_____Microsoft_Office_Excel20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7.xlsx"/><Relationship Id="rId4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2505832604257789E-2"/>
          <c:y val="4.0844788169943073E-2"/>
          <c:w val="0.88968558617672833"/>
          <c:h val="0.864292588426446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11590</c:v>
                </c:pt>
                <c:pt idx="1">
                  <c:v>11790</c:v>
                </c:pt>
                <c:pt idx="2">
                  <c:v>11880</c:v>
                </c:pt>
                <c:pt idx="3">
                  <c:v>11975</c:v>
                </c:pt>
                <c:pt idx="4">
                  <c:v>11964</c:v>
                </c:pt>
                <c:pt idx="5">
                  <c:v>12104</c:v>
                </c:pt>
                <c:pt idx="6">
                  <c:v>12264</c:v>
                </c:pt>
                <c:pt idx="7">
                  <c:v>12007</c:v>
                </c:pt>
                <c:pt idx="8">
                  <c:v>12004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BF-4486-8908-25276F2E6809}"/>
            </c:ext>
          </c:extLst>
        </c:ser>
        <c:gapWidth val="100"/>
        <c:overlap val="-24"/>
        <c:axId val="88414080"/>
        <c:axId val="88415616"/>
      </c:barChart>
      <c:catAx>
        <c:axId val="88414080"/>
        <c:scaling>
          <c:orientation val="minMax"/>
        </c:scaling>
        <c:axPos val="b"/>
        <c:numFmt formatCode="General" sourceLinked="1"/>
        <c:maj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8415616"/>
        <c:crosses val="autoZero"/>
        <c:auto val="1"/>
        <c:lblAlgn val="ctr"/>
        <c:lblOffset val="100"/>
      </c:catAx>
      <c:valAx>
        <c:axId val="884156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41408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Столбец6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 болезни щитовидной железы</c:v>
                </c:pt>
                <c:pt idx="1">
                  <c:v>эндемический зоб</c:v>
                </c:pt>
                <c:pt idx="2">
                  <c:v>субклинический гипотиреоз </c:v>
                </c:pt>
                <c:pt idx="3">
                  <c:v>другие формы нетоксического зоба</c:v>
                </c:pt>
                <c:pt idx="4">
                  <c:v>тиреотоксикоз (гипертиреоз)</c:v>
                </c:pt>
                <c:pt idx="5">
                  <c:v>тиреоидит</c:v>
                </c:pt>
                <c:pt idx="6">
                  <c:v>сахарный диабет</c:v>
                </c:pt>
                <c:pt idx="7">
                  <c:v>с поражением почек</c:v>
                </c:pt>
                <c:pt idx="8">
                  <c:v>сахарный диабет II типа</c:v>
                </c:pt>
                <c:pt idx="9">
                  <c:v>гипопитуитаризм</c:v>
                </c:pt>
                <c:pt idx="10">
                  <c:v>болезнь Гоше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218</c:v>
                </c:pt>
                <c:pt idx="1">
                  <c:v>13</c:v>
                </c:pt>
                <c:pt idx="2">
                  <c:v>35</c:v>
                </c:pt>
                <c:pt idx="3">
                  <c:v>81</c:v>
                </c:pt>
                <c:pt idx="4">
                  <c:v>56</c:v>
                </c:pt>
                <c:pt idx="5">
                  <c:v>5</c:v>
                </c:pt>
                <c:pt idx="6">
                  <c:v>297</c:v>
                </c:pt>
                <c:pt idx="7">
                  <c:v>9</c:v>
                </c:pt>
                <c:pt idx="8">
                  <c:v>283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5B8-419B-BB89-7F7AD257D413}"/>
            </c:ext>
          </c:extLst>
        </c:ser>
        <c:gapWidth val="100"/>
        <c:axId val="122458112"/>
        <c:axId val="122435840"/>
      </c:barChart>
      <c:valAx>
        <c:axId val="12243584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458112"/>
        <c:crosses val="autoZero"/>
        <c:crossBetween val="between"/>
      </c:valAx>
      <c:catAx>
        <c:axId val="122458112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435840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Столбец6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психические расстройства и расстройства поведения</c:v>
                </c:pt>
                <c:pt idx="1">
                  <c:v>психические расстройства и расстройства поведения, связанные с употреблением психоактивных веществ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101</c:v>
                </c:pt>
                <c:pt idx="1">
                  <c:v>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D38-4D03-B43D-FC9ABF2FBFB5}"/>
            </c:ext>
          </c:extLst>
        </c:ser>
        <c:gapWidth val="100"/>
        <c:axId val="95942912"/>
        <c:axId val="95941376"/>
      </c:barChart>
      <c:valAx>
        <c:axId val="959413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942912"/>
        <c:crosses val="autoZero"/>
        <c:crossBetween val="between"/>
      </c:valAx>
      <c:catAx>
        <c:axId val="95942912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941376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Столбец8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системные атрофии</c:v>
                </c:pt>
                <c:pt idx="1">
                  <c:v>экстрапирамидные и другие двигательные нарушения</c:v>
                </c:pt>
                <c:pt idx="2">
                  <c:v>другие дегенеративные болезни нервной системы</c:v>
                </c:pt>
                <c:pt idx="3">
                  <c:v>демиелинизирующие болезни центральной нервной системы</c:v>
                </c:pt>
                <c:pt idx="4">
                  <c:v>эпизодические и пароксизмальные расстройства</c:v>
                </c:pt>
                <c:pt idx="5">
                  <c:v>поражения отдельных нервов</c:v>
                </c:pt>
                <c:pt idx="6">
                  <c:v>болезни нервно-мышечного синапса и мышц</c:v>
                </c:pt>
                <c:pt idx="7">
                  <c:v>мышечная дистрофия Дюшенна</c:v>
                </c:pt>
                <c:pt idx="8">
                  <c:v>церебральный парали</c:v>
                </c:pt>
                <c:pt idx="9">
                  <c:v>расстройства вегетативной нервной системы</c:v>
                </c:pt>
                <c:pt idx="10">
                  <c:v>сосудистые миелопатии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14</c:v>
                </c:pt>
                <c:pt idx="1">
                  <c:v>47</c:v>
                </c:pt>
                <c:pt idx="2">
                  <c:v>2</c:v>
                </c:pt>
                <c:pt idx="3">
                  <c:v>4</c:v>
                </c:pt>
                <c:pt idx="4">
                  <c:v>88</c:v>
                </c:pt>
                <c:pt idx="5">
                  <c:v>48</c:v>
                </c:pt>
                <c:pt idx="6">
                  <c:v>11</c:v>
                </c:pt>
                <c:pt idx="7">
                  <c:v>8</c:v>
                </c:pt>
                <c:pt idx="8">
                  <c:v>14</c:v>
                </c:pt>
                <c:pt idx="9">
                  <c:v>5</c:v>
                </c:pt>
                <c:pt idx="1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B64-46C7-B673-F83D550A4D82}"/>
            </c:ext>
          </c:extLst>
        </c:ser>
        <c:gapWidth val="100"/>
        <c:axId val="122826752"/>
        <c:axId val="122820864"/>
      </c:barChart>
      <c:valAx>
        <c:axId val="1228208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826752"/>
        <c:crosses val="autoZero"/>
        <c:crossBetween val="between"/>
      </c:valAx>
      <c:catAx>
        <c:axId val="122826752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82086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Столбец8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конъюнктивит</c:v>
                </c:pt>
                <c:pt idx="1">
                  <c:v>кератит</c:v>
                </c:pt>
                <c:pt idx="2">
                  <c:v>катаракта</c:v>
                </c:pt>
                <c:pt idx="3">
                  <c:v>отслойка сетчатки с разрывом сетчатки</c:v>
                </c:pt>
                <c:pt idx="4">
                  <c:v>дегенерация макулы и заднего полюса</c:v>
                </c:pt>
                <c:pt idx="5">
                  <c:v>глаукома</c:v>
                </c:pt>
                <c:pt idx="6">
                  <c:v>дегенеративная миопия</c:v>
                </c:pt>
                <c:pt idx="7">
                  <c:v>болезни зрительного нерва и зрительных путей</c:v>
                </c:pt>
                <c:pt idx="8">
                  <c:v>атрофия зрительного нерва</c:v>
                </c:pt>
                <c:pt idx="9">
                  <c:v>болезни мышц глаз</c:v>
                </c:pt>
                <c:pt idx="10">
                  <c:v>миопия</c:v>
                </c:pt>
                <c:pt idx="11">
                  <c:v>астигматизм</c:v>
                </c:pt>
                <c:pt idx="12">
                  <c:v>слепота и пониженное зрение</c:v>
                </c:pt>
                <c:pt idx="13">
                  <c:v>слепота обоих глаз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61</c:v>
                </c:pt>
                <c:pt idx="1">
                  <c:v>2</c:v>
                </c:pt>
                <c:pt idx="2">
                  <c:v>109</c:v>
                </c:pt>
                <c:pt idx="3">
                  <c:v>2</c:v>
                </c:pt>
                <c:pt idx="4">
                  <c:v>17</c:v>
                </c:pt>
                <c:pt idx="5">
                  <c:v>337</c:v>
                </c:pt>
                <c:pt idx="6">
                  <c:v>10</c:v>
                </c:pt>
                <c:pt idx="7">
                  <c:v>7</c:v>
                </c:pt>
                <c:pt idx="8">
                  <c:v>6</c:v>
                </c:pt>
                <c:pt idx="9">
                  <c:v>152</c:v>
                </c:pt>
                <c:pt idx="10">
                  <c:v>117</c:v>
                </c:pt>
                <c:pt idx="11">
                  <c:v>11</c:v>
                </c:pt>
                <c:pt idx="12">
                  <c:v>44</c:v>
                </c:pt>
                <c:pt idx="1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F2F-46A9-8CC9-64392BD36CAB}"/>
            </c:ext>
          </c:extLst>
        </c:ser>
        <c:gapWidth val="100"/>
        <c:axId val="123057664"/>
        <c:axId val="123056128"/>
      </c:barChart>
      <c:valAx>
        <c:axId val="12305612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057664"/>
        <c:crosses val="autoZero"/>
        <c:crossBetween val="between"/>
      </c:valAx>
      <c:catAx>
        <c:axId val="123057664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05612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Столбец8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болезни наружного уха</c:v>
                </c:pt>
                <c:pt idx="1">
                  <c:v>болезни среднего уха и сосцевидного отростка</c:v>
                </c:pt>
                <c:pt idx="2">
                  <c:v>острый средний отит</c:v>
                </c:pt>
                <c:pt idx="3">
                  <c:v>хронический средний отит</c:v>
                </c:pt>
                <c:pt idx="4">
                  <c:v>болезни слуховой трубы</c:v>
                </c:pt>
                <c:pt idx="5">
                  <c:v>другие болезни среднего уха и сосцевидного отростка</c:v>
                </c:pt>
                <c:pt idx="6">
                  <c:v>болезни внутреннего уха</c:v>
                </c:pt>
                <c:pt idx="7">
                  <c:v>отосклероз </c:v>
                </c:pt>
                <c:pt idx="8">
                  <c:v>болезнь Меньера</c:v>
                </c:pt>
                <c:pt idx="9">
                  <c:v>кондуктивная и нейросенсорная потеря слуха </c:v>
                </c:pt>
                <c:pt idx="10">
                  <c:v>кондуктивная потеря слуха двусторонняя </c:v>
                </c:pt>
                <c:pt idx="11">
                  <c:v>нейросенсорная потеря слуха двусторонняя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22</c:v>
                </c:pt>
                <c:pt idx="1">
                  <c:v>111</c:v>
                </c:pt>
                <c:pt idx="2">
                  <c:v>23</c:v>
                </c:pt>
                <c:pt idx="3">
                  <c:v>57</c:v>
                </c:pt>
                <c:pt idx="4">
                  <c:v>5</c:v>
                </c:pt>
                <c:pt idx="5">
                  <c:v>16</c:v>
                </c:pt>
                <c:pt idx="6">
                  <c:v>8</c:v>
                </c:pt>
                <c:pt idx="7">
                  <c:v>1</c:v>
                </c:pt>
                <c:pt idx="8">
                  <c:v>4</c:v>
                </c:pt>
                <c:pt idx="9">
                  <c:v>104</c:v>
                </c:pt>
                <c:pt idx="10">
                  <c:v>12</c:v>
                </c:pt>
                <c:pt idx="1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D4D-416F-9A3C-CB2FDE2B23B0}"/>
            </c:ext>
          </c:extLst>
        </c:ser>
        <c:gapWidth val="100"/>
        <c:axId val="131550208"/>
        <c:axId val="131548672"/>
      </c:barChart>
      <c:valAx>
        <c:axId val="13154867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550208"/>
        <c:crosses val="autoZero"/>
        <c:crossBetween val="between"/>
      </c:valAx>
      <c:catAx>
        <c:axId val="131550208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548672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Столбец8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Лист1!$A$2:$A$25</c:f>
              <c:strCache>
                <c:ptCount val="24"/>
                <c:pt idx="0">
                  <c:v>хронические ревматические болезни сердца </c:v>
                </c:pt>
                <c:pt idx="1">
                  <c:v>ревматические поражения клапанов </c:v>
                </c:pt>
                <c:pt idx="2">
                  <c:v>болезни, характеризующиеся  повышенным кровяным давлением</c:v>
                </c:pt>
                <c:pt idx="3">
                  <c:v>эссенциальная гипертензия</c:v>
                </c:pt>
                <c:pt idx="4">
                  <c:v>гипертензивная болезнь сердца  </c:v>
                </c:pt>
                <c:pt idx="5">
                  <c:v>гипертензивная болезнь почки </c:v>
                </c:pt>
                <c:pt idx="6">
                  <c:v>гипертензивная болезнь сердца и почки </c:v>
                </c:pt>
                <c:pt idx="7">
                  <c:v>ишемические болезни сердца</c:v>
                </c:pt>
                <c:pt idx="8">
                  <c:v>стенокардия</c:v>
                </c:pt>
                <c:pt idx="9">
                  <c:v>нестабильная стенокардия</c:v>
                </c:pt>
                <c:pt idx="10">
                  <c:v>острый инфаркт миокарда</c:v>
                </c:pt>
                <c:pt idx="11">
                  <c:v>хроническая ишемическая болезнь сердца</c:v>
                </c:pt>
                <c:pt idx="12">
                  <c:v>постинфарктный кардиосклероз</c:v>
                </c:pt>
                <c:pt idx="13">
                  <c:v>другие болезни сердца</c:v>
                </c:pt>
                <c:pt idx="14">
                  <c:v>кардиомиопатия</c:v>
                </c:pt>
                <c:pt idx="15">
                  <c:v>цереброваскулярные болезни</c:v>
                </c:pt>
                <c:pt idx="16">
                  <c:v>субарахноидальное кровоизлияние</c:v>
                </c:pt>
                <c:pt idx="17">
                  <c:v>внутримозговое и другое внутричерепное кровоизлияние  </c:v>
                </c:pt>
                <c:pt idx="18">
                  <c:v>инфаркт мозга</c:v>
                </c:pt>
                <c:pt idx="19">
                  <c:v>другие цереброваскулярные болезни</c:v>
                </c:pt>
                <c:pt idx="20">
                  <c:v>эндартериит, тромбангиит облитерирующий </c:v>
                </c:pt>
                <c:pt idx="21">
                  <c:v>болезни вен, лимфатических сосудов и лимфатических узлов</c:v>
                </c:pt>
                <c:pt idx="22">
                  <c:v> флебит и тромбофлебит</c:v>
                </c:pt>
                <c:pt idx="23">
                  <c:v>варикозное расширение вен нижних конечностей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20</c:v>
                </c:pt>
                <c:pt idx="1">
                  <c:v>20</c:v>
                </c:pt>
                <c:pt idx="2">
                  <c:v>1402</c:v>
                </c:pt>
                <c:pt idx="3">
                  <c:v>68</c:v>
                </c:pt>
                <c:pt idx="4">
                  <c:v>1322</c:v>
                </c:pt>
                <c:pt idx="5">
                  <c:v>11</c:v>
                </c:pt>
                <c:pt idx="6">
                  <c:v>1</c:v>
                </c:pt>
                <c:pt idx="7">
                  <c:v>287</c:v>
                </c:pt>
                <c:pt idx="8">
                  <c:v>121</c:v>
                </c:pt>
                <c:pt idx="9">
                  <c:v>3</c:v>
                </c:pt>
                <c:pt idx="10">
                  <c:v>9</c:v>
                </c:pt>
                <c:pt idx="11">
                  <c:v>157</c:v>
                </c:pt>
                <c:pt idx="12">
                  <c:v>33</c:v>
                </c:pt>
                <c:pt idx="13">
                  <c:v>89</c:v>
                </c:pt>
                <c:pt idx="14">
                  <c:v>30</c:v>
                </c:pt>
                <c:pt idx="15">
                  <c:v>361</c:v>
                </c:pt>
                <c:pt idx="16">
                  <c:v>3</c:v>
                </c:pt>
                <c:pt idx="17">
                  <c:v>3</c:v>
                </c:pt>
                <c:pt idx="18">
                  <c:v>16</c:v>
                </c:pt>
                <c:pt idx="19">
                  <c:v>339</c:v>
                </c:pt>
                <c:pt idx="20">
                  <c:v>5</c:v>
                </c:pt>
                <c:pt idx="21">
                  <c:v>92</c:v>
                </c:pt>
                <c:pt idx="22">
                  <c:v>5</c:v>
                </c:pt>
                <c:pt idx="23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492-492D-B96D-057BD26D8EF2}"/>
            </c:ext>
          </c:extLst>
        </c:ser>
        <c:gapWidth val="100"/>
        <c:axId val="131650688"/>
        <c:axId val="131624320"/>
      </c:barChart>
      <c:valAx>
        <c:axId val="13162432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650688"/>
        <c:crosses val="autoZero"/>
        <c:crossBetween val="between"/>
      </c:valAx>
      <c:catAx>
        <c:axId val="131650688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624320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Столбец10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острые респираторные инфекции верхних дыхательных путей</c:v>
                </c:pt>
                <c:pt idx="1">
                  <c:v>острый ларингит и трахеит</c:v>
                </c:pt>
                <c:pt idx="2">
                  <c:v>грипп</c:v>
                </c:pt>
                <c:pt idx="3">
                  <c:v>пневмонии</c:v>
                </c:pt>
                <c:pt idx="4">
                  <c:v>острые респираторные инфекции нижних дыхательных путей</c:v>
                </c:pt>
                <c:pt idx="5">
                  <c:v>аллергический ринит </c:v>
                </c:pt>
                <c:pt idx="6">
                  <c:v>хронические болезни миндалин и аденоидов, перитонзиллярный абсцесс</c:v>
                </c:pt>
                <c:pt idx="7">
                  <c:v>бронхит хронический и неуточненный, эмфизема </c:v>
                </c:pt>
                <c:pt idx="8">
                  <c:v>другая хроническая обструктивная  легочная болезнь</c:v>
                </c:pt>
                <c:pt idx="9">
                  <c:v>бронхоэктатическая болезнь</c:v>
                </c:pt>
                <c:pt idx="10">
                  <c:v>астма; астматический статус</c:v>
                </c:pt>
                <c:pt idx="11">
                  <c:v>другие интерстициальные легочные болезни, гнойные и некротические состояния нижних дыхательных путей, другие болезни плевры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1246</c:v>
                </c:pt>
                <c:pt idx="1">
                  <c:v>127</c:v>
                </c:pt>
                <c:pt idx="2">
                  <c:v>19</c:v>
                </c:pt>
                <c:pt idx="3">
                  <c:v>23</c:v>
                </c:pt>
                <c:pt idx="4">
                  <c:v>52</c:v>
                </c:pt>
                <c:pt idx="5">
                  <c:v>11</c:v>
                </c:pt>
                <c:pt idx="6">
                  <c:v>58</c:v>
                </c:pt>
                <c:pt idx="7">
                  <c:v>85</c:v>
                </c:pt>
                <c:pt idx="8">
                  <c:v>55</c:v>
                </c:pt>
                <c:pt idx="9">
                  <c:v>4</c:v>
                </c:pt>
                <c:pt idx="10">
                  <c:v>180</c:v>
                </c:pt>
                <c:pt idx="1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D76-47B8-AE01-D59CD04513AB}"/>
            </c:ext>
          </c:extLst>
        </c:ser>
        <c:gapWidth val="100"/>
        <c:axId val="122731904"/>
        <c:axId val="122730368"/>
      </c:barChart>
      <c:valAx>
        <c:axId val="12273036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731904"/>
        <c:crosses val="autoZero"/>
        <c:crossBetween val="between"/>
      </c:valAx>
      <c:catAx>
        <c:axId val="122731904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73036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Столбец10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язва желудка и двенадцатиперстной кишки</c:v>
                </c:pt>
                <c:pt idx="1">
                  <c:v>гастрит и дуоденит</c:v>
                </c:pt>
                <c:pt idx="2">
                  <c:v>грыжи</c:v>
                </c:pt>
                <c:pt idx="3">
                  <c:v>неинфекционный энтерит и колит</c:v>
                </c:pt>
                <c:pt idx="4">
                  <c:v> болезнь Крона</c:v>
                </c:pt>
                <c:pt idx="5">
                  <c:v>язвенный колит</c:v>
                </c:pt>
                <c:pt idx="6">
                  <c:v>другие болезни кишечника</c:v>
                </c:pt>
                <c:pt idx="7">
                  <c:v>геморрой</c:v>
                </c:pt>
                <c:pt idx="8">
                  <c:v>болезни печени</c:v>
                </c:pt>
                <c:pt idx="9">
                  <c:v>фиброз и цирроз печени</c:v>
                </c:pt>
                <c:pt idx="10">
                  <c:v>болезни желчного пузыря, желчевыводящих путей</c:v>
                </c:pt>
                <c:pt idx="11">
                  <c:v>болезни поджелудочной железы</c:v>
                </c:pt>
                <c:pt idx="12">
                  <c:v>острый панкреатит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17</c:v>
                </c:pt>
                <c:pt idx="1">
                  <c:v>128</c:v>
                </c:pt>
                <c:pt idx="2">
                  <c:v>17</c:v>
                </c:pt>
                <c:pt idx="3">
                  <c:v>31</c:v>
                </c:pt>
                <c:pt idx="4">
                  <c:v>3</c:v>
                </c:pt>
                <c:pt idx="5">
                  <c:v>2</c:v>
                </c:pt>
                <c:pt idx="6">
                  <c:v>28</c:v>
                </c:pt>
                <c:pt idx="7">
                  <c:v>55</c:v>
                </c:pt>
                <c:pt idx="8">
                  <c:v>76</c:v>
                </c:pt>
                <c:pt idx="9">
                  <c:v>17</c:v>
                </c:pt>
                <c:pt idx="10">
                  <c:v>191</c:v>
                </c:pt>
                <c:pt idx="11">
                  <c:v>50</c:v>
                </c:pt>
                <c:pt idx="1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C23-4FD2-BCC2-A075837DAD38}"/>
            </c:ext>
          </c:extLst>
        </c:ser>
        <c:gapWidth val="100"/>
        <c:axId val="132084864"/>
        <c:axId val="132078976"/>
      </c:barChart>
      <c:valAx>
        <c:axId val="1320789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084864"/>
        <c:crosses val="autoZero"/>
        <c:crossBetween val="between"/>
      </c:valAx>
      <c:catAx>
        <c:axId val="132084864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078976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Столбец12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из них: атопический дерматит</c:v>
                </c:pt>
                <c:pt idx="1">
                  <c:v>контактный дерматит</c:v>
                </c:pt>
                <c:pt idx="2">
                  <c:v>другие дерматиты (экзема)</c:v>
                </c:pt>
                <c:pt idx="3">
                  <c:v>псориаз</c:v>
                </c:pt>
                <c:pt idx="4">
                  <c:v>из него: псориаз артропатический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</c:v>
                </c:pt>
                <c:pt idx="1">
                  <c:v>45</c:v>
                </c:pt>
                <c:pt idx="2">
                  <c:v>59</c:v>
                </c:pt>
                <c:pt idx="3">
                  <c:v>75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BAE-4E21-BDDD-6D6D8C89CA22}"/>
            </c:ext>
          </c:extLst>
        </c:ser>
        <c:gapWidth val="100"/>
        <c:axId val="132233856"/>
        <c:axId val="132232320"/>
      </c:barChart>
      <c:valAx>
        <c:axId val="13223232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233856"/>
        <c:crosses val="autoZero"/>
        <c:crossBetween val="between"/>
      </c:valAx>
      <c:catAx>
        <c:axId val="132233856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232320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Столбец14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из  них: артропатии</c:v>
                </c:pt>
                <c:pt idx="1">
                  <c:v>из них: реактивные артропатии</c:v>
                </c:pt>
                <c:pt idx="2">
                  <c:v>ревматоидный артрит (серопозитивный и серонегативный)</c:v>
                </c:pt>
                <c:pt idx="3">
                  <c:v>артрозы</c:v>
                </c:pt>
                <c:pt idx="4">
                  <c:v>системные поражения соединительной ткани</c:v>
                </c:pt>
                <c:pt idx="5">
                  <c:v>из них: системная красная волчанка</c:v>
                </c:pt>
                <c:pt idx="6">
                  <c:v>деформирующие дорсопатии</c:v>
                </c:pt>
                <c:pt idx="7">
                  <c:v>спондилопатии</c:v>
                </c:pt>
                <c:pt idx="8">
                  <c:v>их них: анкилозирующий спондилит</c:v>
                </c:pt>
                <c:pt idx="9">
                  <c:v>поражения синовиальных оболочек и сухожилей</c:v>
                </c:pt>
                <c:pt idx="10">
                  <c:v>остеопатии и хондропатии</c:v>
                </c:pt>
                <c:pt idx="11">
                  <c:v>остеопороз без патологического перелома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530</c:v>
                </c:pt>
                <c:pt idx="1">
                  <c:v>6</c:v>
                </c:pt>
                <c:pt idx="2">
                  <c:v>87</c:v>
                </c:pt>
                <c:pt idx="3">
                  <c:v>277</c:v>
                </c:pt>
                <c:pt idx="4">
                  <c:v>24</c:v>
                </c:pt>
                <c:pt idx="5">
                  <c:v>10</c:v>
                </c:pt>
                <c:pt idx="6">
                  <c:v>231</c:v>
                </c:pt>
                <c:pt idx="7">
                  <c:v>82</c:v>
                </c:pt>
                <c:pt idx="8">
                  <c:v>67</c:v>
                </c:pt>
                <c:pt idx="9">
                  <c:v>4</c:v>
                </c:pt>
                <c:pt idx="10">
                  <c:v>7</c:v>
                </c:pt>
                <c:pt idx="1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3AB-4442-8902-0C41993103E4}"/>
            </c:ext>
          </c:extLst>
        </c:ser>
        <c:gapWidth val="100"/>
        <c:axId val="132473216"/>
        <c:axId val="132471424"/>
      </c:barChart>
      <c:valAx>
        <c:axId val="13247142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473216"/>
        <c:crosses val="autoZero"/>
        <c:crossBetween val="between"/>
      </c:valAx>
      <c:catAx>
        <c:axId val="132473216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47142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Рожденных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253</c:v>
                </c:pt>
                <c:pt idx="1">
                  <c:v>258</c:v>
                </c:pt>
                <c:pt idx="2">
                  <c:v>259</c:v>
                </c:pt>
                <c:pt idx="3">
                  <c:v>243</c:v>
                </c:pt>
                <c:pt idx="4">
                  <c:v>211</c:v>
                </c:pt>
                <c:pt idx="5">
                  <c:v>168</c:v>
                </c:pt>
                <c:pt idx="6">
                  <c:v>200</c:v>
                </c:pt>
                <c:pt idx="7">
                  <c:v>163</c:v>
                </c:pt>
                <c:pt idx="8">
                  <c:v>187</c:v>
                </c:pt>
                <c:pt idx="9">
                  <c:v>163</c:v>
                </c:pt>
                <c:pt idx="10">
                  <c:v>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7C-43CA-8ED7-B79E6BE409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Умерших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91</c:v>
                </c:pt>
                <c:pt idx="1">
                  <c:v>81</c:v>
                </c:pt>
                <c:pt idx="2">
                  <c:v>90</c:v>
                </c:pt>
                <c:pt idx="3">
                  <c:v>93</c:v>
                </c:pt>
                <c:pt idx="4">
                  <c:v>84</c:v>
                </c:pt>
                <c:pt idx="5">
                  <c:v>89</c:v>
                </c:pt>
                <c:pt idx="6">
                  <c:v>84</c:v>
                </c:pt>
                <c:pt idx="7">
                  <c:v>73</c:v>
                </c:pt>
                <c:pt idx="8">
                  <c:v>66</c:v>
                </c:pt>
                <c:pt idx="9">
                  <c:v>115</c:v>
                </c:pt>
                <c:pt idx="10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7C-43CA-8ED7-B79E6BE409EE}"/>
            </c:ext>
          </c:extLst>
        </c:ser>
        <c:gapWidth val="219"/>
        <c:overlap val="-27"/>
        <c:axId val="90649344"/>
        <c:axId val="90650880"/>
      </c:barChart>
      <c:catAx>
        <c:axId val="90649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0650880"/>
        <c:crosses val="autoZero"/>
        <c:auto val="1"/>
        <c:lblAlgn val="ctr"/>
        <c:lblOffset val="100"/>
      </c:catAx>
      <c:valAx>
        <c:axId val="906508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64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Столбец16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из них: гломерулярные, тубулоинтерстициальные болезни почек, другие болезни почки и мочеточника</c:v>
                </c:pt>
                <c:pt idx="1">
                  <c:v>почечная недостаточность</c:v>
                </c:pt>
                <c:pt idx="2">
                  <c:v>мочекаменная болезнь</c:v>
                </c:pt>
                <c:pt idx="3">
                  <c:v>другие болезни мочевой системы</c:v>
                </c:pt>
                <c:pt idx="4">
                  <c:v>болезни предстательной железы</c:v>
                </c:pt>
                <c:pt idx="5">
                  <c:v>доброкачественная дисплазия  молочной железы</c:v>
                </c:pt>
                <c:pt idx="6">
                  <c:v>воспалительные болезни женских  тазовых органов</c:v>
                </c:pt>
                <c:pt idx="7">
                  <c:v>из них: сальпингит и оофорит</c:v>
                </c:pt>
                <c:pt idx="8">
                  <c:v>эндометриоз</c:v>
                </c:pt>
                <c:pt idx="9">
                  <c:v>эрозия и эктропион шейки матки </c:v>
                </c:pt>
                <c:pt idx="10">
                  <c:v>расстройства менструаций</c:v>
                </c:pt>
                <c:pt idx="11">
                  <c:v>женское бесплодие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252</c:v>
                </c:pt>
                <c:pt idx="1">
                  <c:v>38</c:v>
                </c:pt>
                <c:pt idx="2">
                  <c:v>15</c:v>
                </c:pt>
                <c:pt idx="3">
                  <c:v>80</c:v>
                </c:pt>
                <c:pt idx="4">
                  <c:v>66</c:v>
                </c:pt>
                <c:pt idx="5">
                  <c:v>57</c:v>
                </c:pt>
                <c:pt idx="6">
                  <c:v>137</c:v>
                </c:pt>
                <c:pt idx="7">
                  <c:v>14</c:v>
                </c:pt>
                <c:pt idx="8">
                  <c:v>6</c:v>
                </c:pt>
                <c:pt idx="9">
                  <c:v>54</c:v>
                </c:pt>
                <c:pt idx="10">
                  <c:v>39</c:v>
                </c:pt>
                <c:pt idx="11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96-4369-A20E-EA4490CB27EC}"/>
            </c:ext>
          </c:extLst>
        </c:ser>
        <c:gapWidth val="100"/>
        <c:axId val="132421504"/>
        <c:axId val="132419968"/>
      </c:barChart>
      <c:valAx>
        <c:axId val="13241996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421504"/>
        <c:crosses val="autoZero"/>
        <c:crossBetween val="between"/>
      </c:valAx>
      <c:catAx>
        <c:axId val="132421504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41996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Естественный прирост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5108459389198899E-2"/>
          <c:y val="0.10245343713130362"/>
          <c:w val="0.93278716377013648"/>
          <c:h val="0.7484131184862931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Естественный прирост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162</c:v>
                </c:pt>
                <c:pt idx="1">
                  <c:v>177</c:v>
                </c:pt>
                <c:pt idx="2">
                  <c:v>169</c:v>
                </c:pt>
                <c:pt idx="3">
                  <c:v>277</c:v>
                </c:pt>
                <c:pt idx="4">
                  <c:v>127</c:v>
                </c:pt>
                <c:pt idx="5">
                  <c:v>79</c:v>
                </c:pt>
                <c:pt idx="6">
                  <c:v>116</c:v>
                </c:pt>
                <c:pt idx="7">
                  <c:v>90</c:v>
                </c:pt>
                <c:pt idx="8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A3-4698-A4FC-AC4B02176F29}"/>
            </c:ext>
          </c:extLst>
        </c:ser>
        <c:dLbls>
          <c:showVal val="1"/>
        </c:dLbls>
        <c:gapWidth val="100"/>
        <c:overlap val="-24"/>
        <c:axId val="88496000"/>
        <c:axId val="88497536"/>
      </c:barChart>
      <c:catAx>
        <c:axId val="88496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8497536"/>
        <c:crosses val="autoZero"/>
        <c:auto val="1"/>
        <c:lblAlgn val="ctr"/>
        <c:lblOffset val="100"/>
      </c:catAx>
      <c:valAx>
        <c:axId val="884975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49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7528555458345494E-2"/>
          <c:y val="0.13198185667889906"/>
          <c:w val="0.9277800865169632"/>
          <c:h val="0.721625651822606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1934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Туберкулез</c:v>
                </c:pt>
                <c:pt idx="1">
                  <c:v>Трахома</c:v>
                </c:pt>
                <c:pt idx="2">
                  <c:v>Сифилис</c:v>
                </c:pt>
                <c:pt idx="3">
                  <c:v>Гонорея</c:v>
                </c:pt>
                <c:pt idx="4">
                  <c:v>Малярия </c:v>
                </c:pt>
                <c:pt idx="5">
                  <c:v>Тиф</c:v>
                </c:pt>
                <c:pt idx="6">
                  <c:v>Коклюш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218</c:v>
                </c:pt>
                <c:pt idx="1">
                  <c:v>175</c:v>
                </c:pt>
                <c:pt idx="2">
                  <c:v>1</c:v>
                </c:pt>
                <c:pt idx="3">
                  <c:v>42</c:v>
                </c:pt>
                <c:pt idx="4">
                  <c:v>38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D2-462C-B686-C656F3AAFA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1935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Туберкулез</c:v>
                </c:pt>
                <c:pt idx="1">
                  <c:v>Трахома</c:v>
                </c:pt>
                <c:pt idx="2">
                  <c:v>Сифилис</c:v>
                </c:pt>
                <c:pt idx="3">
                  <c:v>Гонорея</c:v>
                </c:pt>
                <c:pt idx="4">
                  <c:v>Малярия </c:v>
                </c:pt>
                <c:pt idx="5">
                  <c:v>Тиф</c:v>
                </c:pt>
                <c:pt idx="6">
                  <c:v>Коклюш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319</c:v>
                </c:pt>
                <c:pt idx="1">
                  <c:v>608</c:v>
                </c:pt>
                <c:pt idx="2">
                  <c:v>0</c:v>
                </c:pt>
                <c:pt idx="3">
                  <c:v>67</c:v>
                </c:pt>
                <c:pt idx="4">
                  <c:v>264</c:v>
                </c:pt>
                <c:pt idx="5">
                  <c:v>3</c:v>
                </c:pt>
                <c:pt idx="6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D2-462C-B686-C656F3AAFA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1936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Туберкулез</c:v>
                </c:pt>
                <c:pt idx="1">
                  <c:v>Трахома</c:v>
                </c:pt>
                <c:pt idx="2">
                  <c:v>Сифилис</c:v>
                </c:pt>
                <c:pt idx="3">
                  <c:v>Гонорея</c:v>
                </c:pt>
                <c:pt idx="4">
                  <c:v>Малярия </c:v>
                </c:pt>
                <c:pt idx="5">
                  <c:v>Тиф</c:v>
                </c:pt>
                <c:pt idx="6">
                  <c:v>Коклюш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209</c:v>
                </c:pt>
                <c:pt idx="1">
                  <c:v>403</c:v>
                </c:pt>
                <c:pt idx="2">
                  <c:v>2</c:v>
                </c:pt>
                <c:pt idx="3">
                  <c:v>44</c:v>
                </c:pt>
                <c:pt idx="4">
                  <c:v>588</c:v>
                </c:pt>
                <c:pt idx="5">
                  <c:v>57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DD2-462C-B686-C656F3AAFA7E}"/>
            </c:ext>
          </c:extLst>
        </c:ser>
        <c:gapWidth val="219"/>
        <c:overlap val="-27"/>
        <c:axId val="92874240"/>
        <c:axId val="92875776"/>
      </c:barChart>
      <c:catAx>
        <c:axId val="92874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875776"/>
        <c:crosses val="autoZero"/>
        <c:auto val="1"/>
        <c:lblAlgn val="ctr"/>
        <c:lblOffset val="100"/>
      </c:catAx>
      <c:valAx>
        <c:axId val="928757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87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12700">
      <a:solidFill>
        <a:srgbClr val="00B0F0"/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Туберкулез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1934 г.</c:v>
                </c:pt>
                <c:pt idx="1">
                  <c:v>1935 г.</c:v>
                </c:pt>
                <c:pt idx="2">
                  <c:v>1936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218</c:v>
                </c:pt>
                <c:pt idx="1">
                  <c:v>319</c:v>
                </c:pt>
                <c:pt idx="2">
                  <c:v>209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62-4FCF-91CF-FE1F77F3BB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Трахома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1934 г.</c:v>
                </c:pt>
                <c:pt idx="1">
                  <c:v>1935 г.</c:v>
                </c:pt>
                <c:pt idx="2">
                  <c:v>1936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175</c:v>
                </c:pt>
                <c:pt idx="1">
                  <c:v>608</c:v>
                </c:pt>
                <c:pt idx="2">
                  <c:v>403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62-4FCF-91CF-FE1F77F3BB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Гонорея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1934 г.</c:v>
                </c:pt>
                <c:pt idx="1">
                  <c:v>1935 г.</c:v>
                </c:pt>
                <c:pt idx="2">
                  <c:v>1936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42</c:v>
                </c:pt>
                <c:pt idx="1">
                  <c:v>67</c:v>
                </c:pt>
                <c:pt idx="2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62-4FCF-91CF-FE1F77F3BB4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Малярия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1934 г.</c:v>
                </c:pt>
                <c:pt idx="1">
                  <c:v>1935 г.</c:v>
                </c:pt>
                <c:pt idx="2">
                  <c:v>1936 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38</c:v>
                </c:pt>
                <c:pt idx="1">
                  <c:v>264</c:v>
                </c:pt>
                <c:pt idx="2">
                  <c:v>588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F62-4FCF-91CF-FE1F77F3BB4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Тиф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1934 г.</c:v>
                </c:pt>
                <c:pt idx="1">
                  <c:v>1935 г.</c:v>
                </c:pt>
                <c:pt idx="2">
                  <c:v>1936 г.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F62-4FCF-91CF-FE1F77F3BB4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Коклюш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1934 г.</c:v>
                </c:pt>
                <c:pt idx="1">
                  <c:v>1935 г.</c:v>
                </c:pt>
                <c:pt idx="2">
                  <c:v>1936 г.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0</c:v>
                </c:pt>
                <c:pt idx="1">
                  <c:v>26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F62-4FCF-91CF-FE1F77F3BB47}"/>
            </c:ext>
          </c:extLst>
        </c:ser>
        <c:gapWidth val="219"/>
        <c:overlap val="-27"/>
        <c:axId val="93733632"/>
        <c:axId val="93735168"/>
      </c:barChart>
      <c:catAx>
        <c:axId val="937336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735168"/>
        <c:crosses val="autoZero"/>
        <c:auto val="1"/>
        <c:lblAlgn val="ctr"/>
        <c:lblOffset val="100"/>
      </c:catAx>
      <c:valAx>
        <c:axId val="937351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73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12700">
      <a:solidFill>
        <a:srgbClr val="00B0F0"/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18 и старше</c:v>
                </c:pt>
                <c:pt idx="1">
                  <c:v>15-17 лет</c:v>
                </c:pt>
                <c:pt idx="2">
                  <c:v>0-14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1796</c:v>
                </c:pt>
                <c:pt idx="1">
                  <c:v>168</c:v>
                </c:pt>
                <c:pt idx="2">
                  <c:v>786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79-43EE-B50E-F9ECE0EF6EC2}"/>
            </c:ext>
          </c:extLst>
        </c:ser>
        <c:gapWidth val="100"/>
        <c:overlap val="-24"/>
        <c:axId val="43085824"/>
        <c:axId val="43087360"/>
      </c:barChart>
      <c:catAx>
        <c:axId val="430858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087360"/>
        <c:crosses val="autoZero"/>
        <c:auto val="1"/>
        <c:lblAlgn val="ctr"/>
        <c:lblOffset val="100"/>
      </c:catAx>
      <c:valAx>
        <c:axId val="430873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0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новообразования</c:v>
                </c:pt>
                <c:pt idx="1">
                  <c:v>болезни крови
</c:v>
                </c:pt>
                <c:pt idx="2">
                  <c:v>болезни эндокринной системы</c:v>
                </c:pt>
                <c:pt idx="3">
                  <c:v>психические расстройства </c:v>
                </c:pt>
                <c:pt idx="4">
                  <c:v>болезни нервной системы</c:v>
                </c:pt>
                <c:pt idx="5">
                  <c:v>болезни глаза</c:v>
                </c:pt>
                <c:pt idx="6">
                  <c:v>болезни уха</c:v>
                </c:pt>
                <c:pt idx="7">
                  <c:v>болезни системы кровообращения</c:v>
                </c:pt>
                <c:pt idx="8">
                  <c:v>болезни органов дыхания</c:v>
                </c:pt>
                <c:pt idx="9">
                  <c:v>болезни органов пищеварения</c:v>
                </c:pt>
                <c:pt idx="10">
                  <c:v>болезни кожи и подкожной клетчатки</c:v>
                </c:pt>
                <c:pt idx="11">
                  <c:v>болезни костно-мышечной системы и соединительной ткани</c:v>
                </c:pt>
                <c:pt idx="12">
                  <c:v>болезни мочеполовой системы</c:v>
                </c:pt>
                <c:pt idx="13">
                  <c:v>COVID-19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279</c:v>
                </c:pt>
                <c:pt idx="1">
                  <c:v>177</c:v>
                </c:pt>
                <c:pt idx="2">
                  <c:v>658</c:v>
                </c:pt>
                <c:pt idx="3">
                  <c:v>208</c:v>
                </c:pt>
                <c:pt idx="4">
                  <c:v>341</c:v>
                </c:pt>
                <c:pt idx="5">
                  <c:v>863</c:v>
                </c:pt>
                <c:pt idx="6">
                  <c:v>270</c:v>
                </c:pt>
                <c:pt idx="7">
                  <c:v>2308</c:v>
                </c:pt>
                <c:pt idx="8">
                  <c:v>2734</c:v>
                </c:pt>
                <c:pt idx="9">
                  <c:v>624</c:v>
                </c:pt>
                <c:pt idx="10">
                  <c:v>391</c:v>
                </c:pt>
                <c:pt idx="11">
                  <c:v>1433</c:v>
                </c:pt>
                <c:pt idx="12">
                  <c:v>950</c:v>
                </c:pt>
                <c:pt idx="13">
                  <c:v>1796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30-41A8-A3FD-8A81169253CC}"/>
            </c:ext>
          </c:extLst>
        </c:ser>
        <c:axId val="94823168"/>
        <c:axId val="94824704"/>
      </c:barChart>
      <c:catAx>
        <c:axId val="9482316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824704"/>
        <c:crosses val="autoZero"/>
        <c:auto val="1"/>
        <c:lblAlgn val="ctr"/>
        <c:lblOffset val="100"/>
      </c:catAx>
      <c:valAx>
        <c:axId val="948247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82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 rot="5400000" vert="horz"/>
    <a:lstStyle/>
    <a:p>
      <a:pPr>
        <a:defRPr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 злокачественные новообразования</c:v>
                </c:pt>
                <c:pt idx="1">
                  <c:v>злокачественные новообразования лимфоидной, кроветворной и  родственных им тканей</c:v>
                </c:pt>
                <c:pt idx="2">
                  <c:v>доброкачественные новообразования</c:v>
                </c:pt>
                <c:pt idx="3">
                  <c:v>лейомиома матки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126</c:v>
                </c:pt>
                <c:pt idx="1">
                  <c:v>6</c:v>
                </c:pt>
                <c:pt idx="2">
                  <c:v>152</c:v>
                </c:pt>
                <c:pt idx="3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F1-48BD-A0E4-66C795283A29}"/>
            </c:ext>
          </c:extLst>
        </c:ser>
        <c:axId val="102490496"/>
        <c:axId val="102484608"/>
      </c:barChart>
      <c:valAx>
        <c:axId val="1024846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490496"/>
        <c:crosses val="autoZero"/>
        <c:crossBetween val="between"/>
      </c:valAx>
      <c:catAx>
        <c:axId val="102490496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48460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анемии</c:v>
                </c:pt>
                <c:pt idx="1">
                  <c:v>нарушения свертываемости крови, пурпура и другие геморрагические состояния</c:v>
                </c:pt>
                <c:pt idx="2">
                  <c:v>отдельные нарушения, вовлекающие иммунный механизм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171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E7C-4AAD-8420-A1A56532F6FE}"/>
            </c:ext>
          </c:extLst>
        </c:ser>
        <c:gapWidth val="100"/>
        <c:axId val="109594880"/>
        <c:axId val="109593344"/>
      </c:barChart>
      <c:valAx>
        <c:axId val="1095933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594880"/>
        <c:crosses val="autoZero"/>
        <c:crossBetween val="between"/>
      </c:valAx>
      <c:catAx>
        <c:axId val="109594880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59334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0.20224</cdr:x>
      <cdr:y>0.38565</cdr:y>
    </cdr:from>
    <cdr:to>
      <cdr:x>0.24616</cdr:x>
      <cdr:y>0.52165</cdr:y>
    </cdr:to>
    <cdr:sp macro="" textlink="">
      <cdr:nvSpPr>
        <cdr:cNvPr id="3" name="Управляющая кнопка: &quot;Пустой&quot; 2">
          <a:extLst xmlns:a="http://schemas.openxmlformats.org/drawingml/2006/main">
            <a:ext uri="{FF2B5EF4-FFF2-40B4-BE49-F238E27FC236}">
              <a16:creationId xmlns:a16="http://schemas.microsoft.com/office/drawing/2014/main" xmlns="" id="{85059914-D93E-2C06-4F4C-6EA57481DAC0}"/>
            </a:ext>
          </a:extLst>
        </cdr:cNvPr>
        <cdr:cNvSpPr/>
      </cdr:nvSpPr>
      <cdr:spPr>
        <a:xfrm xmlns:a="http://schemas.openxmlformats.org/drawingml/2006/main">
          <a:off x="1798544" y="1971650"/>
          <a:ext cx="390525" cy="695325"/>
        </a:xfrm>
        <a:prstGeom xmlns:a="http://schemas.openxmlformats.org/drawingml/2006/main" prst="actionButtonBlank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8025-9494-458E-9535-790E2A474D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34A6-B055-4371-85F7-D15832681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2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8025-9494-458E-9535-790E2A474D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34A6-B055-4371-85F7-D15832681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862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8025-9494-458E-9535-790E2A474D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34A6-B055-4371-85F7-D15832681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583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8025-9494-458E-9535-790E2A474D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34A6-B055-4371-85F7-D15832681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448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8025-9494-458E-9535-790E2A474D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34A6-B055-4371-85F7-D15832681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241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8025-9494-458E-9535-790E2A474D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34A6-B055-4371-85F7-D15832681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38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8025-9494-458E-9535-790E2A474D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34A6-B055-4371-85F7-D15832681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03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8025-9494-458E-9535-790E2A474D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34A6-B055-4371-85F7-D15832681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261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8025-9494-458E-9535-790E2A474D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34A6-B055-4371-85F7-D15832681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90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8025-9494-458E-9535-790E2A474D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34A6-B055-4371-85F7-D15832681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7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8025-9494-458E-9535-790E2A474D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34A6-B055-4371-85F7-D15832681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37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98025-9494-458E-9535-790E2A474D27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E34A6-B055-4371-85F7-D15832681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629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26.xml"/><Relationship Id="rId3" Type="http://schemas.openxmlformats.org/officeDocument/2006/relationships/chart" Target="../charts/chart7.xml"/><Relationship Id="rId7" Type="http://schemas.openxmlformats.org/officeDocument/2006/relationships/slide" Target="slide20.xml"/><Relationship Id="rId12" Type="http://schemas.openxmlformats.org/officeDocument/2006/relationships/slide" Target="slide25.xml"/><Relationship Id="rId17" Type="http://schemas.openxmlformats.org/officeDocument/2006/relationships/slide" Target="slide13.xml"/><Relationship Id="rId2" Type="http://schemas.openxmlformats.org/officeDocument/2006/relationships/image" Target="../media/image1.png"/><Relationship Id="rId16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24.xml"/><Relationship Id="rId5" Type="http://schemas.openxmlformats.org/officeDocument/2006/relationships/slide" Target="slide18.xml"/><Relationship Id="rId15" Type="http://schemas.openxmlformats.org/officeDocument/2006/relationships/slide" Target="slide28.xml"/><Relationship Id="rId10" Type="http://schemas.openxmlformats.org/officeDocument/2006/relationships/slide" Target="slide23.xml"/><Relationship Id="rId4" Type="http://schemas.openxmlformats.org/officeDocument/2006/relationships/slide" Target="slide17.xml"/><Relationship Id="rId9" Type="http://schemas.openxmlformats.org/officeDocument/2006/relationships/slide" Target="slide22.xml"/><Relationship Id="rId14" Type="http://schemas.openxmlformats.org/officeDocument/2006/relationships/slide" Target="slide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6B603E7-CBBF-64A1-D302-78809298CD28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72400" cy="1470025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Нозогеографические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карты </a:t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Горного улуса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32781" y="4149080"/>
            <a:ext cx="4208512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Волков Александр,</a:t>
            </a:r>
          </a:p>
          <a:p>
            <a:pPr algn="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</a:t>
            </a:r>
          </a:p>
          <a:p>
            <a:pPr algn="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«БУГ им ВВ Филиппова»</a:t>
            </a:r>
          </a:p>
          <a:p>
            <a:pPr algn="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 «ЦДО им ЛЕ Лукиной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88640"/>
            <a:ext cx="800346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 ДО «Центр дополнительного образования им. ЛЕ Лукиной»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 «Горный улус»</a:t>
            </a:r>
          </a:p>
        </p:txBody>
      </p:sp>
    </p:spTree>
    <p:extLst>
      <p:ext uri="{BB962C8B-B14F-4D97-AF65-F5344CB8AC3E}">
        <p14:creationId xmlns:p14="http://schemas.microsoft.com/office/powerpoint/2010/main" xmlns="" val="2332798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3196C65-CB26-FB5D-E5AD-B687F79FDB26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4019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здравоохранения Горного улуса</a:t>
            </a:r>
          </a:p>
        </p:txBody>
      </p:sp>
      <p:pic>
        <p:nvPicPr>
          <p:cNvPr id="6" name="Picture 4" descr="C:\Users\Admin\Desktop\Федорова Полина\0f485f9d-6a45-4fbd-9459-0052b2aec8c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496" y="1233276"/>
            <a:ext cx="4365885" cy="233974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310" y="3501008"/>
            <a:ext cx="42116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районная больница, построенная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1931 году</a:t>
            </a:r>
          </a:p>
        </p:txBody>
      </p:sp>
      <p:pic>
        <p:nvPicPr>
          <p:cNvPr id="7" name="Picture 2" descr="C:\Users\Admin\Desktop\Федорова Полина\7b99f8e0-482e-474e-b15f-3a1b107b5579 (1)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499992" y="1268760"/>
            <a:ext cx="4644008" cy="22831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99992" y="3501008"/>
            <a:ext cx="4572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туберкулезного диспансера введено в эксплуатацию  в 1957 год</a:t>
            </a:r>
            <a:r>
              <a:rPr lang="ru-RU" b="1" dirty="0">
                <a:solidFill>
                  <a:srgbClr val="5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dirty="0"/>
          </a:p>
        </p:txBody>
      </p:sp>
      <p:pic>
        <p:nvPicPr>
          <p:cNvPr id="9" name="Picture 2" descr="C:\Users\Admin\Desktop\Федорова Полина\e68a5ee2-1a16-4c51-82cd-245b0980eb5b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16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2844" y="4221088"/>
            <a:ext cx="4680520" cy="256759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2264" y="6110492"/>
            <a:ext cx="40477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1972 году открылась районная больница 4 отделениями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8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04048" y="4149080"/>
            <a:ext cx="3865068" cy="1961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8024" y="6093296"/>
            <a:ext cx="42839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Горная центральная районная больница была введена в 2003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1784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2AEA74E-119E-0151-DEE0-8686824228DE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7200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болезней начала ХХ века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29462733"/>
              </p:ext>
            </p:extLst>
          </p:nvPr>
        </p:nvGraphicFramePr>
        <p:xfrm>
          <a:off x="179512" y="980728"/>
          <a:ext cx="504056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2324095"/>
              </p:ext>
            </p:extLst>
          </p:nvPr>
        </p:nvGraphicFramePr>
        <p:xfrm>
          <a:off x="3851920" y="4005064"/>
          <a:ext cx="5050904" cy="254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3508" y="5371475"/>
            <a:ext cx="36004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*</a:t>
            </a:r>
            <a:r>
              <a:rPr lang="ru-RU" sz="1100" dirty="0"/>
              <a:t>Данная таблица взята – зарегистрированных первичных посещений Амбулаториями.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696842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82F5E0-8157-1B00-2510-BC64BA793B4D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распространения заболеваний в начале ХХ века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“</a:t>
            </a:r>
            <a:r>
              <a:rPr lang="ru-RU" sz="1900" i="1" dirty="0" err="1"/>
              <a:t>Оройуон</a:t>
            </a:r>
            <a:r>
              <a:rPr lang="ru-RU" sz="1900" i="1" dirty="0"/>
              <a:t> </a:t>
            </a:r>
            <a:r>
              <a:rPr lang="ru-RU" sz="1900" i="1" dirty="0" err="1"/>
              <a:t>бэйэтэ</a:t>
            </a:r>
            <a:r>
              <a:rPr lang="ru-RU" sz="1900" i="1" dirty="0"/>
              <a:t> </a:t>
            </a:r>
            <a:r>
              <a:rPr lang="ru-RU" sz="1900" i="1" dirty="0" err="1"/>
              <a:t>нэ</a:t>
            </a:r>
            <a:r>
              <a:rPr lang="en-US" sz="1900" i="1" dirty="0"/>
              <a:t>h</a:t>
            </a:r>
            <a:r>
              <a:rPr lang="ru-RU" sz="1900" i="1" dirty="0" err="1"/>
              <a:t>илиэгэ</a:t>
            </a:r>
            <a:r>
              <a:rPr lang="ru-RU" sz="1900" i="1" dirty="0"/>
              <a:t> </a:t>
            </a:r>
            <a:r>
              <a:rPr lang="ru-RU" sz="1900" i="1" dirty="0" err="1"/>
              <a:t>аҕыйах</a:t>
            </a:r>
            <a:r>
              <a:rPr lang="ru-RU" sz="1900" i="1" dirty="0"/>
              <a:t> </a:t>
            </a:r>
            <a:r>
              <a:rPr lang="ru-RU" sz="1900" i="1" dirty="0" err="1"/>
              <a:t>буолан</a:t>
            </a:r>
            <a:r>
              <a:rPr lang="ru-RU" sz="1900" i="1" dirty="0"/>
              <a:t> баран </a:t>
            </a:r>
            <a:r>
              <a:rPr lang="ru-RU" sz="1900" i="1" dirty="0" err="1"/>
              <a:t>киэҥэ</a:t>
            </a:r>
            <a:r>
              <a:rPr lang="ru-RU" sz="1900" i="1" dirty="0"/>
              <a:t> </a:t>
            </a:r>
            <a:r>
              <a:rPr lang="ru-RU" sz="1900" i="1" dirty="0" err="1"/>
              <a:t>бэрт</a:t>
            </a:r>
            <a:r>
              <a:rPr lang="en-US" sz="1900" i="1" dirty="0"/>
              <a:t>,</a:t>
            </a:r>
            <a:r>
              <a:rPr lang="ru-RU" sz="1900" i="1" dirty="0"/>
              <a:t> </a:t>
            </a:r>
            <a:r>
              <a:rPr lang="ru-RU" sz="1900" i="1" dirty="0" err="1"/>
              <a:t>онон</a:t>
            </a:r>
            <a:r>
              <a:rPr lang="ru-RU" sz="1900" i="1" dirty="0"/>
              <a:t> </a:t>
            </a:r>
            <a:r>
              <a:rPr lang="ru-RU" sz="1900" i="1" dirty="0" err="1"/>
              <a:t>эмп</a:t>
            </a:r>
            <a:r>
              <a:rPr lang="ru-RU" sz="1900" i="1" dirty="0"/>
              <a:t> </a:t>
            </a:r>
            <a:r>
              <a:rPr lang="ru-RU" sz="1900" i="1" dirty="0" err="1"/>
              <a:t>өттүнэн</a:t>
            </a:r>
            <a:r>
              <a:rPr lang="ru-RU" sz="1900" i="1" dirty="0"/>
              <a:t> </a:t>
            </a:r>
            <a:r>
              <a:rPr lang="ru-RU" sz="1900" i="1" dirty="0" err="1"/>
              <a:t>түргэн</a:t>
            </a:r>
            <a:r>
              <a:rPr lang="ru-RU" sz="1900" i="1" dirty="0"/>
              <a:t> </a:t>
            </a:r>
            <a:r>
              <a:rPr lang="ru-RU" sz="1900" i="1" dirty="0" err="1"/>
              <a:t>көмө</a:t>
            </a:r>
            <a:r>
              <a:rPr lang="ru-RU" sz="1900" i="1" dirty="0"/>
              <a:t> </a:t>
            </a:r>
            <a:r>
              <a:rPr lang="ru-RU" sz="1900" i="1" dirty="0" err="1"/>
              <a:t>тиийэ</a:t>
            </a:r>
            <a:r>
              <a:rPr lang="ru-RU" sz="1900" i="1" dirty="0"/>
              <a:t> </a:t>
            </a:r>
            <a:r>
              <a:rPr lang="ru-RU" sz="1900" i="1" dirty="0" err="1"/>
              <a:t>охсон</a:t>
            </a:r>
            <a:r>
              <a:rPr lang="ru-RU" sz="1900" i="1" dirty="0"/>
              <a:t> </a:t>
            </a:r>
            <a:r>
              <a:rPr lang="ru-RU" sz="1900" i="1" dirty="0" err="1"/>
              <a:t>биэрбэт</a:t>
            </a:r>
            <a:r>
              <a:rPr lang="ru-RU" sz="1900" i="1" dirty="0"/>
              <a:t>. </a:t>
            </a:r>
            <a:r>
              <a:rPr lang="ru-RU" sz="1900" i="1" dirty="0" err="1"/>
              <a:t>Нэ</a:t>
            </a:r>
            <a:r>
              <a:rPr lang="en-US" sz="1900" i="1" dirty="0"/>
              <a:t>h</a:t>
            </a:r>
            <a:r>
              <a:rPr lang="ru-RU" sz="1900" i="1" dirty="0" err="1"/>
              <a:t>илиэк</a:t>
            </a:r>
            <a:r>
              <a:rPr lang="ru-RU" sz="1900" i="1" dirty="0"/>
              <a:t> </a:t>
            </a:r>
            <a:r>
              <a:rPr lang="ru-RU" sz="1900" i="1" dirty="0" err="1"/>
              <a:t>бэйэтэ</a:t>
            </a:r>
            <a:r>
              <a:rPr lang="ru-RU" sz="1900" i="1" dirty="0"/>
              <a:t> </a:t>
            </a:r>
            <a:r>
              <a:rPr lang="ru-RU" sz="1900" i="1" dirty="0" err="1"/>
              <a:t>олорор</a:t>
            </a:r>
            <a:r>
              <a:rPr lang="ru-RU" sz="1900" i="1" dirty="0"/>
              <a:t> </a:t>
            </a:r>
            <a:r>
              <a:rPr lang="ru-RU" sz="1900" i="1" dirty="0" err="1"/>
              <a:t>майгыта</a:t>
            </a:r>
            <a:r>
              <a:rPr lang="ru-RU" sz="1900" i="1" dirty="0"/>
              <a:t> </a:t>
            </a:r>
            <a:r>
              <a:rPr lang="ru-RU" sz="1900" i="1" dirty="0" err="1"/>
              <a:t>чанчарык</a:t>
            </a:r>
            <a:r>
              <a:rPr lang="ru-RU" sz="1900" i="1" dirty="0"/>
              <a:t> </a:t>
            </a:r>
            <a:r>
              <a:rPr lang="ru-RU" sz="1900" i="1" dirty="0" err="1"/>
              <a:t>диэххэ</a:t>
            </a:r>
            <a:r>
              <a:rPr lang="ru-RU" sz="1900" i="1" dirty="0"/>
              <a:t> </a:t>
            </a:r>
            <a:r>
              <a:rPr lang="ru-RU" sz="1900" i="1" dirty="0" err="1"/>
              <a:t>сөп</a:t>
            </a:r>
            <a:r>
              <a:rPr lang="en-US" sz="1900" i="1" dirty="0"/>
              <a:t>,</a:t>
            </a:r>
            <a:r>
              <a:rPr lang="ru-RU" sz="1900" i="1" dirty="0"/>
              <a:t> </a:t>
            </a:r>
            <a:r>
              <a:rPr lang="ru-RU" sz="1900" i="1" dirty="0" err="1"/>
              <a:t>онон</a:t>
            </a:r>
            <a:r>
              <a:rPr lang="ru-RU" sz="1900" i="1" dirty="0"/>
              <a:t> </a:t>
            </a:r>
            <a:r>
              <a:rPr lang="ru-RU" sz="1900" i="1" dirty="0" err="1"/>
              <a:t>араас</a:t>
            </a:r>
            <a:r>
              <a:rPr lang="ru-RU" sz="1900" i="1" dirty="0"/>
              <a:t> </a:t>
            </a:r>
            <a:r>
              <a:rPr lang="ru-RU" sz="1900" i="1" dirty="0" err="1"/>
              <a:t>ыарыы</a:t>
            </a:r>
            <a:r>
              <a:rPr lang="ru-RU" sz="1900" i="1" dirty="0"/>
              <a:t> </a:t>
            </a:r>
            <a:r>
              <a:rPr lang="ru-RU" sz="1900" i="1" dirty="0" err="1"/>
              <a:t>барыта</a:t>
            </a:r>
            <a:r>
              <a:rPr lang="ru-RU" sz="1900" i="1" dirty="0"/>
              <a:t> </a:t>
            </a:r>
            <a:r>
              <a:rPr lang="ru-RU" sz="1900" i="1" dirty="0" err="1"/>
              <a:t>баар</a:t>
            </a:r>
            <a:r>
              <a:rPr lang="en-US" sz="1900" i="1" dirty="0"/>
              <a:t>,</a:t>
            </a:r>
            <a:r>
              <a:rPr lang="ru-RU" sz="1900" i="1" dirty="0"/>
              <a:t> </a:t>
            </a:r>
            <a:r>
              <a:rPr lang="ru-RU" sz="1900" i="1" dirty="0" err="1"/>
              <a:t>ол</a:t>
            </a:r>
            <a:r>
              <a:rPr lang="ru-RU" sz="1900" i="1" dirty="0"/>
              <a:t> </a:t>
            </a:r>
            <a:r>
              <a:rPr lang="ru-RU" sz="1900" i="1" dirty="0" err="1"/>
              <a:t>кэннэ</a:t>
            </a:r>
            <a:r>
              <a:rPr lang="ru-RU" sz="1900" i="1" dirty="0"/>
              <a:t> </a:t>
            </a:r>
            <a:r>
              <a:rPr lang="ru-RU" sz="1900" i="1" dirty="0" err="1"/>
              <a:t>туттунан</a:t>
            </a:r>
            <a:r>
              <a:rPr lang="ru-RU" sz="1900" i="1" dirty="0"/>
              <a:t> </a:t>
            </a:r>
            <a:r>
              <a:rPr lang="ru-RU" sz="1900" i="1" dirty="0" err="1"/>
              <a:t>олороллоро</a:t>
            </a:r>
            <a:r>
              <a:rPr lang="ru-RU" sz="1900" i="1" dirty="0"/>
              <a:t> </a:t>
            </a:r>
            <a:r>
              <a:rPr lang="ru-RU" sz="1900" i="1" dirty="0" err="1"/>
              <a:t>кирдээх</a:t>
            </a:r>
            <a:r>
              <a:rPr lang="ru-RU" sz="1900" i="1" dirty="0"/>
              <a:t> </a:t>
            </a:r>
            <a:r>
              <a:rPr lang="ru-RU" sz="1900" i="1" dirty="0" err="1"/>
              <a:t>буолан</a:t>
            </a:r>
            <a:r>
              <a:rPr lang="ru-RU" sz="1900" i="1" dirty="0"/>
              <a:t> </a:t>
            </a:r>
            <a:r>
              <a:rPr lang="ru-RU" sz="1900" i="1" dirty="0" err="1"/>
              <a:t>ыарыы</a:t>
            </a:r>
            <a:r>
              <a:rPr lang="ru-RU" sz="1900" i="1" dirty="0"/>
              <a:t> </a:t>
            </a:r>
            <a:r>
              <a:rPr lang="ru-RU" sz="1900" i="1" dirty="0" err="1"/>
              <a:t>иҥэн</a:t>
            </a:r>
            <a:r>
              <a:rPr lang="ru-RU" sz="1900" i="1" dirty="0"/>
              <a:t> </a:t>
            </a:r>
            <a:r>
              <a:rPr lang="ru-RU" sz="1900" i="1" dirty="0" err="1"/>
              <a:t>тарҕанан</a:t>
            </a:r>
            <a:r>
              <a:rPr lang="ru-RU" sz="1900" i="1" dirty="0"/>
              <a:t> и</a:t>
            </a:r>
            <a:r>
              <a:rPr lang="en-US" sz="1900" i="1" dirty="0"/>
              <a:t>h</a:t>
            </a:r>
            <a:r>
              <a:rPr lang="ru-RU" sz="1900" i="1" dirty="0"/>
              <a:t>эр </a:t>
            </a:r>
            <a:r>
              <a:rPr lang="ru-RU" sz="1900" i="1" dirty="0" err="1"/>
              <a:t>диэххэ</a:t>
            </a:r>
            <a:r>
              <a:rPr lang="ru-RU" sz="1900" i="1" dirty="0"/>
              <a:t> </a:t>
            </a:r>
            <a:r>
              <a:rPr lang="ru-RU" sz="1900" i="1" dirty="0" err="1"/>
              <a:t>сөп</a:t>
            </a:r>
            <a:r>
              <a:rPr lang="ru-RU" sz="1900" i="1" dirty="0"/>
              <a:t>. </a:t>
            </a:r>
            <a:r>
              <a:rPr lang="ru-RU" sz="1900" i="1" dirty="0" err="1"/>
              <a:t>Ыарыы</a:t>
            </a:r>
            <a:r>
              <a:rPr lang="ru-RU" sz="1900" i="1" dirty="0"/>
              <a:t> </a:t>
            </a:r>
            <a:r>
              <a:rPr lang="ru-RU" sz="1900" i="1" dirty="0" err="1"/>
              <a:t>араа</a:t>
            </a:r>
            <a:r>
              <a:rPr lang="en-US" sz="1900" i="1" dirty="0"/>
              <a:t>h</a:t>
            </a:r>
            <a:r>
              <a:rPr lang="ru-RU" sz="1900" i="1" dirty="0" err="1"/>
              <a:t>ыттан</a:t>
            </a:r>
            <a:r>
              <a:rPr lang="ru-RU" sz="1900" i="1" dirty="0"/>
              <a:t> </a:t>
            </a:r>
            <a:r>
              <a:rPr lang="ru-RU" sz="1900" i="1" dirty="0" err="1"/>
              <a:t>баалаабыт</a:t>
            </a:r>
            <a:r>
              <a:rPr lang="ru-RU" sz="1900" i="1" dirty="0"/>
              <a:t> </a:t>
            </a:r>
            <a:r>
              <a:rPr lang="ru-RU" sz="1900" i="1" dirty="0" err="1"/>
              <a:t>итиэннэ</a:t>
            </a:r>
            <a:r>
              <a:rPr lang="ru-RU" sz="1900" i="1" dirty="0"/>
              <a:t> </a:t>
            </a:r>
            <a:r>
              <a:rPr lang="ru-RU" sz="1900" i="1" dirty="0" err="1"/>
              <a:t>элбээбит</a:t>
            </a:r>
            <a:r>
              <a:rPr lang="ru-RU" sz="1900" i="1" dirty="0"/>
              <a:t> </a:t>
            </a:r>
            <a:r>
              <a:rPr lang="ru-RU" sz="1900" i="1" dirty="0" err="1"/>
              <a:t>ыарыынан</a:t>
            </a:r>
            <a:r>
              <a:rPr lang="ru-RU" sz="1900" i="1" dirty="0"/>
              <a:t> </a:t>
            </a:r>
            <a:r>
              <a:rPr lang="ru-RU" sz="1900" i="1" dirty="0" err="1"/>
              <a:t>бэлиэтиэххэ</a:t>
            </a:r>
            <a:r>
              <a:rPr lang="ru-RU" sz="1900" i="1" dirty="0"/>
              <a:t> </a:t>
            </a:r>
            <a:r>
              <a:rPr lang="ru-RU" sz="1900" i="1" dirty="0" err="1"/>
              <a:t>сөп</a:t>
            </a:r>
            <a:r>
              <a:rPr lang="ru-RU" sz="1900" i="1" dirty="0"/>
              <a:t> </a:t>
            </a:r>
            <a:r>
              <a:rPr lang="ru-RU" sz="1900" i="1" dirty="0" err="1"/>
              <a:t>харах</a:t>
            </a:r>
            <a:r>
              <a:rPr lang="ru-RU" sz="1900" i="1" dirty="0"/>
              <a:t> </a:t>
            </a:r>
            <a:r>
              <a:rPr lang="ru-RU" sz="1900" i="1" dirty="0" err="1"/>
              <a:t>ыарыытын</a:t>
            </a:r>
            <a:r>
              <a:rPr lang="en-US" sz="1900" i="1" dirty="0"/>
              <a:t>,</a:t>
            </a:r>
            <a:r>
              <a:rPr lang="ru-RU" sz="1900" i="1" dirty="0"/>
              <a:t> </a:t>
            </a:r>
            <a:r>
              <a:rPr lang="ru-RU" sz="1900" i="1" dirty="0" err="1"/>
              <a:t>бөрөлөй</a:t>
            </a:r>
            <a:r>
              <a:rPr lang="en-US" sz="1900" i="1" dirty="0"/>
              <a:t>,</a:t>
            </a:r>
            <a:r>
              <a:rPr lang="ru-RU" sz="1900" i="1" dirty="0"/>
              <a:t> сифилис </a:t>
            </a:r>
            <a:r>
              <a:rPr lang="ru-RU" sz="1900" i="1" dirty="0" err="1"/>
              <a:t>буолууну</a:t>
            </a:r>
            <a:r>
              <a:rPr lang="en-US" sz="2000" dirty="0"/>
              <a:t>”, - </a:t>
            </a:r>
            <a:r>
              <a:rPr lang="ru-RU" sz="2000" b="1" dirty="0"/>
              <a:t>Архивные документы 1933 год. Из отчета Горного РИК за 1933 год</a:t>
            </a:r>
          </a:p>
          <a:p>
            <a:pPr marL="0" indent="0">
              <a:buNone/>
            </a:pPr>
            <a:endParaRPr lang="ru-RU" sz="2000" dirty="0"/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Из таблицы видно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в довоенном времени было много разных инфекционных болезней.  Причиной распространения является отсутствие мед.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учереждений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гигиены. Всем известно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в малых регионах в тех временах редко встречались мед.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учереждения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способствовало к распространению данных болезней. Суровые климатические условия и отсутствие знаний о болячках тоже повлияло на эти данные.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1257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Пандемия 21 века,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 19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 г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790363554"/>
              </p:ext>
            </p:extLst>
          </p:nvPr>
        </p:nvGraphicFramePr>
        <p:xfrm>
          <a:off x="899592" y="1772816"/>
          <a:ext cx="741682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854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нозогеографические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карты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Горного улуса, на программе векторного графического редактора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CorelDraw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32856"/>
            <a:ext cx="48895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инструменты для создания карты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процессов создания картографических материалов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Картографические знаки, их роль на карте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Компьютерное построение картографических знаков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 для создания картографических знаков.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5. Закраска рисунков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87915" y="2105589"/>
            <a:ext cx="3433619" cy="1876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87915" y="4243253"/>
            <a:ext cx="3398885" cy="188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00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31032"/>
            <a:ext cx="8229600" cy="4525963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Изучили литературу по истории медицины в улусе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Ознакомились с методикой составления медико-географических карт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Изучили демографическое положение Горного улуса, естественный прирост населения положительный;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Собрали статистические материала о заболеваемости Горного улуса;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Составили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нозогеографические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карты заболеваний в Горном улусе с применением векторного графического редактора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CorelDraw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03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74DB0C8-9305-7FD1-6FF0-EB84BAE339A0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076418-FFF2-4A07-57D1-57180FB16AF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Заболеваемости в Горном улусе</a:t>
            </a:r>
            <a:br>
              <a:rPr lang="ru-RU" dirty="0"/>
            </a:br>
            <a:r>
              <a:rPr lang="ru-RU" dirty="0"/>
              <a:t>за 2022 год 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FE13C61C-7D23-B2EC-75F2-16112DDAFF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01065055"/>
              </p:ext>
            </p:extLst>
          </p:nvPr>
        </p:nvGraphicFramePr>
        <p:xfrm>
          <a:off x="125506" y="1628800"/>
          <a:ext cx="889298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Управляющая кнопка: &quot;Пустой&quot;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071371AE-DFCF-3534-8008-9D149EDF1503}"/>
              </a:ext>
            </a:extLst>
          </p:cNvPr>
          <p:cNvSpPr/>
          <p:nvPr/>
        </p:nvSpPr>
        <p:spPr>
          <a:xfrm>
            <a:off x="787400" y="3958580"/>
            <a:ext cx="328216" cy="2880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&quot;Пустой&quot; 1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EA840F21-2D5D-D23B-FFBD-C24E48F15C27}"/>
              </a:ext>
            </a:extLst>
          </p:cNvPr>
          <p:cNvSpPr/>
          <p:nvPr/>
        </p:nvSpPr>
        <p:spPr>
          <a:xfrm>
            <a:off x="1331640" y="4005064"/>
            <a:ext cx="382860" cy="28118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&quot;Пустой&quot;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614B170F-8687-BEB7-EEA4-EADDA180EDE6}"/>
              </a:ext>
            </a:extLst>
          </p:cNvPr>
          <p:cNvSpPr/>
          <p:nvPr/>
        </p:nvSpPr>
        <p:spPr>
          <a:xfrm>
            <a:off x="1952625" y="3609974"/>
            <a:ext cx="333376" cy="6762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&quot;Пустой&quot; 1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xmlns="" id="{32B90F39-8868-3F1C-03E1-DFCFA7B53E27}"/>
              </a:ext>
            </a:extLst>
          </p:cNvPr>
          <p:cNvSpPr/>
          <p:nvPr/>
        </p:nvSpPr>
        <p:spPr>
          <a:xfrm>
            <a:off x="2555776" y="4005064"/>
            <a:ext cx="333376" cy="24154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&quot;Пустой&quot; 1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F56697D1-8D53-BD38-1FDF-DB802E42B2AF}"/>
              </a:ext>
            </a:extLst>
          </p:cNvPr>
          <p:cNvSpPr/>
          <p:nvPr/>
        </p:nvSpPr>
        <p:spPr>
          <a:xfrm>
            <a:off x="3131840" y="3861048"/>
            <a:ext cx="333376" cy="4252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&quot;Пустой&quot; 1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ED2BBAF4-E314-ACDC-C301-D6468927400B}"/>
              </a:ext>
            </a:extLst>
          </p:cNvPr>
          <p:cNvSpPr/>
          <p:nvPr/>
        </p:nvSpPr>
        <p:spPr>
          <a:xfrm>
            <a:off x="3707904" y="3429000"/>
            <a:ext cx="333376" cy="9361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&quot;Пустой&quot; 18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xmlns="" id="{1F6A9D0C-26EC-E250-EE97-102CBF3F4109}"/>
              </a:ext>
            </a:extLst>
          </p:cNvPr>
          <p:cNvSpPr/>
          <p:nvPr/>
        </p:nvSpPr>
        <p:spPr>
          <a:xfrm>
            <a:off x="4341112" y="3958580"/>
            <a:ext cx="288032" cy="2880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&quot;Пустой&quot; 19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xmlns="" id="{0E442AE6-4B5F-B2B0-60F1-72B0B8D22861}"/>
              </a:ext>
            </a:extLst>
          </p:cNvPr>
          <p:cNvSpPr/>
          <p:nvPr/>
        </p:nvSpPr>
        <p:spPr>
          <a:xfrm>
            <a:off x="4887884" y="2202209"/>
            <a:ext cx="333376" cy="20882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&quot;Пустой&quot; 20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xmlns="" id="{E3FFAA2C-6BF4-DB04-198B-66C5EDB21A6F}"/>
              </a:ext>
            </a:extLst>
          </p:cNvPr>
          <p:cNvSpPr/>
          <p:nvPr/>
        </p:nvSpPr>
        <p:spPr>
          <a:xfrm>
            <a:off x="5475748" y="1990048"/>
            <a:ext cx="333376" cy="229740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&quot;Пустой&quot; 21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43321C58-6EAF-8610-6C72-FBAB72573541}"/>
              </a:ext>
            </a:extLst>
          </p:cNvPr>
          <p:cNvSpPr/>
          <p:nvPr/>
        </p:nvSpPr>
        <p:spPr>
          <a:xfrm>
            <a:off x="6084168" y="3645024"/>
            <a:ext cx="333376" cy="7200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&quot;Пустой&quot; 22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xmlns="" id="{5FF44552-1B3B-7E94-B0B7-1C7FA8079C00}"/>
              </a:ext>
            </a:extLst>
          </p:cNvPr>
          <p:cNvSpPr/>
          <p:nvPr/>
        </p:nvSpPr>
        <p:spPr>
          <a:xfrm>
            <a:off x="6660232" y="3861048"/>
            <a:ext cx="333376" cy="4252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&quot;Пустой&quot; 23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xmlns="" id="{332505B0-D2A1-8365-9B84-5933F7C63AEF}"/>
              </a:ext>
            </a:extLst>
          </p:cNvPr>
          <p:cNvSpPr/>
          <p:nvPr/>
        </p:nvSpPr>
        <p:spPr>
          <a:xfrm>
            <a:off x="7236296" y="2996952"/>
            <a:ext cx="333376" cy="128929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&quot;Пустой&quot; 24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xmlns="" id="{8E41670C-0104-B04F-745B-4D02C227AEAC}"/>
              </a:ext>
            </a:extLst>
          </p:cNvPr>
          <p:cNvSpPr/>
          <p:nvPr/>
        </p:nvSpPr>
        <p:spPr>
          <a:xfrm>
            <a:off x="7844716" y="3429000"/>
            <a:ext cx="333376" cy="81761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&quot;Пустой&quot; 2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0EAD6A3F-BCC6-1742-BDC3-462F2B54ADF8}"/>
              </a:ext>
            </a:extLst>
          </p:cNvPr>
          <p:cNvSpPr/>
          <p:nvPr/>
        </p:nvSpPr>
        <p:spPr>
          <a:xfrm>
            <a:off x="8388424" y="2708920"/>
            <a:ext cx="415234" cy="165618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68B15AF-34AE-B489-14F7-69F6B9AC2A21}"/>
              </a:ext>
            </a:extLst>
          </p:cNvPr>
          <p:cNvSpPr txBox="1"/>
          <p:nvPr/>
        </p:nvSpPr>
        <p:spPr>
          <a:xfrm>
            <a:off x="106903" y="636285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НАЗАД</a:t>
            </a:r>
          </a:p>
        </p:txBody>
      </p:sp>
      <p:sp>
        <p:nvSpPr>
          <p:cNvPr id="28" name="Управляющая кнопка: &quot;Пустой&quot; 2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xmlns="" id="{C50F8368-456F-7CB8-5250-9ABE0FA08A6A}"/>
              </a:ext>
            </a:extLst>
          </p:cNvPr>
          <p:cNvSpPr/>
          <p:nvPr/>
        </p:nvSpPr>
        <p:spPr>
          <a:xfrm>
            <a:off x="106903" y="6362858"/>
            <a:ext cx="1080721" cy="3693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2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1D72D0D-4641-45AF-2D6B-A3B2F57EA4CC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9BF8F3-9AAC-0C2F-8EE5-8438AD5DEE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Новообразования</a:t>
            </a:r>
          </a:p>
        </p:txBody>
      </p:sp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xmlns="" id="{556FC77F-0385-CC47-32E7-BC810B1679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7118818"/>
              </p:ext>
            </p:extLst>
          </p:nvPr>
        </p:nvGraphicFramePr>
        <p:xfrm>
          <a:off x="143508" y="1124744"/>
          <a:ext cx="743208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6735204-AA33-4BD7-F506-B5774FCC793E}"/>
              </a:ext>
            </a:extLst>
          </p:cNvPr>
          <p:cNvSpPr txBox="1"/>
          <p:nvPr/>
        </p:nvSpPr>
        <p:spPr>
          <a:xfrm rot="16200000">
            <a:off x="5480510" y="3244335"/>
            <a:ext cx="695739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0" name="Управляющая кнопка: &quot;Пустой&quot; 2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703411DF-45EB-48F2-FF7D-FEC0F0027777}"/>
              </a:ext>
            </a:extLst>
          </p:cNvPr>
          <p:cNvSpPr/>
          <p:nvPr/>
        </p:nvSpPr>
        <p:spPr>
          <a:xfrm>
            <a:off x="8686800" y="-315416"/>
            <a:ext cx="668622" cy="741682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1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4740170-1AA4-2953-6BBD-55603FAFB743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4073EC-8E6D-4E73-1607-68BF1EF3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крови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F0F9AF-B2DC-6306-1B7A-5EC9D2B3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24">
            <a:extLst>
              <a:ext uri="{FF2B5EF4-FFF2-40B4-BE49-F238E27FC236}">
                <a16:creationId xmlns:a16="http://schemas.microsoft.com/office/drawing/2014/main" xmlns="" id="{C76C0433-B93D-95F4-746C-A1943E519A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40722532"/>
              </p:ext>
            </p:extLst>
          </p:nvPr>
        </p:nvGraphicFramePr>
        <p:xfrm>
          <a:off x="143508" y="1124744"/>
          <a:ext cx="743208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Управляющая кнопка: &quot;Пустой&quot;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F2200A05-9192-D637-E6C3-FDE2F81D5293}"/>
              </a:ext>
            </a:extLst>
          </p:cNvPr>
          <p:cNvSpPr/>
          <p:nvPr/>
        </p:nvSpPr>
        <p:spPr>
          <a:xfrm>
            <a:off x="7452320" y="5445224"/>
            <a:ext cx="1234480" cy="57606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&quot;Пустой&quot;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ED557C23-26AF-2604-9B4F-4027BAE629F4}"/>
              </a:ext>
            </a:extLst>
          </p:cNvPr>
          <p:cNvSpPr/>
          <p:nvPr/>
        </p:nvSpPr>
        <p:spPr>
          <a:xfrm>
            <a:off x="7604720" y="5597624"/>
            <a:ext cx="1234480" cy="57606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D94F478-53F1-6149-AC0F-F9F20E9F4227}"/>
              </a:ext>
            </a:extLst>
          </p:cNvPr>
          <p:cNvSpPr txBox="1"/>
          <p:nvPr/>
        </p:nvSpPr>
        <p:spPr>
          <a:xfrm rot="16200000">
            <a:off x="5480510" y="3244335"/>
            <a:ext cx="695739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0" name="Управляющая кнопка: &quot;Пустой&quot;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12CC5D96-8467-B865-9F11-C416B1B902E5}"/>
              </a:ext>
            </a:extLst>
          </p:cNvPr>
          <p:cNvSpPr/>
          <p:nvPr/>
        </p:nvSpPr>
        <p:spPr>
          <a:xfrm>
            <a:off x="8686800" y="-387424"/>
            <a:ext cx="668622" cy="7488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14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3F91E53-D625-7F51-E47B-91B1D271E414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B93ED4-DBAF-3061-7B6A-72F490E8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эндокринной системы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9F36196B-24ED-8B59-09A0-5E4578655B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73250" y="1915319"/>
          <a:ext cx="5397500" cy="3895725"/>
        </p:xfrm>
        <a:graphic>
          <a:graphicData uri="http://schemas.openxmlformats.org/drawingml/2006/table">
            <a:tbl>
              <a:tblPr/>
              <a:tblGrid>
                <a:gridCol w="3120529">
                  <a:extLst>
                    <a:ext uri="{9D8B030D-6E8A-4147-A177-3AD203B41FA5}">
                      <a16:colId xmlns:a16="http://schemas.microsoft.com/office/drawing/2014/main" xmlns="" val="431666206"/>
                    </a:ext>
                  </a:extLst>
                </a:gridCol>
                <a:gridCol w="485204">
                  <a:extLst>
                    <a:ext uri="{9D8B030D-6E8A-4147-A177-3AD203B41FA5}">
                      <a16:colId xmlns:a16="http://schemas.microsoft.com/office/drawing/2014/main" xmlns="" val="279549797"/>
                    </a:ext>
                  </a:extLst>
                </a:gridCol>
                <a:gridCol w="1017977">
                  <a:extLst>
                    <a:ext uri="{9D8B030D-6E8A-4147-A177-3AD203B41FA5}">
                      <a16:colId xmlns:a16="http://schemas.microsoft.com/office/drawing/2014/main" xmlns="" val="2435962283"/>
                    </a:ext>
                  </a:extLst>
                </a:gridCol>
                <a:gridCol w="773790">
                  <a:extLst>
                    <a:ext uri="{9D8B030D-6E8A-4147-A177-3AD203B41FA5}">
                      <a16:colId xmlns:a16="http://schemas.microsoft.com/office/drawing/2014/main" xmlns="" val="3612583515"/>
                    </a:ext>
                  </a:extLst>
                </a:gridCol>
              </a:tblGrid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из них: болезни щитовидной железы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Е00-Е07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371286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из них: синдром врожденной йодной недостаточности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356189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эндемический зоб, связанный с йодной недостаточностью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Е01.0-2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14988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субклинический гипотиреоз вследствие йодной недостаточности и другие формы гипотиреоза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Е02, Е03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989369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другие формы нетоксического зоба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Е04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337574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тиреотоксикоз (гипертиреоз)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Е05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7874497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тиреоидит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Е06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1164506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сахарный диабет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Е10-Е14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878076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из него: с поражением глаз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5.2.1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Е10.3, Е11.3, Е12.3, Е13.3, Е 14.3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8100684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 поражением почек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E102, E11.2, E12.2, E13.2, E14.2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0732514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из него (из стр. 5.2 ): сахарный диабет I типа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5.2.3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Е10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720928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сахарный диабет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II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типа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5.2.4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Е11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9308711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гиперфункция гипофиза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Е22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9097536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гипопитуитаризм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E23.0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7106458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несахарный диабет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E23.2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6653956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адреногенитальные расстройства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Е25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9127266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дисфункция яичников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Е28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5541964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дисфункция яичек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Е29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311528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ожирение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44961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фенилкетонурия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Е70.0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7202243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нарушения обмена галактозы (галактоземия)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Е74.2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05119226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болезнь Гоше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E75.2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898358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нарушения обмена глюкозаминогликанов (мукополисахаридозы)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Е76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9814266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муковисцидоз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57852219"/>
                  </a:ext>
                </a:extLst>
              </a:tr>
            </a:tbl>
          </a:graphicData>
        </a:graphic>
      </p:graphicFrame>
      <p:graphicFrame>
        <p:nvGraphicFramePr>
          <p:cNvPr id="4" name="Объект 24">
            <a:extLst>
              <a:ext uri="{FF2B5EF4-FFF2-40B4-BE49-F238E27FC236}">
                <a16:creationId xmlns:a16="http://schemas.microsoft.com/office/drawing/2014/main" xmlns="" id="{21B04919-8138-CED2-892E-7094C1253B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4332819"/>
              </p:ext>
            </p:extLst>
          </p:nvPr>
        </p:nvGraphicFramePr>
        <p:xfrm>
          <a:off x="143508" y="1124744"/>
          <a:ext cx="743208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2F664F-DD5B-E5EE-918A-727B741223EF}"/>
              </a:ext>
            </a:extLst>
          </p:cNvPr>
          <p:cNvSpPr txBox="1"/>
          <p:nvPr/>
        </p:nvSpPr>
        <p:spPr>
          <a:xfrm rot="16200000">
            <a:off x="5480510" y="3244335"/>
            <a:ext cx="695739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96679A7-0DA2-1EBF-FF29-40C890594896}"/>
              </a:ext>
            </a:extLst>
          </p:cNvPr>
          <p:cNvSpPr txBox="1"/>
          <p:nvPr/>
        </p:nvSpPr>
        <p:spPr>
          <a:xfrm rot="16200000">
            <a:off x="5632910" y="3396735"/>
            <a:ext cx="695739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0" name="Управляющая кнопка: &quot;Пустой&quot;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702705DB-F628-3E8B-5761-81F7F670E33B}"/>
              </a:ext>
            </a:extLst>
          </p:cNvPr>
          <p:cNvSpPr/>
          <p:nvPr/>
        </p:nvSpPr>
        <p:spPr>
          <a:xfrm>
            <a:off x="8686800" y="1124744"/>
            <a:ext cx="668622" cy="597666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3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FBE3C3-D33F-AF56-0D07-F6809D12CACA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12568"/>
          </a:xfrm>
          <a:solidFill>
            <a:schemeClr val="bg1"/>
          </a:solidFill>
          <a:ln w="12700">
            <a:noFill/>
          </a:ln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Поиск причин возникновения болезней - это сложный многоэтапный путь.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Нозогеография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раздел медицинской географии, который исследует обоснованность распространения каких-либо заболеваний в различных географических зонах и условиях. География болезней в большей степени зависит от влияния природных (погодные условия, фауна, растительный покров, присутствие в воде, почве, а значит и продуктах потребления различных химических элементов) и социальных (обеспеченность населения, просвещенность народа, устоявшийся образ потребления пищи) факторов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Медико-географические карты имеют много преимуществ в представлении информации о здоровье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331057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9C165EF-7CA1-5103-A82D-DA4F0EF1139E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7637FB-4602-5B77-FE84-069156D43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растройства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F8E3C453-AD4A-7EE0-A64D-8DC0836B54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73250" y="3529806"/>
          <a:ext cx="5397500" cy="666750"/>
        </p:xfrm>
        <a:graphic>
          <a:graphicData uri="http://schemas.openxmlformats.org/drawingml/2006/table">
            <a:tbl>
              <a:tblPr/>
              <a:tblGrid>
                <a:gridCol w="3120529">
                  <a:extLst>
                    <a:ext uri="{9D8B030D-6E8A-4147-A177-3AD203B41FA5}">
                      <a16:colId xmlns:a16="http://schemas.microsoft.com/office/drawing/2014/main" xmlns="" val="181231161"/>
                    </a:ext>
                  </a:extLst>
                </a:gridCol>
                <a:gridCol w="485204">
                  <a:extLst>
                    <a:ext uri="{9D8B030D-6E8A-4147-A177-3AD203B41FA5}">
                      <a16:colId xmlns:a16="http://schemas.microsoft.com/office/drawing/2014/main" xmlns="" val="2304246039"/>
                    </a:ext>
                  </a:extLst>
                </a:gridCol>
                <a:gridCol w="1017977">
                  <a:extLst>
                    <a:ext uri="{9D8B030D-6E8A-4147-A177-3AD203B41FA5}">
                      <a16:colId xmlns:a16="http://schemas.microsoft.com/office/drawing/2014/main" xmlns="" val="4106592838"/>
                    </a:ext>
                  </a:extLst>
                </a:gridCol>
                <a:gridCol w="773790">
                  <a:extLst>
                    <a:ext uri="{9D8B030D-6E8A-4147-A177-3AD203B41FA5}">
                      <a16:colId xmlns:a16="http://schemas.microsoft.com/office/drawing/2014/main" xmlns="" val="126436553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психические расстройства и расстройства поведения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F01, F03-F99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736556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из них: психические расстройства и расстройства поведения, связанные с употреблением психоактивных веществ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F10-F19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2329139"/>
                  </a:ext>
                </a:extLst>
              </a:tr>
            </a:tbl>
          </a:graphicData>
        </a:graphic>
      </p:graphicFrame>
      <p:graphicFrame>
        <p:nvGraphicFramePr>
          <p:cNvPr id="4" name="Объект 24">
            <a:extLst>
              <a:ext uri="{FF2B5EF4-FFF2-40B4-BE49-F238E27FC236}">
                <a16:creationId xmlns:a16="http://schemas.microsoft.com/office/drawing/2014/main" xmlns="" id="{6DD1DF28-97CC-65BB-0430-CFFC4C59E0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02563569"/>
              </p:ext>
            </p:extLst>
          </p:nvPr>
        </p:nvGraphicFramePr>
        <p:xfrm>
          <a:off x="143508" y="1124744"/>
          <a:ext cx="743208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8444E9-8DC9-A98C-E45E-96DBD95741DE}"/>
              </a:ext>
            </a:extLst>
          </p:cNvPr>
          <p:cNvSpPr txBox="1"/>
          <p:nvPr/>
        </p:nvSpPr>
        <p:spPr>
          <a:xfrm rot="16200000">
            <a:off x="5480510" y="3244335"/>
            <a:ext cx="695739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0" name="Управляющая кнопка: &quot;Пустой&quot;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F9BFB50C-AF94-240D-0C11-169F78070AC3}"/>
              </a:ext>
            </a:extLst>
          </p:cNvPr>
          <p:cNvSpPr/>
          <p:nvPr/>
        </p:nvSpPr>
        <p:spPr>
          <a:xfrm>
            <a:off x="8686800" y="1124744"/>
            <a:ext cx="668622" cy="597666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&quot;Пустой&quot;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8DDD5AE1-70DB-660A-3EC6-FB959BDC8C00}"/>
              </a:ext>
            </a:extLst>
          </p:cNvPr>
          <p:cNvSpPr/>
          <p:nvPr/>
        </p:nvSpPr>
        <p:spPr>
          <a:xfrm>
            <a:off x="8839200" y="1277144"/>
            <a:ext cx="668622" cy="597666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&quot;Пустой&quot; 1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B508D05A-E6AC-7E27-D907-EC2FDC3B5B70}"/>
              </a:ext>
            </a:extLst>
          </p:cNvPr>
          <p:cNvSpPr/>
          <p:nvPr/>
        </p:nvSpPr>
        <p:spPr>
          <a:xfrm>
            <a:off x="8751460" y="931034"/>
            <a:ext cx="668622" cy="597666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2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96D37B9-877A-FC7E-4EC9-3F7E47866C92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97A3B5-6FEC-5C17-79A3-8B5F3A02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нервной системы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31ECA0-B2A4-E15F-D368-97B0E1911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24">
            <a:extLst>
              <a:ext uri="{FF2B5EF4-FFF2-40B4-BE49-F238E27FC236}">
                <a16:creationId xmlns:a16="http://schemas.microsoft.com/office/drawing/2014/main" xmlns="" id="{77A257D4-2101-6092-C7DA-18C593049A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51139529"/>
              </p:ext>
            </p:extLst>
          </p:nvPr>
        </p:nvGraphicFramePr>
        <p:xfrm>
          <a:off x="0" y="1052736"/>
          <a:ext cx="7575594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F6A15B-F8CC-207C-DBCD-A226A5D0CFC2}"/>
              </a:ext>
            </a:extLst>
          </p:cNvPr>
          <p:cNvSpPr txBox="1"/>
          <p:nvPr/>
        </p:nvSpPr>
        <p:spPr>
          <a:xfrm rot="16200000">
            <a:off x="5480510" y="3244335"/>
            <a:ext cx="695739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8" name="Управляющая кнопка: &quot;Пустой&quot;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7C72DC98-1090-8F09-F741-15B77522AD49}"/>
              </a:ext>
            </a:extLst>
          </p:cNvPr>
          <p:cNvSpPr/>
          <p:nvPr/>
        </p:nvSpPr>
        <p:spPr>
          <a:xfrm>
            <a:off x="8686800" y="1124744"/>
            <a:ext cx="668622" cy="597666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&quot;Пустой&quot;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EE3C6ACB-4CCA-210C-E36C-113102C301A8}"/>
              </a:ext>
            </a:extLst>
          </p:cNvPr>
          <p:cNvSpPr/>
          <p:nvPr/>
        </p:nvSpPr>
        <p:spPr>
          <a:xfrm>
            <a:off x="8839200" y="1277144"/>
            <a:ext cx="668622" cy="597666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005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02A9152-8C94-4A64-24AB-CD3210956A74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ABF5DC-0CB2-B646-E889-C6C2599E7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глаза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3F2C7C-5A21-C5D8-3C5D-07A18389A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24">
            <a:extLst>
              <a:ext uri="{FF2B5EF4-FFF2-40B4-BE49-F238E27FC236}">
                <a16:creationId xmlns:a16="http://schemas.microsoft.com/office/drawing/2014/main" xmlns="" id="{277004E6-DC34-D627-987A-AA0158511B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47533884"/>
              </p:ext>
            </p:extLst>
          </p:nvPr>
        </p:nvGraphicFramePr>
        <p:xfrm>
          <a:off x="143508" y="1124744"/>
          <a:ext cx="7432086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5AF090-8945-9A03-862D-7DB491D10A35}"/>
              </a:ext>
            </a:extLst>
          </p:cNvPr>
          <p:cNvSpPr txBox="1"/>
          <p:nvPr/>
        </p:nvSpPr>
        <p:spPr>
          <a:xfrm rot="16200000">
            <a:off x="5480510" y="3244335"/>
            <a:ext cx="695739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1" name="Управляющая кнопка: &quot;Пустой&quot;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CC020871-3486-2D3C-FDA8-C273A307D807}"/>
              </a:ext>
            </a:extLst>
          </p:cNvPr>
          <p:cNvSpPr/>
          <p:nvPr/>
        </p:nvSpPr>
        <p:spPr>
          <a:xfrm>
            <a:off x="8686800" y="-243408"/>
            <a:ext cx="668622" cy="734481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6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888D48C-4EFF-9502-D17C-5119927CDEF2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61747E-59CC-D1A3-2A62-22E7E124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уха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15F39F-3EDC-7C52-A33E-A4DA99632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24">
            <a:extLst>
              <a:ext uri="{FF2B5EF4-FFF2-40B4-BE49-F238E27FC236}">
                <a16:creationId xmlns:a16="http://schemas.microsoft.com/office/drawing/2014/main" xmlns="" id="{8691F1AC-D400-B47F-7D6B-9EBABFC478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35409232"/>
              </p:ext>
            </p:extLst>
          </p:nvPr>
        </p:nvGraphicFramePr>
        <p:xfrm>
          <a:off x="143508" y="1124744"/>
          <a:ext cx="743208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Управляющая кнопка: &quot;Пустой&quot;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7A640126-94A7-B113-048D-53014377D7FC}"/>
              </a:ext>
            </a:extLst>
          </p:cNvPr>
          <p:cNvSpPr/>
          <p:nvPr/>
        </p:nvSpPr>
        <p:spPr>
          <a:xfrm>
            <a:off x="7452320" y="5445224"/>
            <a:ext cx="504056" cy="57606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D05D0A-EA1C-79C1-771F-E7299C7ABABE}"/>
              </a:ext>
            </a:extLst>
          </p:cNvPr>
          <p:cNvSpPr txBox="1"/>
          <p:nvPr/>
        </p:nvSpPr>
        <p:spPr>
          <a:xfrm rot="16200000">
            <a:off x="5480510" y="3244335"/>
            <a:ext cx="695739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8" name="Управляющая кнопка: &quot;Пустой&quot;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20196DCA-2CA6-CC4C-A69B-40ACC54098A2}"/>
              </a:ext>
            </a:extLst>
          </p:cNvPr>
          <p:cNvSpPr/>
          <p:nvPr/>
        </p:nvSpPr>
        <p:spPr>
          <a:xfrm>
            <a:off x="8686800" y="-459432"/>
            <a:ext cx="668622" cy="756084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77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DF3BD36-7380-D119-23F4-23FAC7789F54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34DB8D-75AC-4FE2-E216-1BFAEBD04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системы кровообращения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67E4B2-752B-7199-DDB8-919E1EB8F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24">
            <a:extLst>
              <a:ext uri="{FF2B5EF4-FFF2-40B4-BE49-F238E27FC236}">
                <a16:creationId xmlns:a16="http://schemas.microsoft.com/office/drawing/2014/main" xmlns="" id="{0A7E2909-2784-D3CF-4B17-F638B1AF09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69635043"/>
              </p:ext>
            </p:extLst>
          </p:nvPr>
        </p:nvGraphicFramePr>
        <p:xfrm>
          <a:off x="143508" y="1124744"/>
          <a:ext cx="885698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9F4034-26F9-5BE4-E858-B2610DAD53A7}"/>
              </a:ext>
            </a:extLst>
          </p:cNvPr>
          <p:cNvSpPr txBox="1"/>
          <p:nvPr/>
        </p:nvSpPr>
        <p:spPr>
          <a:xfrm rot="16200000">
            <a:off x="5480510" y="3244335"/>
            <a:ext cx="695739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Управляющая кнопка: &quot;Пустой&quot;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07C78226-3326-FF4A-C7AB-4D75FBBBCDD2}"/>
              </a:ext>
            </a:extLst>
          </p:cNvPr>
          <p:cNvSpPr/>
          <p:nvPr/>
        </p:nvSpPr>
        <p:spPr>
          <a:xfrm>
            <a:off x="8686800" y="-387424"/>
            <a:ext cx="668622" cy="7488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7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F6521B-8DF8-6E44-EE7C-091578763404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89CFEF-78D9-32DC-5054-AFED24B0C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органов дыхания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9B9238-0DCE-6831-139C-E354BA6F9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24">
            <a:extLst>
              <a:ext uri="{FF2B5EF4-FFF2-40B4-BE49-F238E27FC236}">
                <a16:creationId xmlns:a16="http://schemas.microsoft.com/office/drawing/2014/main" xmlns="" id="{D8E61899-466D-4E16-D29F-C3BB6BB6D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11413111"/>
              </p:ext>
            </p:extLst>
          </p:nvPr>
        </p:nvGraphicFramePr>
        <p:xfrm>
          <a:off x="0" y="1124744"/>
          <a:ext cx="86868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63BD61-0403-817E-9FBC-FA7F8735E98E}"/>
              </a:ext>
            </a:extLst>
          </p:cNvPr>
          <p:cNvSpPr txBox="1"/>
          <p:nvPr/>
        </p:nvSpPr>
        <p:spPr>
          <a:xfrm rot="16200000">
            <a:off x="5480510" y="3244335"/>
            <a:ext cx="695739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Управляющая кнопка: &quot;Пустой&quot;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81787B15-F051-4D3E-91F5-E5C9F2FDD427}"/>
              </a:ext>
            </a:extLst>
          </p:cNvPr>
          <p:cNvSpPr/>
          <p:nvPr/>
        </p:nvSpPr>
        <p:spPr>
          <a:xfrm>
            <a:off x="8686800" y="-243408"/>
            <a:ext cx="668622" cy="734481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1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793A417-15DD-0598-9096-246CC73F40C5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8C867F-7B1E-F984-EBB2-65C95095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органов пищеварения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D14A19-5C9D-0574-CFFD-FD425B83B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24">
            <a:extLst>
              <a:ext uri="{FF2B5EF4-FFF2-40B4-BE49-F238E27FC236}">
                <a16:creationId xmlns:a16="http://schemas.microsoft.com/office/drawing/2014/main" xmlns="" id="{FB8A4284-AE7C-4D79-51A6-28A369772A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42441188"/>
              </p:ext>
            </p:extLst>
          </p:nvPr>
        </p:nvGraphicFramePr>
        <p:xfrm>
          <a:off x="143507" y="1124744"/>
          <a:ext cx="8419483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E583EE-07BC-BD81-6E08-1F4FC9732137}"/>
              </a:ext>
            </a:extLst>
          </p:cNvPr>
          <p:cNvSpPr txBox="1"/>
          <p:nvPr/>
        </p:nvSpPr>
        <p:spPr>
          <a:xfrm rot="16200000">
            <a:off x="5480510" y="3244335"/>
            <a:ext cx="695739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Управляющая кнопка: &quot;Пустой&quot;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E1948564-99BB-4314-C4C5-1038F922ACED}"/>
              </a:ext>
            </a:extLst>
          </p:cNvPr>
          <p:cNvSpPr/>
          <p:nvPr/>
        </p:nvSpPr>
        <p:spPr>
          <a:xfrm>
            <a:off x="8686800" y="-387424"/>
            <a:ext cx="668622" cy="74888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62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963164B-8A28-6F6B-1041-554BD9C7B12E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2DF5CC-785D-2CB3-457D-9EF9C4FEB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кожи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7BCF60-43B5-D0B9-C295-F777151BF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24">
            <a:extLst>
              <a:ext uri="{FF2B5EF4-FFF2-40B4-BE49-F238E27FC236}">
                <a16:creationId xmlns:a16="http://schemas.microsoft.com/office/drawing/2014/main" xmlns="" id="{FA7FA439-6883-E58E-AF94-7C75F6CD66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05966689"/>
              </p:ext>
            </p:extLst>
          </p:nvPr>
        </p:nvGraphicFramePr>
        <p:xfrm>
          <a:off x="143507" y="1124744"/>
          <a:ext cx="8419483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B09C67-FBEA-84C4-9FCA-4D473E08767C}"/>
              </a:ext>
            </a:extLst>
          </p:cNvPr>
          <p:cNvSpPr txBox="1"/>
          <p:nvPr/>
        </p:nvSpPr>
        <p:spPr>
          <a:xfrm rot="16200000">
            <a:off x="5480510" y="3244335"/>
            <a:ext cx="695739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Управляющая кнопка: &quot;Пустой&quot;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4A1203CC-772D-C9DF-3110-F8AFCC44AD41}"/>
              </a:ext>
            </a:extLst>
          </p:cNvPr>
          <p:cNvSpPr/>
          <p:nvPr/>
        </p:nvSpPr>
        <p:spPr>
          <a:xfrm>
            <a:off x="8686800" y="-243408"/>
            <a:ext cx="668622" cy="734481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1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872C477-168B-E27B-0C7E-4B33F61A35F1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BD325C-4399-6612-A302-BDC067654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костно-мышечной ткани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E76D20-1B9D-5F82-AFDB-B813E1917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24">
            <a:extLst>
              <a:ext uri="{FF2B5EF4-FFF2-40B4-BE49-F238E27FC236}">
                <a16:creationId xmlns:a16="http://schemas.microsoft.com/office/drawing/2014/main" xmlns="" id="{CC0263DA-D3CF-51AE-26BC-BDD32F788B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50917461"/>
              </p:ext>
            </p:extLst>
          </p:nvPr>
        </p:nvGraphicFramePr>
        <p:xfrm>
          <a:off x="1" y="1124744"/>
          <a:ext cx="856299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B3C4F7-35E6-C9A3-97D7-62CF0A0A2FB0}"/>
              </a:ext>
            </a:extLst>
          </p:cNvPr>
          <p:cNvSpPr txBox="1"/>
          <p:nvPr/>
        </p:nvSpPr>
        <p:spPr>
          <a:xfrm rot="16200000">
            <a:off x="5480510" y="3244335"/>
            <a:ext cx="695739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Управляющая кнопка: &quot;Пустой&quot;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D824086E-0DB0-4BAD-C66C-D1ABB288A7C1}"/>
              </a:ext>
            </a:extLst>
          </p:cNvPr>
          <p:cNvSpPr/>
          <p:nvPr/>
        </p:nvSpPr>
        <p:spPr>
          <a:xfrm>
            <a:off x="8686800" y="-459432"/>
            <a:ext cx="668622" cy="756084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3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87F86A5-D2A7-A674-8846-6AFB66B561A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4335B5-D89B-B9C4-531C-8689683E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мочеполовой системы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F7BC6F-10F8-916E-F9CB-CAB766E5A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24">
            <a:extLst>
              <a:ext uri="{FF2B5EF4-FFF2-40B4-BE49-F238E27FC236}">
                <a16:creationId xmlns:a16="http://schemas.microsoft.com/office/drawing/2014/main" xmlns="" id="{C6927B26-3EDB-2BEE-E8A5-13E312058B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87985683"/>
              </p:ext>
            </p:extLst>
          </p:nvPr>
        </p:nvGraphicFramePr>
        <p:xfrm>
          <a:off x="1" y="1124744"/>
          <a:ext cx="856299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BD741F-E6DD-28CC-99D1-50D48709EF7E}"/>
              </a:ext>
            </a:extLst>
          </p:cNvPr>
          <p:cNvSpPr txBox="1"/>
          <p:nvPr/>
        </p:nvSpPr>
        <p:spPr>
          <a:xfrm rot="16200000">
            <a:off x="5480510" y="3244335"/>
            <a:ext cx="695739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Управляющая кнопка: &quot;Пустой&quot;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D624956E-D65C-A5AD-49E6-A4A626B568AA}"/>
              </a:ext>
            </a:extLst>
          </p:cNvPr>
          <p:cNvSpPr/>
          <p:nvPr/>
        </p:nvSpPr>
        <p:spPr>
          <a:xfrm>
            <a:off x="8686800" y="-243408"/>
            <a:ext cx="668622" cy="734481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35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57971B9-6880-820C-8C11-56FDB91AB773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нозогеографических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карт,  отражающих историю и  распространение различных заболеваний в Горном улусе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литературу по истории медицины в улусе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методикой составления медико-географических карт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демографическое положение Горного улуса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Сбора статистического материала о заболеваемости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планы карт по истории заболеваний и кодам болезней по МКБ -10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нозогеографические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карты заболеваний в Горном улусе с применением векторного графического редактора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CorelDraw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выводы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710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6D0BF-6C45-F7D0-4ABE-8D3862944AB3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264696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нозогеографические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карты</a:t>
            </a:r>
          </a:p>
          <a:p>
            <a:pPr marL="0" indent="0">
              <a:buNone/>
            </a:pP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нозогеографические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карты, отражающие историю и  распространение различных заболеваний в Горном улусе</a:t>
            </a:r>
          </a:p>
          <a:p>
            <a:pPr marL="0" indent="0">
              <a:buNone/>
            </a:pP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составить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нозогеографические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карты, то можно узнать  историю  распространения различных заболеваний в Горном улусе</a:t>
            </a:r>
          </a:p>
          <a:p>
            <a:pPr marL="0" indent="0">
              <a:buNone/>
            </a:pP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Новизна: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сделали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нозогеографические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карты истории распространения различных заболеваний в Горном улусе</a:t>
            </a:r>
          </a:p>
          <a:p>
            <a:pPr marL="0" indent="0">
              <a:buNone/>
            </a:pP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680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993849C-E834-2FBC-0494-A862C3A61AF7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Медико-географические карты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медико-географических условий: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климатические показатели (температура воздуха, циркуляция воздушных масс, радиационный баланс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экстремальность климатических условий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уровень загрязнения воздуха и воды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заболеваемость населения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условия жизни населения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состояние общественного здоровья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Вышеперечисленные показатели медико-географических условий являются факторами, как позитивно, так и негативно влияющих на здоровье человек. Отображением данных факторов занимается медико-географическое картографирование. Результатом такого картографирования являются медико-географические карты.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3290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00FE8E2-1A32-2EEF-C7CA-4D5F1E8FEB8A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692" y="1176854"/>
            <a:ext cx="82296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литературой по истории здравоохранения в Горном улусе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статистическими данными, полученными в Центральной улусной больнице Горного улуса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картографирование с применением векторного графического редактора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CorelDraw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Graphic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29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FEDFA98-52A5-FFBD-9BE7-5C3C73A7D705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937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 улуса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57253420"/>
              </p:ext>
            </p:extLst>
          </p:nvPr>
        </p:nvGraphicFramePr>
        <p:xfrm>
          <a:off x="448568" y="80531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8568" y="5426240"/>
            <a:ext cx="844391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	В улусе прослеживается тенденция к увеличению численности населения 2015 года по 2021 годах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361812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4FA3E62-29E0-E126-0559-B4D22AB30F03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 улуса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7166871"/>
              </p:ext>
            </p:extLst>
          </p:nvPr>
        </p:nvGraphicFramePr>
        <p:xfrm>
          <a:off x="457200" y="1600201"/>
          <a:ext cx="8229600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0844" y="5656733"/>
            <a:ext cx="8579296" cy="10802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естественного прироста в улусе положительный, что объясняется высокой рождаемостью и низкой смертностью, особенно, в связи с введением специальных мер, стимулирующих рождаемость.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895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688E386-C299-04CA-13B4-9B367CF0765A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5805"/>
            <a:ext cx="9144000" cy="680639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35662108"/>
              </p:ext>
            </p:extLst>
          </p:nvPr>
        </p:nvGraphicFramePr>
        <p:xfrm>
          <a:off x="398352" y="235391"/>
          <a:ext cx="8288447" cy="470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5760" y="5009518"/>
            <a:ext cx="889248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indent="450215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Естественный прирост населения с 2017 года составляет примерно 9,2%, что показывает хотя небольшой, но прирост населения. Особенно ощутимая естественная убыль наблюдается в 2019 и 2022 годах.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рождаемости в среднем значении – средние. Высокие показатели были достигнуты только в 2016 году. С 2019 и 2022 года наблюдаются очень низкие показатели рождаемости. С наступлением пандемии естественный прирост снижается.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212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</TotalTime>
  <Words>819</Words>
  <Application>Microsoft Office PowerPoint</Application>
  <PresentationFormat>Экран (4:3)</PresentationFormat>
  <Paragraphs>191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Нозогеографические карты  Горного улуса</vt:lpstr>
      <vt:lpstr>Актуальность</vt:lpstr>
      <vt:lpstr>Слайд 3</vt:lpstr>
      <vt:lpstr>Слайд 4</vt:lpstr>
      <vt:lpstr>Медико-географические карты</vt:lpstr>
      <vt:lpstr>Методика работы</vt:lpstr>
      <vt:lpstr>Демография улуса</vt:lpstr>
      <vt:lpstr>Демография улуса</vt:lpstr>
      <vt:lpstr>Слайд 9</vt:lpstr>
      <vt:lpstr>История здравоохранения Горного улуса</vt:lpstr>
      <vt:lpstr>Из истории болезней начала ХХ века</vt:lpstr>
      <vt:lpstr>Причины распространения заболеваний в начале ХХ века</vt:lpstr>
      <vt:lpstr>Пандемия 21 века, covid 19, 2022 г</vt:lpstr>
      <vt:lpstr>Создание нозогеографические карты Горного улуса, на программе векторного графического редактора CorelDraw  </vt:lpstr>
      <vt:lpstr>Выводы</vt:lpstr>
      <vt:lpstr>Заболеваемости в Горном улусе за 2022 год </vt:lpstr>
      <vt:lpstr>Новообразования</vt:lpstr>
      <vt:lpstr>Болезни крови</vt:lpstr>
      <vt:lpstr>Болезни эндокринной системы</vt:lpstr>
      <vt:lpstr>Психические растройства</vt:lpstr>
      <vt:lpstr>Болезни нервной системы</vt:lpstr>
      <vt:lpstr>Болезни глаза</vt:lpstr>
      <vt:lpstr>Болезни уха</vt:lpstr>
      <vt:lpstr>Болезни системы кровообращения</vt:lpstr>
      <vt:lpstr>Болезни органов дыхания</vt:lpstr>
      <vt:lpstr>Болезни органов пищеварения</vt:lpstr>
      <vt:lpstr>Болезни кожи</vt:lpstr>
      <vt:lpstr>Болезни костно-мышечной ткани</vt:lpstr>
      <vt:lpstr>Болезни мочеполовой системы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Карты по нозогеографии Горного улуса</dc:title>
  <dc:creator>Admin</dc:creator>
  <cp:lastModifiedBy>Пользователь</cp:lastModifiedBy>
  <cp:revision>72</cp:revision>
  <dcterms:created xsi:type="dcterms:W3CDTF">2023-10-24T07:23:02Z</dcterms:created>
  <dcterms:modified xsi:type="dcterms:W3CDTF">2025-01-23T06:49:21Z</dcterms:modified>
</cp:coreProperties>
</file>