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0" r:id="rId2"/>
    <p:sldId id="256" r:id="rId3"/>
    <p:sldId id="257" r:id="rId4"/>
    <p:sldId id="267" r:id="rId5"/>
    <p:sldId id="268" r:id="rId6"/>
    <p:sldId id="270" r:id="rId7"/>
    <p:sldId id="264" r:id="rId8"/>
    <p:sldId id="265" r:id="rId9"/>
    <p:sldId id="271" r:id="rId10"/>
    <p:sldId id="272" r:id="rId11"/>
    <p:sldId id="273" r:id="rId12"/>
    <p:sldId id="281" r:id="rId13"/>
    <p:sldId id="275" r:id="rId14"/>
    <p:sldId id="280" r:id="rId15"/>
    <p:sldId id="277" r:id="rId16"/>
    <p:sldId id="278" r:id="rId17"/>
    <p:sldId id="27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F2332-81D2-4EA7-AF7F-9E1FBC658928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933C9-E234-41EF-B2C6-4B0157D8D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463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933C9-E234-41EF-B2C6-4B0157D8DF4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09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8519-9D07-4926-9C24-42B02BBBED6F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A155-B7C5-4563-B1D0-7A2B86175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595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8519-9D07-4926-9C24-42B02BBBED6F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A155-B7C5-4563-B1D0-7A2B86175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059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8519-9D07-4926-9C24-42B02BBBED6F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A155-B7C5-4563-B1D0-7A2B86175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040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8519-9D07-4926-9C24-42B02BBBED6F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A155-B7C5-4563-B1D0-7A2B86175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959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8519-9D07-4926-9C24-42B02BBBED6F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A155-B7C5-4563-B1D0-7A2B86175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407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8519-9D07-4926-9C24-42B02BBBED6F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A155-B7C5-4563-B1D0-7A2B86175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688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8519-9D07-4926-9C24-42B02BBBED6F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A155-B7C5-4563-B1D0-7A2B86175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19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8519-9D07-4926-9C24-42B02BBBED6F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A155-B7C5-4563-B1D0-7A2B86175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379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8519-9D07-4926-9C24-42B02BBBED6F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A155-B7C5-4563-B1D0-7A2B86175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064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8519-9D07-4926-9C24-42B02BBBED6F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A155-B7C5-4563-B1D0-7A2B86175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762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8519-9D07-4926-9C24-42B02BBBED6F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A155-B7C5-4563-B1D0-7A2B86175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197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18519-9D07-4926-9C24-42B02BBBED6F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2A155-B7C5-4563-B1D0-7A2B86175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20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403384_50-p-shablon-dlya-prezentatsii-bezhevii-fon-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88640"/>
            <a:ext cx="83529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Приморский край, г. Находка, пос. Врангель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«Центр развития ребенка – детский сад №65»  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61874" y="1124744"/>
            <a:ext cx="45365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Bahnschrift Light"/>
                <a:ea typeface="Calibri" pitchFamily="34" charset="0"/>
                <a:cs typeface="Times New Roman" pitchFamily="18" charset="0"/>
              </a:rPr>
              <a:t>Педагогическая находка</a:t>
            </a:r>
            <a:endParaRPr lang="ru-RU" sz="2000" dirty="0">
              <a:latin typeface="Bahnschrift Light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772816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latin typeface="Bahnschrift Light"/>
                <a:ea typeface="Calibri" pitchFamily="34" charset="0"/>
                <a:cs typeface="Times New Roman" pitchFamily="18" charset="0"/>
              </a:rPr>
              <a:t>Тема:</a:t>
            </a:r>
            <a:r>
              <a:rPr lang="ru-RU" sz="2000" dirty="0" smtClean="0">
                <a:latin typeface="Bahnschrift Light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Bahnschrift Light"/>
                <a:ea typeface="Calibri" pitchFamily="34" charset="0"/>
                <a:cs typeface="Times New Roman" pitchFamily="18" charset="0"/>
              </a:rPr>
              <a:t>Использование карт </a:t>
            </a:r>
            <a:r>
              <a:rPr lang="ru-RU" sz="2000" dirty="0" err="1" smtClean="0">
                <a:latin typeface="Bahnschrift Light"/>
                <a:ea typeface="Calibri" pitchFamily="34" charset="0"/>
                <a:cs typeface="Times New Roman" pitchFamily="18" charset="0"/>
              </a:rPr>
              <a:t>Проппа</a:t>
            </a:r>
            <a:r>
              <a:rPr lang="ru-RU" sz="2000" dirty="0" smtClean="0">
                <a:latin typeface="Bahnschrift Light"/>
                <a:ea typeface="Calibri" pitchFamily="34" charset="0"/>
                <a:cs typeface="Times New Roman" pitchFamily="18" charset="0"/>
              </a:rPr>
              <a:t> для развития связной речи старших дошкольников»</a:t>
            </a:r>
            <a:endParaRPr lang="ru-RU" sz="2000" dirty="0">
              <a:latin typeface="Bahnschrift Light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56573" y="5675497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Bahnschrift Light" pitchFamily="34" charset="0"/>
                <a:cs typeface="Times New Roman" pitchFamily="18" charset="0"/>
              </a:rPr>
              <a:t>Подготовила воспитатель </a:t>
            </a:r>
          </a:p>
          <a:p>
            <a:pPr algn="ctr"/>
            <a:r>
              <a:rPr lang="ru-RU" sz="1200" dirty="0" smtClean="0">
                <a:latin typeface="Bahnschrift Light" pitchFamily="34" charset="0"/>
                <a:cs typeface="Times New Roman" pitchFamily="18" charset="0"/>
              </a:rPr>
              <a:t>Старшей группы № 1</a:t>
            </a:r>
          </a:p>
          <a:p>
            <a:pPr algn="ctr"/>
            <a:r>
              <a:rPr lang="ru-RU" sz="1200" dirty="0" smtClean="0">
                <a:latin typeface="Bahnschrift Light" pitchFamily="34" charset="0"/>
                <a:cs typeface="Times New Roman" pitchFamily="18" charset="0"/>
              </a:rPr>
              <a:t>Шитова Юлия Александровна</a:t>
            </a:r>
            <a:endParaRPr lang="ru-RU" sz="1200" dirty="0">
              <a:latin typeface="Bahnschrift Light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http://cf3.ppt-online.org/files3/slide/w/wdN2kVAr7HiQDBXz9vclMRjZnu01CgJtybPFxI/slide-0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t="59957" r="66158" b="6638"/>
          <a:stretch/>
        </p:blipFill>
        <p:spPr bwMode="auto">
          <a:xfrm>
            <a:off x="467544" y="4947915"/>
            <a:ext cx="1638300" cy="1485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://cf.ppt-online.org/files1/slide/g/G5EYSIb6hzoq8OKeNw4DkXnfcPd2sHMU9rlAJLZau/slide-8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" t="18201" r="72253" b="37045"/>
          <a:stretch/>
        </p:blipFill>
        <p:spPr bwMode="auto">
          <a:xfrm>
            <a:off x="467544" y="3242948"/>
            <a:ext cx="1333500" cy="1990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cf3.ppt-online.org/files3/slide/w/wdN2kVAr7HiQDBXz9vclMRjZnu01CgJtybPFxI/slide-0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8" t="58962" r="33509" b="6446"/>
          <a:stretch/>
        </p:blipFill>
        <p:spPr bwMode="auto">
          <a:xfrm>
            <a:off x="2771800" y="4923022"/>
            <a:ext cx="1562100" cy="15335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s://otkrit-ka.ru/uploads/posts/2021-07/krasivye-kartinki-karty-proppa-8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9" t="56456" r="25201"/>
          <a:stretch/>
        </p:blipFill>
        <p:spPr bwMode="auto">
          <a:xfrm>
            <a:off x="2771800" y="3290890"/>
            <a:ext cx="1304925" cy="1894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s://cf3.ppt-online.org/files3/slide/w/wdN2kVAr7HiQDBXz9vclMRjZnu01CgJtybPFxI/slide-0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6" t="59266" r="1126" b="6807"/>
          <a:stretch/>
        </p:blipFill>
        <p:spPr bwMode="auto">
          <a:xfrm>
            <a:off x="5004048" y="4923022"/>
            <a:ext cx="1562100" cy="1504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https://fs.znanio.ru/d5af0e/33/af/0187684912c32178f5b6eb56c2394c0327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6" t="35465" r="3653" b="36047"/>
          <a:stretch/>
        </p:blipFill>
        <p:spPr bwMode="auto">
          <a:xfrm>
            <a:off x="5004048" y="3242947"/>
            <a:ext cx="1152525" cy="1895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https://cf3.ppt-online.org/files3/slide/w/wdN2kVAr7HiQDBXz9vclMRjZnu01CgJtybPFxI/slide-1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6" t="66518" r="13494" b="3649"/>
          <a:stretch/>
        </p:blipFill>
        <p:spPr bwMode="auto">
          <a:xfrm>
            <a:off x="7270973" y="4190834"/>
            <a:ext cx="1371600" cy="1323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https://cf.ppt-online.org/files1/slide/i/IiSvaRVXJxsprTwmEzKdYeg3jZ2Ff0MCG4NH7bDlny/slide-3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0" t="54507" r="22178" b="12875"/>
          <a:stretch/>
        </p:blipFill>
        <p:spPr bwMode="auto">
          <a:xfrm>
            <a:off x="7779722" y="2498998"/>
            <a:ext cx="1129325" cy="17771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212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403384_50-p-shablon-dlya-prezentatsii-bezhevii-fon-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404664"/>
            <a:ext cx="87129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Bahnschrift Light"/>
                <a:ea typeface="Calibri" pitchFamily="34" charset="0"/>
                <a:cs typeface="Times New Roman" pitchFamily="18" charset="0"/>
              </a:rPr>
              <a:t>Задачи: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Bahnschrift Light"/>
                <a:cs typeface="Times New Roman" pitchFamily="18" charset="0"/>
              </a:rPr>
              <a:t>- повысить свою профессиональную компетентность и обогатить опыт практической деятельности, направленный на применение нестандартных технологических приемов в развитии связной речи и речевого творчества детей дошкольного возраста;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Bahnschrift Light"/>
                <a:cs typeface="Times New Roman" pitchFamily="18" charset="0"/>
              </a:rPr>
              <a:t>- формировать умение продумывать замысел, следовать ему в сочинении, выбирать тему, интересный сюжет, героев;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Bahnschrift Light"/>
                <a:cs typeface="Times New Roman" pitchFamily="18" charset="0"/>
              </a:rPr>
              <a:t>- развивать внимание, восприятие, фантазию, воображение, обогащать эмоциональную сферу, активизировать устную связную речь;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Bahnschrift Light"/>
                <a:cs typeface="Times New Roman" pitchFamily="18" charset="0"/>
              </a:rPr>
              <a:t>- расширять и активизировать словарный запас детей, совершенствовать диалогическую и монологическую речь;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Bahnschrift Light"/>
                <a:cs typeface="Times New Roman" pitchFamily="18" charset="0"/>
              </a:rPr>
              <a:t>- Упражнять детей самостоятельному составлению творческих рассказов с помощью карт </a:t>
            </a:r>
            <a:r>
              <a:rPr lang="ru-RU" sz="2000" dirty="0" err="1" smtClean="0">
                <a:latin typeface="Bahnschrift Light"/>
                <a:cs typeface="Times New Roman" pitchFamily="18" charset="0"/>
              </a:rPr>
              <a:t>Проппа</a:t>
            </a:r>
            <a:r>
              <a:rPr lang="ru-RU" sz="2000" dirty="0" smtClean="0">
                <a:latin typeface="Bahnschrift Light"/>
                <a:cs typeface="Times New Roman" pitchFamily="18" charset="0"/>
              </a:rPr>
              <a:t>.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2000" dirty="0">
              <a:latin typeface="Bahnschrift Light"/>
              <a:cs typeface="Times New Roman" pitchFamily="18" charset="0"/>
            </a:endParaRPr>
          </a:p>
        </p:txBody>
      </p:sp>
      <p:pic>
        <p:nvPicPr>
          <p:cNvPr id="4" name="Рисунок 3" descr="https://lusana.ru/files/39158/653/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0" t="62016" r="43827" b="3359"/>
          <a:stretch/>
        </p:blipFill>
        <p:spPr bwMode="auto">
          <a:xfrm>
            <a:off x="3578994" y="4581128"/>
            <a:ext cx="2145133" cy="17404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8918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403384_50-p-shablon-dlya-prezentatsii-bezhevii-fon-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5546" y="409019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Bahnschrift Light"/>
                <a:ea typeface="Calibri" pitchFamily="34" charset="0"/>
                <a:cs typeface="Times New Roman" pitchFamily="18" charset="0"/>
              </a:rPr>
              <a:t>Этапы работы с картами </a:t>
            </a:r>
            <a:r>
              <a:rPr lang="ru-RU" sz="2000" dirty="0" err="1">
                <a:latin typeface="Bahnschrift Light"/>
                <a:ea typeface="Calibri" pitchFamily="34" charset="0"/>
                <a:cs typeface="Times New Roman" pitchFamily="18" charset="0"/>
              </a:rPr>
              <a:t>П</a:t>
            </a:r>
            <a:r>
              <a:rPr lang="ru-RU" sz="2000" dirty="0" err="1" smtClean="0">
                <a:latin typeface="Bahnschrift Light"/>
                <a:ea typeface="Calibri" pitchFamily="34" charset="0"/>
                <a:cs typeface="Times New Roman" pitchFamily="18" charset="0"/>
              </a:rPr>
              <a:t>роппа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1619672" y="850853"/>
            <a:ext cx="2527176" cy="7419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059832" y="836712"/>
            <a:ext cx="1080120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4139952" y="836712"/>
            <a:ext cx="432048" cy="16130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4139952" y="836712"/>
            <a:ext cx="2448272" cy="14050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179512" y="1610216"/>
            <a:ext cx="18722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Познакомить детей со сказкой, как жанром литературного произведения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019164" y="2241738"/>
            <a:ext cx="22648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Подготовительные игры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978990" y="2555459"/>
            <a:ext cx="17562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Чтение сказки и сопровождение чтения выкладыванием карт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Проппа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4139952" y="836712"/>
            <a:ext cx="3752801" cy="11254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6084168" y="2287904"/>
            <a:ext cx="1682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Пересказ сказки, опираясь на карты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Проппа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380312" y="1988136"/>
            <a:ext cx="14233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Дети сами сочиняют сказку</a:t>
            </a:r>
          </a:p>
        </p:txBody>
      </p:sp>
      <p:pic>
        <p:nvPicPr>
          <p:cNvPr id="14" name="Рисунок 13" descr="C:\Users\User\AppData\Local\Microsoft\Windows\Temporary Internet Files\Content.Word\20231212_11281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t="7902" r="24995"/>
          <a:stretch/>
        </p:blipFill>
        <p:spPr bwMode="auto">
          <a:xfrm rot="5400000">
            <a:off x="257625" y="3491039"/>
            <a:ext cx="2968804" cy="28447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C:\Users\User\AppData\Local\Microsoft\Windows\Temporary Internet Files\Content.Word\20231212_11344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11589" y="3733683"/>
            <a:ext cx="2824789" cy="2359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User\AppData\Local\Microsoft\Windows\Temporary Internet Files\Content.Word\20231212_11403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68761" y="4100210"/>
            <a:ext cx="2114782" cy="2212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624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catherineasquithgallery.com/uploads/posts/2021-02/1613403384_50-p-shablon-dlya-prezentatsii-bezhevii-fon-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5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AppData\Local\Microsoft\Windows\Temporary Internet Files\Content.Word\20231208_0924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127" y="2582281"/>
            <a:ext cx="4211218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AppData\Local\Microsoft\Windows\Temporary Internet Files\Content.Word\20231206_1618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03962" y="2510273"/>
            <a:ext cx="4211219" cy="33123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76924" y="692696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Bahnschrift Light"/>
                <a:ea typeface="Calibri" pitchFamily="34" charset="0"/>
                <a:cs typeface="Times New Roman" pitchFamily="18" charset="0"/>
              </a:rPr>
              <a:t>Последовательность знакомства детей с картами </a:t>
            </a:r>
            <a:r>
              <a:rPr lang="ru-RU" sz="2000" dirty="0" err="1" smtClean="0">
                <a:latin typeface="Bahnschrift Light"/>
                <a:ea typeface="Calibri" pitchFamily="34" charset="0"/>
                <a:cs typeface="Times New Roman" pitchFamily="18" charset="0"/>
              </a:rPr>
              <a:t>Проппа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530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403384_50-p-shablon-dlya-prezentatsii-bezhevii-fon-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31030" y="476672"/>
            <a:ext cx="3046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Bahnschrift Light"/>
                <a:ea typeface="Calibri" pitchFamily="34" charset="0"/>
                <a:cs typeface="Times New Roman" pitchFamily="18" charset="0"/>
              </a:rPr>
              <a:t>Подготовительные игры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807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«Чудеса в решете» - как и с помощью чего осуществляются превращения, волшебство (волшебное слово, палочка и другие предметы и их действия);</a:t>
            </a:r>
          </a:p>
        </p:txBody>
      </p:sp>
      <p:pic>
        <p:nvPicPr>
          <p:cNvPr id="5" name="Picture 2" descr="ÐÐ°ÑÑÐ¸Ð½ÐºÐ¸ Ð¿Ð¾ Ð·Ð°Ð¿ÑÐ¾ÑÑ ÑÐµÑ Ð² Ð·Ð¾Ð»ÑÑÐº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40542"/>
            <a:ext cx="2243244" cy="152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91880" y="28529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«Кто на свете всех злее?»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Выявление злых и коварных сказочных героев, описание их внешнего облика, характера, образа жизни, привычек, жилища;</a:t>
            </a:r>
          </a:p>
        </p:txBody>
      </p:sp>
      <p:pic>
        <p:nvPicPr>
          <p:cNvPr id="7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14" y="2780928"/>
            <a:ext cx="2409103" cy="207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85800" y="50851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«Заветные слова» – попытка вычленить самые действенные, значимые слова в сказке (волшебные слова, сказочные приговоры);</a:t>
            </a:r>
          </a:p>
        </p:txBody>
      </p:sp>
      <p:pic>
        <p:nvPicPr>
          <p:cNvPr id="9" name="Picture 6" descr="ÐÐ°ÑÑÐ¸Ð½ÐºÐ¸ Ð¿Ð¾ Ð·Ð°Ð¿ÑÐ¾ÑÑ ÑÐºÐ°Ð·ÐºÐ° Ð²Ð¾Ð»Ðº Ð¸ Ð»Ð¸ÑÐ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305" y="4526692"/>
            <a:ext cx="2357373" cy="175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254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403384_50-p-shablon-dlya-prezentatsii-bezhevii-fon-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3326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«Что в дороге пригодится?» (скатерть-самобранка, сапоги-скороходы, меч-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кладенец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т.д.). Придумывание новых предметов помощников;</a:t>
            </a:r>
          </a:p>
        </p:txBody>
      </p:sp>
      <p:pic>
        <p:nvPicPr>
          <p:cNvPr id="4" name="Picture 2" descr="ÐÐ°ÑÑÐ¸Ð½ÐºÐ¸ Ð¿Ð¾ Ð·Ð°Ð¿ÑÐ¾ÑÑ ÑÐºÐ°ÑÐµÑÑÑ ÑÐ°Ð¼Ð¾Ð±ÑÐ°Ð½Ðº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3280"/>
            <a:ext cx="2726432" cy="175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66120" y="213285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«Что общего?» – сравнительный анализ различных сказок с точки зрения сходства и различия между ними («Теремок» и «Рукавичка», «Мороз Иванович» и «Госпожа метелица»);</a:t>
            </a:r>
          </a:p>
        </p:txBody>
      </p:sp>
      <p:pic>
        <p:nvPicPr>
          <p:cNvPr id="6" name="Picture 4" descr="ÐÐ°ÑÑÐ¸Ð½ÐºÐ¸ Ð¿Ð¾ Ð·Ð°Ð¿ÑÐ¾ÑÑ ÑÐµÑÐµÐ¼Ð¾Ð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22134"/>
            <a:ext cx="2736304" cy="18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76056" y="5609719"/>
            <a:ext cx="38385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«Волшебные имена». Выяснение причин, почему дали именно такое имя герою;</a:t>
            </a:r>
          </a:p>
        </p:txBody>
      </p:sp>
      <p:pic>
        <p:nvPicPr>
          <p:cNvPr id="8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96048"/>
            <a:ext cx="2940573" cy="222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7544" y="4049052"/>
            <a:ext cx="27363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«Хороший-плохой» - выявление положительных и отрицательных черт характера героев, их действий.</a:t>
            </a:r>
          </a:p>
        </p:txBody>
      </p:sp>
      <p:pic>
        <p:nvPicPr>
          <p:cNvPr id="10" name="Picture 4" descr="ÐÐ°ÑÑÐ¸Ð½ÐºÐ¸ Ð¿Ð¾ Ð·Ð°Ð¿ÑÐ¾ÑÑ Ð·Ð°ÑÑÐºÐ¸Ð½Ð° Ð¸Ð·Ð±ÑÑÐºÐ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933056"/>
            <a:ext cx="1686310" cy="198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498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403384_50-p-shablon-dlya-prezentatsii-bezhevii-fon-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AppData\Local\Microsoft\Windows\Temporary Internet Files\Content.Word\IMG-20230331-WA00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433" y="3068960"/>
            <a:ext cx="4608512" cy="3283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AppData\Local\Microsoft\Windows\Temporary Internet Files\Content.Word\20231212_11013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78"/>
          <a:stretch/>
        </p:blipFill>
        <p:spPr bwMode="auto">
          <a:xfrm rot="5400000">
            <a:off x="420288" y="91880"/>
            <a:ext cx="3406880" cy="3888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4437112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Bahnschrift Light"/>
                <a:ea typeface="Calibri" pitchFamily="34" charset="0"/>
                <a:cs typeface="Times New Roman" pitchFamily="18" charset="0"/>
              </a:rPr>
              <a:t>Творческое рассказывание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2249" y="1462957"/>
            <a:ext cx="4046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Bahnschrift Light"/>
                <a:ea typeface="Calibri" pitchFamily="34" charset="0"/>
                <a:cs typeface="Times New Roman" pitchFamily="18" charset="0"/>
              </a:rPr>
              <a:t>Сказка «Теремок» на новый лад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641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403384_50-p-shablon-dlya-prezentatsii-bezhevii-fon-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620688"/>
            <a:ext cx="87129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Bahnschrift Light"/>
                <a:ea typeface="Calibri" pitchFamily="34" charset="0"/>
                <a:cs typeface="Times New Roman" pitchFamily="18" charset="0"/>
              </a:rPr>
              <a:t>Предполагаемый результат:</a:t>
            </a:r>
          </a:p>
          <a:p>
            <a:pPr algn="ctr"/>
            <a:endParaRPr lang="ru-RU" sz="2000" dirty="0" smtClean="0">
              <a:latin typeface="Bahnschrift Light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Bahnschrift Light"/>
                <a:cs typeface="Times New Roman" pitchFamily="18" charset="0"/>
              </a:rPr>
              <a:t>- запоминать последовательность событий в сказке;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Bahnschrift Light"/>
                <a:cs typeface="Times New Roman" pitchFamily="18" charset="0"/>
              </a:rPr>
              <a:t>- выделять основное содержание сказки;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Bahnschrift Light"/>
                <a:cs typeface="Times New Roman" pitchFamily="18" charset="0"/>
              </a:rPr>
              <a:t>- выстраивать схему содержания, опираясь на карты </a:t>
            </a:r>
            <a:r>
              <a:rPr lang="ru-RU" sz="2000" dirty="0" err="1" smtClean="0">
                <a:latin typeface="Bahnschrift Light"/>
                <a:cs typeface="Times New Roman" pitchFamily="18" charset="0"/>
              </a:rPr>
              <a:t>Проппа</a:t>
            </a:r>
            <a:r>
              <a:rPr lang="ru-RU" sz="2000" dirty="0" smtClean="0">
                <a:latin typeface="Bahnschrift Light"/>
                <a:cs typeface="Times New Roman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Bahnschrift Light"/>
                <a:cs typeface="Times New Roman" pitchFamily="18" charset="0"/>
              </a:rPr>
              <a:t>- пересказывать знакомые и сочинять новые сказки.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AppData\Local\Microsoft\Windows\Temporary Internet Files\Content.Word\20230920_11183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6" r="10794"/>
          <a:stretch/>
        </p:blipFill>
        <p:spPr bwMode="auto">
          <a:xfrm>
            <a:off x="2843808" y="3175233"/>
            <a:ext cx="2951157" cy="3206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49519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403384_50-p-shablon-dlya-prezentatsii-bezhevii-fon-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1268760"/>
            <a:ext cx="66967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288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atherineasquithgallery.com/uploads/posts/2021-02/1613403384_50-p-shablon-dlya-prezentatsii-bezhevii-fon-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7753" y="836712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«Учите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 ребёнка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каким-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нибудь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 неизвестным ему пяти словам – он будет долго и напрасно мучиться, но свяжите двадцать таких слов с картинками, и он их усвоит на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лету» </a:t>
            </a:r>
          </a:p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К.Д.Ушинский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C:\Users\User\Desktop\Сайт Шитова\Фото\WhatsApp Image 2023-01-27 at 15.42.4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348880"/>
            <a:ext cx="5094311" cy="38207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812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403384_50-p-shablon-dlya-prezentatsii-bezhevii-fon-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AppData\Local\Microsoft\Windows\Temporary Internet Files\Content.Word\VideoCapture_20231214-20484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6"/>
          <a:stretch/>
        </p:blipFill>
        <p:spPr bwMode="auto">
          <a:xfrm>
            <a:off x="539552" y="2420888"/>
            <a:ext cx="2160240" cy="31719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9712" y="439221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Bahnschrift Light"/>
                <a:ea typeface="Calibri" pitchFamily="34" charset="0"/>
                <a:cs typeface="Times New Roman" pitchFamily="18" charset="0"/>
              </a:rPr>
              <a:t>Волшебные сказки</a:t>
            </a:r>
            <a:endParaRPr lang="ru-RU" sz="2000" dirty="0">
              <a:latin typeface="Bahnschrift Light"/>
              <a:cs typeface="Times New Roman" pitchFamily="18" charset="0"/>
            </a:endParaRPr>
          </a:p>
        </p:txBody>
      </p:sp>
      <p:pic>
        <p:nvPicPr>
          <p:cNvPr id="7" name="Рисунок 6" descr="C:\Users\User\AppData\Local\Microsoft\Windows\Temporary Internet Files\Content.Word\VideoCapture_20231214-20485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 bwMode="auto">
          <a:xfrm>
            <a:off x="6372200" y="639276"/>
            <a:ext cx="2173605" cy="30708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User\AppData\Local\Microsoft\Windows\Temporary Internet Files\Content.Word\VideoCapture_20231214-20491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6"/>
          <a:stretch/>
        </p:blipFill>
        <p:spPr bwMode="auto">
          <a:xfrm>
            <a:off x="3347864" y="1124744"/>
            <a:ext cx="2153116" cy="30078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User\Pictures\рабочая папка фото детей\фото детей\20220114_11403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6972"/>
          <a:stretch/>
        </p:blipFill>
        <p:spPr bwMode="auto">
          <a:xfrm>
            <a:off x="4629760" y="4221088"/>
            <a:ext cx="1958464" cy="20327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moe-online.ru/media_new/2/3/1/7/8/4/7db8724455e43afd4c1bc2b2c61b27af/7db8724455e43afd4c1bc2b2c61b27af-thumb_192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42" y="667053"/>
            <a:ext cx="1242060" cy="1242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s://img.staticdj.com/b669bc8fdc7f669288b8de24e3f4f277.jpe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97152"/>
            <a:ext cx="1368152" cy="1281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92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403384_50-p-shablon-dlya-prezentatsii-bezhevii-fon-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87724" y="948790"/>
            <a:ext cx="4968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Bahnschrift Light"/>
                <a:ea typeface="Calibri" pitchFamily="34" charset="0"/>
                <a:cs typeface="Times New Roman" pitchFamily="18" charset="0"/>
              </a:rPr>
              <a:t>Развитие речи в «Морячках»</a:t>
            </a:r>
            <a:endParaRPr lang="ru-RU" sz="2000" dirty="0">
              <a:latin typeface="Bahnschrift Light"/>
              <a:cs typeface="Times New Roman" pitchFamily="18" charset="0"/>
            </a:endParaRPr>
          </a:p>
        </p:txBody>
      </p:sp>
      <p:pic>
        <p:nvPicPr>
          <p:cNvPr id="1026" name="Picture 2" descr="C:\Users\User\Desktop\20231012_1554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5376228" cy="4032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C:\Users\User\Desktop\VideoCapture_20231210-18335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76442"/>
            <a:ext cx="3024336" cy="4464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343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403384_50-p-shablon-dlya-prezentatsii-bezhevii-fon-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ser\Desktop\Сайт Шитова\Фото\WhatsApp Image 2023-01-27 at 14.40.2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73" y="524694"/>
            <a:ext cx="1539420" cy="2736747"/>
          </a:xfrm>
          <a:prstGeom prst="rect">
            <a:avLst/>
          </a:prstGeom>
          <a:noFill/>
        </p:spPr>
      </p:pic>
      <p:pic>
        <p:nvPicPr>
          <p:cNvPr id="4" name="Picture 2" descr="C:\Users\User\Desktop\Сайт Шитова\Фото\WhatsApp Image 2023-01-27 at 14.40.2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836712"/>
            <a:ext cx="1584176" cy="2816313"/>
          </a:xfrm>
          <a:prstGeom prst="rect">
            <a:avLst/>
          </a:prstGeom>
          <a:noFill/>
        </p:spPr>
      </p:pic>
      <p:pic>
        <p:nvPicPr>
          <p:cNvPr id="5" name="Picture 4" descr="C:\Users\User\Desktop\Сайт Шитова\Фото\WhatsApp Image 2023-01-27 at 14.40.24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9032" y="380185"/>
            <a:ext cx="1558624" cy="277088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699792" y="349276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Bahnschrift Light"/>
              </a:rPr>
              <a:t>Технология  </a:t>
            </a:r>
            <a:r>
              <a:rPr lang="ru-RU" sz="2000" dirty="0" err="1" smtClean="0">
                <a:latin typeface="Bahnschrift Light"/>
              </a:rPr>
              <a:t>мнемотаблиц</a:t>
            </a:r>
            <a:endParaRPr lang="ru-RU" sz="2000" dirty="0">
              <a:latin typeface="Bahnschrift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3728" y="3750900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Bahnschrift Light"/>
              </a:rPr>
              <a:t>Технология «сторителлинг»</a:t>
            </a:r>
            <a:endParaRPr lang="ru-RU" sz="2000" dirty="0">
              <a:latin typeface="Bahnschrift Light"/>
            </a:endParaRPr>
          </a:p>
        </p:txBody>
      </p:sp>
      <p:pic>
        <p:nvPicPr>
          <p:cNvPr id="9" name="Рисунок 8" descr="20230131_173539.jpg"/>
          <p:cNvPicPr>
            <a:picLocks noChangeAspect="1"/>
          </p:cNvPicPr>
          <p:nvPr/>
        </p:nvPicPr>
        <p:blipFill>
          <a:blip r:embed="rId6" cstate="print"/>
          <a:srcRect t="14524" b="8012"/>
          <a:stretch>
            <a:fillRect/>
          </a:stretch>
        </p:blipFill>
        <p:spPr>
          <a:xfrm>
            <a:off x="899592" y="4293096"/>
            <a:ext cx="3967290" cy="2129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User\Desktop\20231206_16042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3792" y="3996168"/>
            <a:ext cx="2561719" cy="2291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405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catherineasquithgallery.com/uploads/posts/2021-02/1613403384_50-p-shablon-dlya-prezentatsii-bezhevii-fon-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Сайт Шитова\Фото\20230130_165722.jpg"/>
          <p:cNvPicPr>
            <a:picLocks noChangeAspect="1" noChangeArrowheads="1"/>
          </p:cNvPicPr>
          <p:nvPr/>
        </p:nvPicPr>
        <p:blipFill>
          <a:blip r:embed="rId3" cstate="print"/>
          <a:srcRect r="16138"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23728" y="260648"/>
            <a:ext cx="5832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Bahnschrift Light" pitchFamily="34" charset="0"/>
              </a:rPr>
              <a:t>КАРТЫ ПРОППА – как один из методов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60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403384_50-p-shablon-dlya-prezentatsii-bezhevii-fon-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b1-staging-718506.culture.ru/c/8052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57" y="343172"/>
            <a:ext cx="1708463" cy="2624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63750" y="707559"/>
            <a:ext cx="56166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Bahnschrift Light"/>
              </a:rPr>
              <a:t>Владимир Яковлевич </a:t>
            </a:r>
            <a:r>
              <a:rPr lang="ru-RU" sz="2000" b="1" dirty="0" err="1">
                <a:solidFill>
                  <a:srgbClr val="C00000"/>
                </a:solidFill>
                <a:latin typeface="Bahnschrift Light"/>
              </a:rPr>
              <a:t>Пропп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>
                <a:solidFill>
                  <a:srgbClr val="FF0000"/>
                </a:solidFill>
                <a:latin typeface="Bahnschrift Light"/>
              </a:rPr>
              <a:t>российский и советский </a:t>
            </a:r>
            <a:r>
              <a:rPr lang="ru-RU" sz="2000" dirty="0">
                <a:solidFill>
                  <a:srgbClr val="FF0000"/>
                </a:solidFill>
                <a:latin typeface="Bahnschrift Light"/>
              </a:rPr>
              <a:t>ученый </a:t>
            </a:r>
            <a:endParaRPr lang="ru-RU" sz="2000" dirty="0" smtClean="0">
              <a:solidFill>
                <a:srgbClr val="FF0000"/>
              </a:solidFill>
              <a:latin typeface="Bahnschrift Light"/>
            </a:endParaRPr>
          </a:p>
          <a:p>
            <a:r>
              <a:rPr lang="ru-RU" sz="2000" dirty="0" smtClean="0">
                <a:solidFill>
                  <a:srgbClr val="FF0000"/>
                </a:solidFill>
                <a:latin typeface="Bahnschrift Light"/>
              </a:rPr>
              <a:t>филолог – фольклорист</a:t>
            </a:r>
            <a:r>
              <a:rPr lang="ru-RU" sz="2000" dirty="0">
                <a:solidFill>
                  <a:srgbClr val="FF0000"/>
                </a:solidFill>
                <a:latin typeface="Bahnschrift Light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2807" y="3573016"/>
            <a:ext cx="28083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Bahnschrift Light"/>
              </a:rPr>
              <a:t>«Карты </a:t>
            </a:r>
            <a:r>
              <a:rPr lang="ru-RU" sz="2000" b="1" dirty="0" err="1">
                <a:latin typeface="Bahnschrift Light"/>
              </a:rPr>
              <a:t>Проппа</a:t>
            </a:r>
            <a:r>
              <a:rPr lang="ru-RU" sz="2000" b="1" dirty="0">
                <a:latin typeface="Bahnschrift Light"/>
              </a:rPr>
              <a:t>» </a:t>
            </a:r>
            <a:r>
              <a:rPr lang="ru-RU" sz="2000" dirty="0">
                <a:latin typeface="Bahnschrift Light"/>
              </a:rPr>
              <a:t>- игровое пособие из карточек, которые состоят из символов и иллюстраций, по которым дети узнают события и эпизоды сказки.</a:t>
            </a:r>
          </a:p>
        </p:txBody>
      </p:sp>
      <p:pic>
        <p:nvPicPr>
          <p:cNvPr id="7174" name="Picture 6" descr="https://sun9-34.userapi.com/impf/c844418/v844418719/6fd99/iaz9Qy4Y_po.jpg?size=800x636&amp;quality=96&amp;sign=66d84e8b701757be678aebac38c39739&amp;c_uniq_tag=hlEXIgyaFrabPisxnyhlg7_o75hOCQkHonXWcc5w1P0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80103"/>
            <a:ext cx="5882205" cy="467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89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403384_50-p-shablon-dlya-prezentatsii-bezhevii-fon-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628107" y="3665249"/>
            <a:ext cx="4127164" cy="309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User\Desktop\20231206_17214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7"/>
          <a:stretch/>
        </p:blipFill>
        <p:spPr bwMode="auto">
          <a:xfrm>
            <a:off x="826318" y="2132856"/>
            <a:ext cx="3745681" cy="42155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19" y="620688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Bahnschrift Light"/>
                <a:ea typeface="Calibri" pitchFamily="34" charset="0"/>
                <a:cs typeface="Times New Roman" pitchFamily="18" charset="0"/>
              </a:rPr>
              <a:t>Преимущество карт очевидно, каждая из них – целый срез сказочного мира. Одна карта – это и есть определенное событие сказки.</a:t>
            </a:r>
            <a:endParaRPr lang="ru-RU" sz="2000" dirty="0">
              <a:latin typeface="Bahnschrift Light"/>
              <a:cs typeface="Times New Roman" pitchFamily="18" charset="0"/>
            </a:endParaRPr>
          </a:p>
        </p:txBody>
      </p:sp>
      <p:pic>
        <p:nvPicPr>
          <p:cNvPr id="8" name="Рисунок 7" descr="C:\Users\User\Desktop\20231206_13294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02549" y="2594394"/>
            <a:ext cx="4235443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889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403384_50-p-shablon-dlya-prezentatsii-bezhevii-fon-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9866" y="581318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Bahnschrift Light"/>
                <a:ea typeface="Calibri" pitchFamily="34" charset="0"/>
                <a:cs typeface="Times New Roman" pitchFamily="18" charset="0"/>
              </a:rPr>
              <a:t>Цель: Способствовать развитию речевого творчества старших дошкольников через сочинение сказок при помощи карт </a:t>
            </a:r>
            <a:r>
              <a:rPr lang="ru-RU" sz="2000" dirty="0" err="1" smtClean="0">
                <a:latin typeface="Bahnschrift Light"/>
                <a:ea typeface="Calibri" pitchFamily="34" charset="0"/>
                <a:cs typeface="Times New Roman" pitchFamily="18" charset="0"/>
              </a:rPr>
              <a:t>Проппа</a:t>
            </a:r>
            <a:endParaRPr lang="ru-RU" sz="2000" dirty="0">
              <a:latin typeface="Bahnschrift Light"/>
              <a:cs typeface="Times New Roman" pitchFamily="18" charset="0"/>
            </a:endParaRPr>
          </a:p>
        </p:txBody>
      </p:sp>
      <p:pic>
        <p:nvPicPr>
          <p:cNvPr id="4" name="Рисунок 3" descr="C:\Users\User\AppData\Local\Microsoft\Windows\Temporary Internet Files\Content.Word\20231211_15553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5" r="17428"/>
          <a:stretch/>
        </p:blipFill>
        <p:spPr bwMode="auto">
          <a:xfrm rot="5400000">
            <a:off x="886075" y="1774679"/>
            <a:ext cx="3460110" cy="47525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ser\AppData\Local\Microsoft\Windows\Temporary Internet Files\Content.Word\20231206_16181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76" r="30419"/>
          <a:stretch/>
        </p:blipFill>
        <p:spPr bwMode="auto">
          <a:xfrm rot="5400000">
            <a:off x="5398226" y="2489129"/>
            <a:ext cx="3460114" cy="33843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92926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482</Words>
  <Application>Microsoft Office PowerPoint</Application>
  <PresentationFormat>Экран (4:3)</PresentationFormat>
  <Paragraphs>52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40</cp:revision>
  <dcterms:created xsi:type="dcterms:W3CDTF">2023-12-09T12:49:49Z</dcterms:created>
  <dcterms:modified xsi:type="dcterms:W3CDTF">2023-12-14T13:32:03Z</dcterms:modified>
</cp:coreProperties>
</file>