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74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4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4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34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05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29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76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91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5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4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20EE-79A5-4B84-B5FE-72607EA4FAAA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19E0C-B7E2-431F-B9EC-70F258901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41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476672"/>
            <a:ext cx="5972200" cy="2592288"/>
          </a:xfrm>
        </p:spPr>
        <p:txBody>
          <a:bodyPr/>
          <a:lstStyle/>
          <a:p>
            <a:r>
              <a:rPr lang="ru-RU" dirty="0" smtClean="0"/>
              <a:t>Есть разговор серьезный о случаях курьезных.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5301208"/>
            <a:ext cx="5184576" cy="139256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Правила дорожного движения.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sch121.minsk.edu.by/be/sm.aspx?guid=21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672408" cy="520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13" b="78500" l="3375" r="94938">
                        <a14:foregroundMark x1="76375" y1="42188" x2="76375" y2="42188"/>
                        <a14:foregroundMark x1="79563" y1="45250" x2="79563" y2="45250"/>
                        <a14:foregroundMark x1="79563" y1="48563" x2="79563" y2="48563"/>
                        <a14:foregroundMark x1="84188" y1="55250" x2="84188" y2="55250"/>
                        <a14:foregroundMark x1="22250" y1="74375" x2="22250" y2="74375"/>
                        <a14:foregroundMark x1="21688" y1="70188" x2="21688" y2="70188"/>
                        <a14:foregroundMark x1="81563" y1="53563" x2="81563" y2="53563"/>
                        <a14:foregroundMark x1="71375" y1="57438" x2="71375" y2="57438"/>
                        <a14:foregroundMark x1="77813" y1="69063" x2="77813" y2="69063"/>
                        <a14:foregroundMark x1="77500" y1="64938" x2="77500" y2="64938"/>
                        <a14:backgroundMark x1="80125" y1="46625" x2="80125" y2="46625"/>
                        <a14:backgroundMark x1="78375" y1="45500" x2="78375" y2="4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" t="21259" b="23011"/>
          <a:stretch/>
        </p:blipFill>
        <p:spPr bwMode="auto">
          <a:xfrm>
            <a:off x="4211960" y="2901042"/>
            <a:ext cx="3629744" cy="218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6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перекрестке светофор</a:t>
            </a:r>
          </a:p>
          <a:p>
            <a:pPr marL="0" indent="0">
              <a:buNone/>
            </a:pPr>
            <a:r>
              <a:rPr lang="ru-RU" dirty="0" smtClean="0"/>
              <a:t>Внимательный бессонный,</a:t>
            </a:r>
          </a:p>
          <a:p>
            <a:pPr marL="0" indent="0">
              <a:buNone/>
            </a:pPr>
            <a:r>
              <a:rPr lang="ru-RU" dirty="0" smtClean="0"/>
              <a:t>То красный устремляет взор,</a:t>
            </a:r>
          </a:p>
          <a:p>
            <a:pPr marL="0" indent="0">
              <a:buNone/>
            </a:pPr>
            <a:r>
              <a:rPr lang="ru-RU" dirty="0" smtClean="0"/>
              <a:t>То желтый, то зеленый.</a:t>
            </a:r>
          </a:p>
          <a:p>
            <a:pPr marL="0" indent="0">
              <a:buNone/>
            </a:pPr>
            <a:r>
              <a:rPr lang="ru-RU" dirty="0" smtClean="0"/>
              <a:t>Нам красным глазом светофор</a:t>
            </a:r>
          </a:p>
          <a:p>
            <a:pPr marL="0" indent="0">
              <a:buNone/>
            </a:pPr>
            <a:r>
              <a:rPr lang="ru-RU" dirty="0" smtClean="0"/>
              <a:t>Кричит сердито стойте</a:t>
            </a:r>
          </a:p>
          <a:p>
            <a:pPr marL="0" indent="0">
              <a:buNone/>
            </a:pPr>
            <a:r>
              <a:rPr lang="ru-RU" dirty="0" smtClean="0"/>
              <a:t>А желтым глазом светофор</a:t>
            </a:r>
          </a:p>
          <a:p>
            <a:pPr marL="0" indent="0">
              <a:buNone/>
            </a:pPr>
            <a:r>
              <a:rPr lang="ru-RU" dirty="0" smtClean="0"/>
              <a:t>Нас просит подождите</a:t>
            </a:r>
          </a:p>
          <a:p>
            <a:pPr marL="0" indent="0">
              <a:buNone/>
            </a:pPr>
            <a:r>
              <a:rPr lang="ru-RU" dirty="0" smtClean="0"/>
              <a:t>Зеленым глазом светофор нам говорит идите</a:t>
            </a:r>
          </a:p>
          <a:p>
            <a:pPr marL="0" indent="0">
              <a:buNone/>
            </a:pPr>
            <a:r>
              <a:rPr lang="ru-RU" dirty="0" smtClean="0"/>
              <a:t>А мы глядим на светофор и глаз не отрываем.</a:t>
            </a:r>
          </a:p>
          <a:p>
            <a:pPr marL="0" indent="0">
              <a:buNone/>
            </a:pPr>
            <a:r>
              <a:rPr lang="ru-RU" dirty="0" smtClean="0"/>
              <a:t>Его безмолвный разговор</a:t>
            </a:r>
          </a:p>
          <a:p>
            <a:pPr marL="0" indent="0">
              <a:buNone/>
            </a:pPr>
            <a:r>
              <a:rPr lang="ru-RU" dirty="0" smtClean="0"/>
              <a:t>отлично понимаем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20" l="5000" r="95000">
                        <a14:foregroundMark x1="49000" y1="30952" x2="49000" y2="30952"/>
                        <a14:foregroundMark x1="54000" y1="30272" x2="54000" y2="30272"/>
                        <a14:foregroundMark x1="85500" y1="30272" x2="85500" y2="30272"/>
                        <a14:foregroundMark x1="80000" y1="48639" x2="80000" y2="48639"/>
                        <a14:foregroundMark x1="80000" y1="43197" x2="80000" y2="43197"/>
                        <a14:foregroundMark x1="47500" y1="48299" x2="47500" y2="48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7800"/>
            <a:ext cx="2664296" cy="391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93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А сейчас, мы к водителям , обращаемся                                                                 с просьбой  такой                                                                       </a:t>
            </a:r>
            <a:r>
              <a:rPr lang="ru-RU" dirty="0" err="1" smtClean="0"/>
              <a:t>Пдд</a:t>
            </a:r>
            <a:r>
              <a:rPr lang="ru-RU" dirty="0" smtClean="0"/>
              <a:t> соблюдайте тщательно.                                           Сохраните вокруг нас покой..</a:t>
            </a:r>
          </a:p>
          <a:p>
            <a:pPr marL="0" indent="0">
              <a:buNone/>
            </a:pPr>
            <a:r>
              <a:rPr lang="ru-RU" dirty="0" smtClean="0"/>
              <a:t>Не гоняйте, как гонщики формулы,                                      не </a:t>
            </a:r>
            <a:r>
              <a:rPr lang="ru-RU" dirty="0" err="1" smtClean="0"/>
              <a:t>лихачьте</a:t>
            </a:r>
            <a:r>
              <a:rPr lang="ru-RU" dirty="0" smtClean="0"/>
              <a:t> забыв обо всем</a:t>
            </a:r>
          </a:p>
          <a:p>
            <a:pPr marL="0" indent="0">
              <a:buNone/>
            </a:pPr>
            <a:r>
              <a:rPr lang="ru-RU" dirty="0" smtClean="0"/>
              <a:t>Не садитесь за руль не трезвыми,                                                     лучше уж пройдитесь пешком.</a:t>
            </a:r>
          </a:p>
          <a:p>
            <a:pPr marL="0" indent="0">
              <a:buNone/>
            </a:pPr>
            <a:r>
              <a:rPr lang="ru-RU" dirty="0" smtClean="0"/>
              <a:t>Не забудьте пожалуйста взрослые,                                                         вы в ответе за нас детей.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</a:t>
            </a:r>
          </a:p>
          <a:p>
            <a:pPr marL="0" indent="0">
              <a:buNone/>
            </a:pPr>
            <a:r>
              <a:rPr lang="ru-RU" dirty="0" smtClean="0"/>
              <a:t>                                   Мы спасибо тем скажем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водителям, кто </a:t>
            </a:r>
            <a:r>
              <a:rPr lang="ru-RU" dirty="0" err="1" smtClean="0"/>
              <a:t>пдд</a:t>
            </a:r>
            <a:r>
              <a:rPr lang="ru-RU" dirty="0" smtClean="0"/>
              <a:t> выполняет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неукоснительно подтверждая, что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помнит о нас.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3333" l="17639" r="8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99392"/>
            <a:ext cx="4069072" cy="228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55925"/>
            <a:ext cx="2247651" cy="224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11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79" y="3717032"/>
            <a:ext cx="2558058" cy="255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Изучайте правила дорожные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196752"/>
            <a:ext cx="3898776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Их обязан каждый знать и помнить с юных лет.</a:t>
            </a:r>
          </a:p>
          <a:p>
            <a:pPr marL="0" indent="0">
              <a:buNone/>
            </a:pPr>
            <a:r>
              <a:rPr lang="ru-RU" dirty="0" smtClean="0"/>
              <a:t>На дороге будьте вдвое осторожнее,</a:t>
            </a:r>
          </a:p>
          <a:p>
            <a:pPr marL="0" indent="0">
              <a:buNone/>
            </a:pPr>
            <a:r>
              <a:rPr lang="ru-RU" dirty="0" smtClean="0"/>
              <a:t>Пусть всегда укажет путь зеленый свет.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8" b="99622" l="1165" r="100000">
                        <a14:foregroundMark x1="40599" y1="73929" x2="40599" y2="73929"/>
                        <a14:foregroundMark x1="64892" y1="43199" x2="64892" y2="43199"/>
                        <a14:foregroundMark x1="72047" y1="41058" x2="72047" y2="41058"/>
                        <a14:foregroundMark x1="38769" y1="75693" x2="38769" y2="75693"/>
                        <a14:foregroundMark x1="35774" y1="73804" x2="35774" y2="73804"/>
                        <a14:foregroundMark x1="51747" y1="62091" x2="51747" y2="62091"/>
                        <a14:foregroundMark x1="53744" y1="56423" x2="53744" y2="56423"/>
                        <a14:foregroundMark x1="84193" y1="82116" x2="84193" y2="82116"/>
                        <a14:foregroundMark x1="79201" y1="88035" x2="79201" y2="88035"/>
                        <a14:foregroundMark x1="63228" y1="91562" x2="63228" y2="91562"/>
                        <a14:foregroundMark x1="64892" y1="78086" x2="64892" y2="78086"/>
                        <a14:foregroundMark x1="78702" y1="65617" x2="78702" y2="65617"/>
                        <a14:backgroundMark x1="57571" y1="86398" x2="57571" y2="86398"/>
                        <a14:backgroundMark x1="67720" y1="81612" x2="67720" y2="81612"/>
                        <a14:backgroundMark x1="42762" y1="79093" x2="42762" y2="79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1783"/>
            <a:ext cx="4224882" cy="55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46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Ребята! Не играйте на дороге —</a:t>
            </a:r>
          </a:p>
          <a:p>
            <a:pPr marL="0" indent="0">
              <a:buNone/>
            </a:pPr>
            <a:r>
              <a:rPr lang="ru-RU" dirty="0" smtClean="0"/>
              <a:t>               Тогда у вас будут целы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голова и ноги!!!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08938"/>
            <a:ext cx="5879976" cy="440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9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Не пострадает только тот,</a:t>
            </a:r>
          </a:p>
          <a:p>
            <a:pPr marL="0" indent="0">
              <a:buNone/>
            </a:pPr>
            <a:r>
              <a:rPr lang="ru-RU" dirty="0" smtClean="0"/>
              <a:t>Кто ходит там,</a:t>
            </a:r>
          </a:p>
          <a:p>
            <a:pPr marL="0" indent="0">
              <a:buNone/>
            </a:pPr>
            <a:r>
              <a:rPr lang="ru-RU" dirty="0" smtClean="0"/>
              <a:t>Где пешеходный переход.</a:t>
            </a:r>
          </a:p>
          <a:p>
            <a:pPr marL="0" indent="0">
              <a:buNone/>
            </a:pPr>
            <a:r>
              <a:rPr lang="ru-RU" dirty="0" smtClean="0"/>
              <a:t>Где надо улицу                                                                                тебе перейти,</a:t>
            </a:r>
          </a:p>
          <a:p>
            <a:pPr marL="0" indent="0">
              <a:buNone/>
            </a:pPr>
            <a:r>
              <a:rPr lang="ru-RU" dirty="0" smtClean="0"/>
              <a:t>О правиле помни                                                   простом</a:t>
            </a:r>
          </a:p>
          <a:p>
            <a:pPr marL="0" indent="0">
              <a:buNone/>
            </a:pPr>
            <a:r>
              <a:rPr lang="ru-RU" dirty="0" smtClean="0"/>
              <a:t>С вниманием                                                                  налево сперва                                                         посмотри,</a:t>
            </a:r>
          </a:p>
          <a:p>
            <a:pPr marL="0" indent="0">
              <a:buNone/>
            </a:pPr>
            <a:r>
              <a:rPr lang="ru-RU" dirty="0" smtClean="0"/>
              <a:t>Направо взгляни                                                                   потом.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6" name="Picture 4" descr="https://189131.selcdn.ru/leonardo/uploadsForSiteId/5013/texteditor/2c8f3e5a-1ec1-48df-8760-6a70e19027b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6" b="96224" l="1591" r="95961">
                        <a14:foregroundMark x1="58017" y1="78906" x2="58017" y2="78906"/>
                        <a14:foregroundMark x1="57895" y1="60677" x2="57895" y2="60677"/>
                        <a14:foregroundMark x1="28029" y1="73177" x2="28029" y2="73177"/>
                        <a14:foregroundMark x1="30600" y1="71484" x2="30600" y2="71484"/>
                        <a14:foregroundMark x1="71603" y1="69531" x2="71603" y2="69531"/>
                        <a14:foregroundMark x1="62668" y1="79557" x2="62668" y2="79557"/>
                        <a14:foregroundMark x1="60465" y1="75130" x2="60465" y2="75130"/>
                        <a14:foregroundMark x1="29009" y1="78255" x2="29009" y2="78255"/>
                        <a14:foregroundMark x1="30477" y1="75130" x2="30477" y2="75130"/>
                        <a14:foregroundMark x1="27662" y1="69141" x2="27662" y2="69141"/>
                        <a14:foregroundMark x1="23256" y1="81380" x2="23256" y2="81380"/>
                        <a14:foregroundMark x1="55447" y1="76953" x2="55447" y2="76953"/>
                        <a14:foregroundMark x1="60588" y1="81250" x2="60588" y2="81250"/>
                        <a14:foregroundMark x1="56304" y1="80990" x2="56304" y2="80990"/>
                        <a14:foregroundMark x1="55324" y1="79688" x2="55324" y2="79688"/>
                        <a14:foregroundMark x1="62179" y1="75521" x2="62179" y2="75521"/>
                        <a14:foregroundMark x1="55324" y1="74219" x2="55324" y2="74219"/>
                        <a14:foregroundMark x1="27050" y1="75911" x2="27050" y2="75911"/>
                        <a14:foregroundMark x1="31824" y1="71875" x2="31824" y2="71875"/>
                        <a14:foregroundMark x1="30233" y1="69531" x2="30233" y2="69531"/>
                        <a14:foregroundMark x1="57038" y1="76302" x2="57038" y2="76302"/>
                        <a14:foregroundMark x1="60588" y1="78516" x2="60588" y2="78516"/>
                        <a14:foregroundMark x1="60588" y1="78516" x2="60588" y2="78516"/>
                        <a14:foregroundMark x1="74541" y1="76823" x2="74541" y2="76823"/>
                        <a14:foregroundMark x1="74174" y1="73828" x2="74174" y2="7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52736"/>
            <a:ext cx="5477669" cy="51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Перед близко идущим транспортом</a:t>
            </a:r>
          </a:p>
          <a:p>
            <a:pPr marL="0" indent="0">
              <a:buNone/>
            </a:pPr>
            <a:r>
              <a:rPr lang="ru-RU" dirty="0" smtClean="0"/>
              <a:t>Не перебегайте дорогу</a:t>
            </a:r>
          </a:p>
          <a:p>
            <a:pPr marL="0" indent="0">
              <a:buNone/>
            </a:pPr>
            <a:r>
              <a:rPr lang="ru-RU" dirty="0" smtClean="0"/>
              <a:t>Потому что транспорт</a:t>
            </a:r>
          </a:p>
          <a:p>
            <a:pPr marL="0" indent="0">
              <a:buNone/>
            </a:pPr>
            <a:r>
              <a:rPr lang="ru-RU" dirty="0" smtClean="0"/>
              <a:t>Сразу остановить нельзя.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4" b="98724" l="2329" r="98306">
                        <a14:foregroundMark x1="13197" y1="82407" x2="13197" y2="82407"/>
                        <a14:foregroundMark x1="15243" y1="79672" x2="15243" y2="79672"/>
                        <a14:foregroundMark x1="12773" y1="70191" x2="12773" y2="70191"/>
                        <a14:foregroundMark x1="9386" y1="71923" x2="9386" y2="71923"/>
                        <a14:foregroundMark x1="21454" y1="78760" x2="21454" y2="78760"/>
                        <a14:foregroundMark x1="25265" y1="80675" x2="25265" y2="80675"/>
                        <a14:foregroundMark x1="18419" y1="73838" x2="18419" y2="73838"/>
                        <a14:foregroundMark x1="24841" y1="79216" x2="24841" y2="79216"/>
                        <a14:foregroundMark x1="11644" y1="90428" x2="11644" y2="90428"/>
                        <a14:foregroundMark x1="16725" y1="91431" x2="16725" y2="91431"/>
                        <a14:foregroundMark x1="8045" y1="74385" x2="8045" y2="74385"/>
                        <a14:foregroundMark x1="84333" y1="51139" x2="84333" y2="51139"/>
                        <a14:foregroundMark x1="86027" y1="53874" x2="86027" y2="53874"/>
                        <a14:foregroundMark x1="93013" y1="18232" x2="93013" y2="18232"/>
                        <a14:foregroundMark x1="86591" y1="25798" x2="86591" y2="25798"/>
                        <a14:foregroundMark x1="86380" y1="22698" x2="86380" y2="22698"/>
                        <a14:foregroundMark x1="83416" y1="26071" x2="83416" y2="26071"/>
                        <a14:foregroundMark x1="86380" y1="25068" x2="86380" y2="2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576681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8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«На улице – не в комнате,                                                             о том, ребята, помните!»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Мы часто видим: вдоль дороги</a:t>
            </a:r>
          </a:p>
          <a:p>
            <a:pPr marL="0" indent="0">
              <a:buNone/>
            </a:pPr>
            <a:r>
              <a:rPr lang="ru-RU" dirty="0" smtClean="0"/>
              <a:t>К столбам прикреплены цветы.</a:t>
            </a:r>
          </a:p>
          <a:p>
            <a:pPr marL="0" indent="0">
              <a:buNone/>
            </a:pPr>
            <a:r>
              <a:rPr lang="ru-RU" dirty="0" smtClean="0"/>
              <a:t>Цветы, которые, мы знаем,</a:t>
            </a:r>
          </a:p>
          <a:p>
            <a:pPr marL="0" indent="0">
              <a:buNone/>
            </a:pPr>
            <a:r>
              <a:rPr lang="ru-RU" dirty="0" smtClean="0"/>
              <a:t>Лежат здесь не для красоты.</a:t>
            </a:r>
          </a:p>
          <a:p>
            <a:pPr marL="0" indent="0">
              <a:buNone/>
            </a:pPr>
            <a:r>
              <a:rPr lang="ru-RU" dirty="0" smtClean="0"/>
              <a:t>Они свидетели трагедий,</a:t>
            </a:r>
          </a:p>
          <a:p>
            <a:pPr marL="0" indent="0">
              <a:buNone/>
            </a:pPr>
            <a:r>
              <a:rPr lang="ru-RU" dirty="0" smtClean="0"/>
              <a:t>Но их могло ведь и не быть!</a:t>
            </a:r>
          </a:p>
          <a:p>
            <a:pPr marL="0" indent="0">
              <a:buNone/>
            </a:pPr>
            <a:r>
              <a:rPr lang="ru-RU" dirty="0" smtClean="0"/>
              <a:t>А за ошибки, как известно,</a:t>
            </a:r>
          </a:p>
          <a:p>
            <a:pPr marL="0" indent="0">
              <a:buNone/>
            </a:pPr>
            <a:r>
              <a:rPr lang="ru-RU" dirty="0" smtClean="0"/>
              <a:t>Всегда приходится платить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3"/>
            <a:ext cx="3140806" cy="465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7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3204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     Цель: пропаганда знаний правил дорожного движения среди воспитанников «</a:t>
            </a:r>
            <a:r>
              <a:rPr lang="ru-RU" dirty="0" err="1" smtClean="0"/>
              <a:t>Тимашевского</a:t>
            </a:r>
            <a:r>
              <a:rPr lang="ru-RU" dirty="0" smtClean="0"/>
              <a:t> СРЦН».</a:t>
            </a:r>
            <a:r>
              <a:rPr lang="ru-RU" dirty="0" smtClean="0"/>
              <a:t> В занимательной форме обобщать имеющиеся знания, используя презентацию.</a:t>
            </a:r>
          </a:p>
          <a:p>
            <a:pPr marL="0" indent="0">
              <a:buNone/>
            </a:pPr>
            <a:r>
              <a:rPr lang="ru-RU" dirty="0" smtClean="0"/>
              <a:t>     Задачи: Содействовать формированию умений различать и читать дорожные знаки. Формировать у детей желание соблюдать правила дорожного движения. Предупредить наиболее распространённые ошибки детей на дороге. Способствовать формированию ответственного отношения детей к вопросам личной безопасности на дороге.</a:t>
            </a:r>
            <a:endParaRPr lang="ru-RU" dirty="0"/>
          </a:p>
        </p:txBody>
      </p:sp>
      <p:pic>
        <p:nvPicPr>
          <p:cNvPr id="16390" name="Picture 6" descr="https://rbsmi.ru/upload/iblock/aec/aec507e2e9dba10c382840846725671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328" y1="25499" x2="11328" y2="25499"/>
                        <a14:foregroundMark x1="10547" y1="18182" x2="10547" y2="18182"/>
                        <a14:foregroundMark x1="14355" y1="19290" x2="14355" y2="19290"/>
                        <a14:foregroundMark x1="15820" y1="21064" x2="15820" y2="21064"/>
                        <a14:foregroundMark x1="14746" y1="13304" x2="14746" y2="13304"/>
                        <a14:foregroundMark x1="17969" y1="34812" x2="17969" y2="34812"/>
                        <a14:foregroundMark x1="22656" y1="25055" x2="22656" y2="25055"/>
                        <a14:foregroundMark x1="16504" y1="31707" x2="16504" y2="31707"/>
                        <a14:foregroundMark x1="9277" y1="45233" x2="9277" y2="45233"/>
                        <a14:foregroundMark x1="10059" y1="51220" x2="10059" y2="51220"/>
                        <a14:foregroundMark x1="37207" y1="52106" x2="37207" y2="52106"/>
                        <a14:foregroundMark x1="37598" y1="44789" x2="37598" y2="44789"/>
                        <a14:foregroundMark x1="40820" y1="52993" x2="40820" y2="52993"/>
                        <a14:foregroundMark x1="42969" y1="23503" x2="42969" y2="23503"/>
                        <a14:foregroundMark x1="48926" y1="21951" x2="48926" y2="21951"/>
                        <a14:foregroundMark x1="56836" y1="23947" x2="56836" y2="23947"/>
                        <a14:foregroundMark x1="62402" y1="23060" x2="62402" y2="23060"/>
                        <a14:foregroundMark x1="70117" y1="20177" x2="70117" y2="20177"/>
                        <a14:foregroundMark x1="75391" y1="23060" x2="75391" y2="23060"/>
                        <a14:foregroundMark x1="75000" y1="18182" x2="75000" y2="18182"/>
                        <a14:foregroundMark x1="83984" y1="22173" x2="83984" y2="22173"/>
                        <a14:foregroundMark x1="89941" y1="23503" x2="89941" y2="23503"/>
                        <a14:foregroundMark x1="89941" y1="20621" x2="89941" y2="20621"/>
                        <a14:foregroundMark x1="92676" y1="22616" x2="92676" y2="22616"/>
                        <a14:foregroundMark x1="46191" y1="41463" x2="46191" y2="41463"/>
                        <a14:foregroundMark x1="44922" y1="41020" x2="44922" y2="41020"/>
                        <a14:foregroundMark x1="50684" y1="43016" x2="50684" y2="43016"/>
                        <a14:foregroundMark x1="54297" y1="43016" x2="54297" y2="43016"/>
                        <a14:foregroundMark x1="58105" y1="40576" x2="58105" y2="40576"/>
                        <a14:foregroundMark x1="61133" y1="41020" x2="61133" y2="41020"/>
                        <a14:foregroundMark x1="63281" y1="39911" x2="63281" y2="39911"/>
                        <a14:foregroundMark x1="66211" y1="41020" x2="66211" y2="41020"/>
                        <a14:foregroundMark x1="69824" y1="42350" x2="69824" y2="42350"/>
                        <a14:foregroundMark x1="70313" y1="40133" x2="70313" y2="40133"/>
                        <a14:foregroundMark x1="72656" y1="42572" x2="72656" y2="42572"/>
                        <a14:foregroundMark x1="78418" y1="40576" x2="78418" y2="40576"/>
                        <a14:foregroundMark x1="83594" y1="40576" x2="83594" y2="40576"/>
                        <a14:foregroundMark x1="86133" y1="41463" x2="86133" y2="41463"/>
                        <a14:foregroundMark x1="89258" y1="41907" x2="89258" y2="41907"/>
                        <a14:foregroundMark x1="94238" y1="58315" x2="94238" y2="58315"/>
                        <a14:foregroundMark x1="90332" y1="58315" x2="90332" y2="58315"/>
                        <a14:foregroundMark x1="86719" y1="58315" x2="86719" y2="58315"/>
                        <a14:foregroundMark x1="83984" y1="59867" x2="83984" y2="59867"/>
                        <a14:foregroundMark x1="78223" y1="59867" x2="78223" y2="59867"/>
                        <a14:foregroundMark x1="72266" y1="58315" x2="72266" y2="58315"/>
                        <a14:foregroundMark x1="68652" y1="58315" x2="68652" y2="58315"/>
                        <a14:foregroundMark x1="63867" y1="58537" x2="63867" y2="58537"/>
                        <a14:foregroundMark x1="60449" y1="57871" x2="60449" y2="57871"/>
                        <a14:foregroundMark x1="63281" y1="79379" x2="63281" y2="79379"/>
                        <a14:foregroundMark x1="65430" y1="81153" x2="65430" y2="81153"/>
                        <a14:foregroundMark x1="67578" y1="80266" x2="67578" y2="80266"/>
                        <a14:foregroundMark x1="70703" y1="80266" x2="70703" y2="80266"/>
                        <a14:foregroundMark x1="77344" y1="77827" x2="77344" y2="77827"/>
                        <a14:foregroundMark x1="81152" y1="80266" x2="81152" y2="80266"/>
                        <a14:foregroundMark x1="85840" y1="80266" x2="85840" y2="80266"/>
                        <a14:foregroundMark x1="89355" y1="82262" x2="89355" y2="82262"/>
                        <a14:foregroundMark x1="96191" y1="79379" x2="96191" y2="79379"/>
                        <a14:foregroundMark x1="37402" y1="68071" x2="37402" y2="68071"/>
                        <a14:foregroundMark x1="46582" y1="70067" x2="46582" y2="70067"/>
                        <a14:foregroundMark x1="41016" y1="43016" x2="41016" y2="43016"/>
                        <a14:foregroundMark x1="38965" y1="38581" x2="38965" y2="38581"/>
                        <a14:foregroundMark x1="46875" y1="79823" x2="46875" y2="79823"/>
                        <a14:foregroundMark x1="43359" y1="78271" x2="43359" y2="78271"/>
                        <a14:foregroundMark x1="35938" y1="79379" x2="35938" y2="79379"/>
                        <a14:foregroundMark x1="46777" y1="59424" x2="46777" y2="59424"/>
                        <a14:foregroundMark x1="38867" y1="69180" x2="38867" y2="69180"/>
                        <a14:foregroundMark x1="32031" y1="60754" x2="32031" y2="60754"/>
                        <a14:foregroundMark x1="17188" y1="53659" x2="17188" y2="53659"/>
                        <a14:foregroundMark x1="43164" y1="44789" x2="43164" y2="44789"/>
                        <a14:foregroundMark x1="43848" y1="50776" x2="43848" y2="50776"/>
                        <a14:foregroundMark x1="45996" y1="36142" x2="45996" y2="36142"/>
                        <a14:foregroundMark x1="50000" y1="39911" x2="50000" y2="39911"/>
                        <a14:foregroundMark x1="48730" y1="42350" x2="48730" y2="42350"/>
                        <a14:foregroundMark x1="46582" y1="45233" x2="46582" y2="45233"/>
                        <a14:foregroundMark x1="49805" y1="46785" x2="49805" y2="46785"/>
                        <a14:foregroundMark x1="20117" y1="50111" x2="20117" y2="50111"/>
                        <a14:foregroundMark x1="21777" y1="49224" x2="21777" y2="49224"/>
                        <a14:foregroundMark x1="19238" y1="54545" x2="19238" y2="54545"/>
                        <a14:foregroundMark x1="23145" y1="46785" x2="23145" y2="46785"/>
                        <a14:foregroundMark x1="65430" y1="43459" x2="65430" y2="43459"/>
                        <a14:foregroundMark x1="44629" y1="38581" x2="44629" y2="38581"/>
                        <a14:foregroundMark x1="48926" y1="45898" x2="48926" y2="45898"/>
                        <a14:foregroundMark x1="90137" y1="45455" x2="90137" y2="45455"/>
                        <a14:foregroundMark x1="87207" y1="62306" x2="87207" y2="62306"/>
                        <a14:foregroundMark x1="47070" y1="35698" x2="47070" y2="35698"/>
                        <a14:backgroundMark x1="32715" y1="64302" x2="33984" y2="63415"/>
                        <a14:backgroundMark x1="50195" y1="70067" x2="50195" y2="70067"/>
                        <a14:backgroundMark x1="42969" y1="41020" x2="46387" y2="53215"/>
                        <a14:backgroundMark x1="47461" y1="32373" x2="52344" y2="51663"/>
                        <a14:backgroundMark x1="58301" y1="19734" x2="58301" y2="19734"/>
                        <a14:backgroundMark x1="44238" y1="20621" x2="44238" y2="20621"/>
                        <a14:backgroundMark x1="44434" y1="25942" x2="44434" y2="25942"/>
                        <a14:backgroundMark x1="93848" y1="24612" x2="93848" y2="24612"/>
                        <a14:backgroundMark x1="78906" y1="43902" x2="78906" y2="43902"/>
                        <a14:backgroundMark x1="95117" y1="61419" x2="95117" y2="61419"/>
                        <a14:backgroundMark x1="64941" y1="61419" x2="64941" y2="61419"/>
                        <a14:backgroundMark x1="60254" y1="61863" x2="60254" y2="61863"/>
                        <a14:backgroundMark x1="73535" y1="61419" x2="73535" y2="61419"/>
                        <a14:backgroundMark x1="69043" y1="61863" x2="69043" y2="61863"/>
                        <a14:backgroundMark x1="70996" y1="44346" x2="70996" y2="44346"/>
                        <a14:backgroundMark x1="66504" y1="43902" x2="66504" y2="43902"/>
                        <a14:backgroundMark x1="57227" y1="43016" x2="57227" y2="43016"/>
                        <a14:backgroundMark x1="93750" y1="21951" x2="93750" y2="21951"/>
                        <a14:backgroundMark x1="82324" y1="78271" x2="82324" y2="78271"/>
                        <a14:backgroundMark x1="86133" y1="61419" x2="86133" y2="61419"/>
                        <a14:backgroundMark x1="82227" y1="77384" x2="82227" y2="77384"/>
                        <a14:backgroundMark x1="95313" y1="78936" x2="95313" y2="78936"/>
                        <a14:backgroundMark x1="76074" y1="19290" x2="76074" y2="19290"/>
                        <a14:backgroundMark x1="90137" y1="45233" x2="90137" y2="45233"/>
                        <a14:backgroundMark x1="95313" y1="45898" x2="95313" y2="45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77072"/>
            <a:ext cx="604931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4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В центре города большого</a:t>
            </a:r>
          </a:p>
          <a:p>
            <a:pPr marL="0" indent="0">
              <a:buNone/>
            </a:pPr>
            <a:r>
              <a:rPr lang="ru-RU" sz="2400" dirty="0" smtClean="0"/>
              <a:t>Очень много есть дорог</a:t>
            </a:r>
          </a:p>
          <a:p>
            <a:pPr marL="0" indent="0">
              <a:buNone/>
            </a:pPr>
            <a:r>
              <a:rPr lang="ru-RU" sz="2400" dirty="0" smtClean="0"/>
              <a:t> И конечно важно чтобы</a:t>
            </a:r>
          </a:p>
          <a:p>
            <a:pPr marL="0" indent="0">
              <a:buNone/>
            </a:pPr>
            <a:r>
              <a:rPr lang="ru-RU" sz="2400" dirty="0" smtClean="0"/>
              <a:t>Перейти их каждый мог.</a:t>
            </a:r>
          </a:p>
          <a:p>
            <a:pPr marL="0" indent="0">
              <a:buNone/>
            </a:pPr>
            <a:r>
              <a:rPr lang="ru-RU" sz="2400" dirty="0" smtClean="0"/>
              <a:t>И поэтому придумал кто-то правила, друзья,</a:t>
            </a:r>
          </a:p>
          <a:p>
            <a:pPr marL="0" indent="0">
              <a:buNone/>
            </a:pPr>
            <a:r>
              <a:rPr lang="ru-RU" sz="2400" dirty="0" smtClean="0"/>
              <a:t>Эти правила движенья, и хожденья, и вожденья забывать никак нельзя.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2" name="Picture 4" descr="http://simfchildlibrary.ru/admin/edit/images/222-fb5c81ed3a220004b71069645f1128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57867"/>
            <a:ext cx="8156848" cy="398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900igr.net/up/datai/110378/0019-077-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32656"/>
            <a:ext cx="364502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42405" y="3873802"/>
            <a:ext cx="7715200" cy="3240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Заявляем вам серьезно, без сомненья,</a:t>
            </a:r>
          </a:p>
          <a:p>
            <a:pPr marL="0" indent="0">
              <a:buNone/>
            </a:pPr>
            <a:r>
              <a:rPr lang="ru-RU" dirty="0" smtClean="0"/>
              <a:t>Чтобы происшествий на дороге избежать</a:t>
            </a:r>
          </a:p>
          <a:p>
            <a:pPr marL="0" indent="0">
              <a:buNone/>
            </a:pPr>
            <a:r>
              <a:rPr lang="ru-RU" dirty="0" smtClean="0"/>
              <a:t>Надо выучить все правила движенья</a:t>
            </a:r>
          </a:p>
          <a:p>
            <a:pPr marL="0" indent="0">
              <a:buNone/>
            </a:pPr>
            <a:r>
              <a:rPr lang="ru-RU" dirty="0" smtClean="0"/>
              <a:t>Основные знаки помнить и уметь читать.</a:t>
            </a:r>
          </a:p>
          <a:p>
            <a:endParaRPr lang="ru-RU" dirty="0"/>
          </a:p>
        </p:txBody>
      </p:sp>
      <p:pic>
        <p:nvPicPr>
          <p:cNvPr id="3080" name="Picture 8" descr="https://skazka28-ru.caduk.ru/img/7_5c4a8521e20f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1832"/>
            <a:ext cx="2694668" cy="38856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</p:pic>
      <p:pic>
        <p:nvPicPr>
          <p:cNvPr id="3089" name="Picture 17" descr="http://3.bp.blogspot.com/-_JfVimL0WVE/Ue5ybNHK0wI/AAAAAAAAH7o/ute8Nr5ijB8/s1600/se%C3%B1al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20" y="426976"/>
            <a:ext cx="32913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22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знаки бывают разные :</a:t>
            </a:r>
            <a:br>
              <a:rPr lang="ru-RU" dirty="0" smtClean="0"/>
            </a:br>
            <a:r>
              <a:rPr lang="ru-RU" dirty="0" smtClean="0">
                <a:solidFill>
                  <a:schemeClr val="bg1"/>
                </a:solidFill>
              </a:rPr>
              <a:t>белые</a:t>
            </a:r>
            <a:r>
              <a:rPr lang="ru-RU" dirty="0" smtClean="0"/>
              <a:t> , </a:t>
            </a:r>
            <a:r>
              <a:rPr lang="ru-RU" dirty="0" smtClean="0">
                <a:solidFill>
                  <a:srgbClr val="002060"/>
                </a:solidFill>
              </a:rPr>
              <a:t>синие </a:t>
            </a:r>
            <a:r>
              <a:rPr lang="ru-RU" dirty="0" smtClean="0"/>
              <a:t>, </a:t>
            </a:r>
            <a:r>
              <a:rPr lang="ru-RU" dirty="0" smtClean="0">
                <a:solidFill>
                  <a:srgbClr val="FF0000"/>
                </a:solidFill>
              </a:rPr>
              <a:t>красные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12776"/>
            <a:ext cx="8147248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Самый малый знак дорожный </a:t>
            </a:r>
          </a:p>
          <a:p>
            <a:pPr marL="0" indent="0">
              <a:buNone/>
            </a:pPr>
            <a:r>
              <a:rPr lang="ru-RU" dirty="0" smtClean="0"/>
              <a:t>Он стоит не просто так </a:t>
            </a:r>
          </a:p>
          <a:p>
            <a:pPr marL="0" indent="0">
              <a:buNone/>
            </a:pPr>
            <a:r>
              <a:rPr lang="ru-RU" dirty="0" smtClean="0"/>
              <a:t>Будьте, очень осторожны,</a:t>
            </a:r>
          </a:p>
          <a:p>
            <a:pPr marL="0" indent="0">
              <a:buNone/>
            </a:pPr>
            <a:r>
              <a:rPr lang="ru-RU" dirty="0" smtClean="0"/>
              <a:t>Уважайте каждый знак</a:t>
            </a:r>
          </a:p>
          <a:p>
            <a:pPr marL="0" indent="0">
              <a:buNone/>
            </a:pPr>
            <a:r>
              <a:rPr lang="ru-RU" dirty="0" smtClean="0"/>
              <a:t>Чтобы вам не попасть на дороге                             впросак. Он подскажет, укажет,       предупредит!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ЗНАНИЕ  ЗНАКОВ  ДОРОЖНЫХ  ВАМ  ЖИЗНЬ СОХРАНИТ!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038" y1="79606" x2="43038" y2="79606"/>
                        <a14:foregroundMark x1="49873" y1="84039" x2="49873" y2="84039"/>
                        <a14:foregroundMark x1="36076" y1="83842" x2="36076" y2="83842"/>
                        <a14:foregroundMark x1="42152" y1="77635" x2="42152" y2="77635"/>
                        <a14:foregroundMark x1="47215" y1="77044" x2="47215" y2="77044"/>
                        <a14:foregroundMark x1="78101" y1="48079" x2="78101" y2="48079"/>
                        <a14:foregroundMark x1="71646" y1="13695" x2="71646" y2="13695"/>
                        <a14:foregroundMark x1="34430" y1="22660" x2="34430" y2="22660"/>
                        <a14:foregroundMark x1="29241" y1="18128" x2="29241" y2="18128"/>
                        <a14:foregroundMark x1="30886" y1="24631" x2="30886" y2="24631"/>
                        <a14:foregroundMark x1="28354" y1="14384" x2="28354" y2="14384"/>
                        <a14:foregroundMark x1="20886" y1="24138" x2="20886" y2="24138"/>
                        <a14:foregroundMark x1="52658" y1="30443" x2="52658" y2="30443"/>
                        <a14:foregroundMark x1="54937" y1="33596" x2="54937" y2="33596"/>
                        <a14:foregroundMark x1="42405" y1="31133" x2="42405" y2="31133"/>
                        <a14:foregroundMark x1="42405" y1="28670" x2="42405" y2="28670"/>
                        <a14:foregroundMark x1="37975" y1="36158" x2="37975" y2="36158"/>
                        <a14:foregroundMark x1="45063" y1="37931" x2="45063" y2="37931"/>
                        <a14:foregroundMark x1="55570" y1="38128" x2="55570" y2="38128"/>
                        <a14:foregroundMark x1="46962" y1="20887" x2="46962" y2="20887"/>
                        <a14:foregroundMark x1="62025" y1="17143" x2="62025" y2="17143"/>
                        <a14:foregroundMark x1="66456" y1="17931" x2="66456" y2="17931"/>
                        <a14:foregroundMark x1="20886" y1="51626" x2="20886" y2="51626"/>
                        <a14:foregroundMark x1="20633" y1="42660" x2="20633" y2="42660"/>
                        <a14:foregroundMark x1="24430" y1="44631" x2="24430" y2="44631"/>
                        <a14:foregroundMark x1="26456" y1="59606" x2="26456" y2="59606"/>
                        <a14:foregroundMark x1="45949" y1="68374" x2="45949" y2="68374"/>
                        <a14:foregroundMark x1="40506" y1="44138" x2="40506" y2="44138"/>
                        <a14:foregroundMark x1="40253" y1="87094" x2="40253" y2="87094"/>
                        <a14:foregroundMark x1="32152" y1="86798" x2="32152" y2="86798"/>
                        <a14:foregroundMark x1="50506" y1="81576" x2="50506" y2="81576"/>
                        <a14:foregroundMark x1="83797" y1="48670" x2="83797" y2="48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35" y="1628800"/>
            <a:ext cx="2811965" cy="361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2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579296" cy="6009531"/>
          </a:xfrm>
        </p:spPr>
        <p:txBody>
          <a:bodyPr>
            <a:normAutofit/>
          </a:bodyPr>
          <a:lstStyle/>
          <a:p>
            <a:r>
              <a:rPr lang="ru-RU" dirty="0" smtClean="0"/>
              <a:t>круглые они и все нам запрещают . </a:t>
            </a:r>
          </a:p>
          <a:p>
            <a:r>
              <a:rPr lang="ru-RU" dirty="0" smtClean="0"/>
              <a:t>треугольные они и нас предупреждают</a:t>
            </a:r>
          </a:p>
          <a:p>
            <a:r>
              <a:rPr lang="ru-RU" dirty="0" smtClean="0"/>
              <a:t>Одни предписывают как себя вести</a:t>
            </a:r>
          </a:p>
          <a:p>
            <a:r>
              <a:rPr lang="ru-RU" dirty="0" smtClean="0"/>
              <a:t>А другие показывают что нас ожидает по пути.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2708920"/>
            <a:ext cx="6438663" cy="394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2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Посмотрите, знак опасный. Человек в кружочке красном перечеркнут пополам. Виноват он дети сам. Тут машины быстро мчатся, может даже                                                                          быть несчастье.                                                                              По дороге здесь                                                                друзья  никому                                                              ходить нельзя.</a:t>
            </a:r>
            <a:endParaRPr lang="ru-RU" dirty="0"/>
          </a:p>
        </p:txBody>
      </p:sp>
      <p:pic>
        <p:nvPicPr>
          <p:cNvPr id="6146" name="Picture 2" descr="https://ds04.infourok.ru/uploads/ex/031f/0018e24e-9897d1f9/hello_html_m42480f5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4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детишек добрый друг, я их жизни                     охраняю. Школа рядом –                                            всех вокруг – я предупреждаю.                                                          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приятель пешеходов, я водителей гроза.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Я стою у перехода, нажимай на тормоза.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Пешеход решил дорогу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безопасно перейти. В этом я тебе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подмога, поспеши меня найти.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00">
                        <a14:foregroundMark x1="35000" y1="51656" x2="35000" y2="51656"/>
                        <a14:foregroundMark x1="40917" y1="61306" x2="40917" y2="61306"/>
                        <a14:foregroundMark x1="52417" y1="56291" x2="52417" y2="56291"/>
                        <a14:foregroundMark x1="53917" y1="41154" x2="53917" y2="41154"/>
                        <a14:foregroundMark x1="60917" y1="52034" x2="60917" y2="52034"/>
                        <a14:foregroundMark x1="67917" y1="67644" x2="67917" y2="67644"/>
                        <a14:foregroundMark x1="44667" y1="72185" x2="44667" y2="72185"/>
                        <a14:foregroundMark x1="32083" y1="64238" x2="32083" y2="64238"/>
                        <a14:foregroundMark x1="28333" y1="76443" x2="28333" y2="76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93" y="404664"/>
            <a:ext cx="2474843" cy="217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56" b="85000" l="21875" r="82500">
                        <a14:foregroundMark x1="39583" y1="36111" x2="39583" y2="36111"/>
                        <a14:foregroundMark x1="48333" y1="39028" x2="48333" y2="39028"/>
                        <a14:foregroundMark x1="53854" y1="39722" x2="53854" y2="39722"/>
                        <a14:foregroundMark x1="51042" y1="30694" x2="51042" y2="30694"/>
                        <a14:foregroundMark x1="51354" y1="42361" x2="51354" y2="42361"/>
                        <a14:foregroundMark x1="47500" y1="45278" x2="47500" y2="45278"/>
                        <a14:foregroundMark x1="40208" y1="62778" x2="40208" y2="62778"/>
                        <a14:foregroundMark x1="50833" y1="61944" x2="50833" y2="61944"/>
                        <a14:foregroundMark x1="55417" y1="54028" x2="55417" y2="54028"/>
                        <a14:foregroundMark x1="63958" y1="63472" x2="63958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148" y="3645024"/>
            <a:ext cx="4081978" cy="306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6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Правил дорожных                                                    на свете не мало</a:t>
            </a:r>
          </a:p>
          <a:p>
            <a:pPr marL="0" indent="0">
              <a:buNone/>
            </a:pPr>
            <a:r>
              <a:rPr lang="ru-RU" dirty="0" smtClean="0"/>
              <a:t>Все бы их выучить нам                                                 не  мешало</a:t>
            </a:r>
          </a:p>
          <a:p>
            <a:pPr marL="0" indent="0">
              <a:buNone/>
            </a:pPr>
            <a:r>
              <a:rPr lang="ru-RU" dirty="0" smtClean="0"/>
              <a:t>Но основные из правил                                                     движенья                                                                           Знать, как таблицу,                                                         должны умноженья.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" b="98874" l="0" r="98667">
                        <a14:foregroundMark x1="48833" y1="42678" x2="48833" y2="42678"/>
                        <a14:foregroundMark x1="56000" y1="41302" x2="56000" y2="41302"/>
                        <a14:foregroundMark x1="13333" y1="46433" x2="13333" y2="46433"/>
                        <a14:foregroundMark x1="15333" y1="41802" x2="15333" y2="41802"/>
                        <a14:foregroundMark x1="16667" y1="45432" x2="16667" y2="45432"/>
                        <a14:foregroundMark x1="21167" y1="46558" x2="21167" y2="46558"/>
                        <a14:foregroundMark x1="18000" y1="47810" x2="18000" y2="47810"/>
                        <a14:foregroundMark x1="16333" y1="47810" x2="16333" y2="47810"/>
                        <a14:foregroundMark x1="13833" y1="50063" x2="13833" y2="50063"/>
                        <a14:foregroundMark x1="16333" y1="50939" x2="16333" y2="50939"/>
                        <a14:foregroundMark x1="19833" y1="48936" x2="19833" y2="48936"/>
                        <a14:foregroundMark x1="19000" y1="53317" x2="19000" y2="53317"/>
                        <a14:foregroundMark x1="16500" y1="56571" x2="16500" y2="56571"/>
                        <a14:foregroundMark x1="8500" y1="56446" x2="8500" y2="56446"/>
                        <a14:foregroundMark x1="23333" y1="56070" x2="23333" y2="56070"/>
                        <a14:foregroundMark x1="16500" y1="61702" x2="16500" y2="61702"/>
                        <a14:foregroundMark x1="16667" y1="64956" x2="16667" y2="64956"/>
                        <a14:foregroundMark x1="16500" y1="74844" x2="16500" y2="74844"/>
                        <a14:foregroundMark x1="16500" y1="70213" x2="16500" y2="70213"/>
                        <a14:foregroundMark x1="19667" y1="80976" x2="19667" y2="80976"/>
                        <a14:foregroundMark x1="22833" y1="78473" x2="22833" y2="78473"/>
                        <a14:foregroundMark x1="29667" y1="70088" x2="29667" y2="70088"/>
                        <a14:foregroundMark x1="33167" y1="66458" x2="33167" y2="66458"/>
                        <a14:foregroundMark x1="25667" y1="74218" x2="25667" y2="74218"/>
                        <a14:foregroundMark x1="18667" y1="82478" x2="18667" y2="82478"/>
                        <a14:foregroundMark x1="13167" y1="87484" x2="13167" y2="87484"/>
                        <a14:foregroundMark x1="24000" y1="75469" x2="24000" y2="75469"/>
                        <a14:foregroundMark x1="22333" y1="76971" x2="22333" y2="76971"/>
                        <a14:foregroundMark x1="20833" y1="78473" x2="20833" y2="78473"/>
                        <a14:foregroundMark x1="25500" y1="77347" x2="25500" y2="77347"/>
                        <a14:foregroundMark x1="13333" y1="89737" x2="13333" y2="89737"/>
                        <a14:foregroundMark x1="16333" y1="78974" x2="16333" y2="78974"/>
                        <a14:foregroundMark x1="15000" y1="86608" x2="15000" y2="86608"/>
                        <a14:foregroundMark x1="13333" y1="85482" x2="13333" y2="85482"/>
                        <a14:foregroundMark x1="60667" y1="75094" x2="60667" y2="75094"/>
                        <a14:foregroundMark x1="60333" y1="90113" x2="60333" y2="90113"/>
                        <a14:foregroundMark x1="60167" y1="94869" x2="60167" y2="94869"/>
                        <a14:foregroundMark x1="92500" y1="87484" x2="92500" y2="87484"/>
                        <a14:foregroundMark x1="91167" y1="89862" x2="91167" y2="89862"/>
                        <a14:foregroundMark x1="61667" y1="93742" x2="61667" y2="93742"/>
                        <a14:foregroundMark x1="89000" y1="44681" x2="89000" y2="44681"/>
                        <a14:foregroundMark x1="87333" y1="37422" x2="87333" y2="37422"/>
                        <a14:foregroundMark x1="87000" y1="28160" x2="87000" y2="28160"/>
                        <a14:foregroundMark x1="87333" y1="20275" x2="87333" y2="20275"/>
                        <a14:foregroundMark x1="92167" y1="20651" x2="92167" y2="20651"/>
                        <a14:foregroundMark x1="86333" y1="18523" x2="86333" y2="18523"/>
                        <a14:foregroundMark x1="94667" y1="29287" x2="94667" y2="29287"/>
                        <a14:foregroundMark x1="95167" y1="24030" x2="95167" y2="24030"/>
                        <a14:foregroundMark x1="96500" y1="20275" x2="96500" y2="20275"/>
                        <a14:foregroundMark x1="93667" y1="35419" x2="93667" y2="35419"/>
                        <a14:foregroundMark x1="95833" y1="32916" x2="95833" y2="32916"/>
                        <a14:foregroundMark x1="97500" y1="26909" x2="97500" y2="26909"/>
                        <a14:foregroundMark x1="76667" y1="27785" x2="76667" y2="27785"/>
                        <a14:foregroundMark x1="75000" y1="20275" x2="75000" y2="20275"/>
                        <a14:foregroundMark x1="92667" y1="86233" x2="92667" y2="86233"/>
                        <a14:foregroundMark x1="90667" y1="88235" x2="90667" y2="88235"/>
                        <a14:foregroundMark x1="58667" y1="92866" x2="58667" y2="92866"/>
                        <a14:foregroundMark x1="11167" y1="89111" x2="11167" y2="89111"/>
                        <a14:foregroundMark x1="11167" y1="87735" x2="11167" y2="87735"/>
                        <a14:foregroundMark x1="16500" y1="67710" x2="16500" y2="67710"/>
                        <a14:foregroundMark x1="15000" y1="59825" x2="15333" y2="80225"/>
                        <a14:foregroundMark x1="18500" y1="60576" x2="18167" y2="77096"/>
                        <a14:foregroundMark x1="59667" y1="76846" x2="59667" y2="76846"/>
                        <a14:foregroundMark x1="59500" y1="95244" x2="59500" y2="95244"/>
                        <a14:foregroundMark x1="91500" y1="90864" x2="91500" y2="90864"/>
                        <a14:foregroundMark x1="22000" y1="75720" x2="22000" y2="75720"/>
                        <a14:foregroundMark x1="61667" y1="94994" x2="61667" y2="94994"/>
                        <a14:foregroundMark x1="60833" y1="96496" x2="60833" y2="96496"/>
                        <a14:foregroundMark x1="63500" y1="94243" x2="63500" y2="94243"/>
                        <a14:foregroundMark x1="93667" y1="89111" x2="93667" y2="89111"/>
                        <a14:foregroundMark x1="93333" y1="90864" x2="93333" y2="90864"/>
                        <a14:foregroundMark x1="21333" y1="80100" x2="21333" y2="80100"/>
                        <a14:backgroundMark x1="16000" y1="60200" x2="15333" y2="80100"/>
                        <a14:backgroundMark x1="18667" y1="71339" x2="18667" y2="71339"/>
                        <a14:backgroundMark x1="19833" y1="74218" x2="19833" y2="74218"/>
                        <a14:backgroundMark x1="19667" y1="76971" x2="19667" y2="76971"/>
                        <a14:backgroundMark x1="18667" y1="76846" x2="18667" y2="76846"/>
                        <a14:backgroundMark x1="18167" y1="78473" x2="18167" y2="78473"/>
                        <a14:backgroundMark x1="18000" y1="60451" x2="18000" y2="60451"/>
                        <a14:backgroundMark x1="18000" y1="62954" x2="18000" y2="62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42" y="548680"/>
            <a:ext cx="448810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7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592</Words>
  <Application>Microsoft Office PowerPoint</Application>
  <PresentationFormat>Экран (4:3)</PresentationFormat>
  <Paragraphs>91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Есть разговор серьезный о случаях курьезных.</vt:lpstr>
      <vt:lpstr>Презентация PowerPoint</vt:lpstr>
      <vt:lpstr>Презентация PowerPoint</vt:lpstr>
      <vt:lpstr>Презентация PowerPoint</vt:lpstr>
      <vt:lpstr>знаки бывают разные : белые , синие , красные.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Изучайте правила дорожные</vt:lpstr>
      <vt:lpstr>Презентация PowerPoint</vt:lpstr>
      <vt:lpstr>Презентация PowerPoint</vt:lpstr>
      <vt:lpstr>Презентация PowerPoint</vt:lpstr>
      <vt:lpstr> «На улице – не в комнате,                                                             о том, ребята, помните!»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Есть разговор серьезный о случаях курьезных.</dc:title>
  <dc:creator>1</dc:creator>
  <cp:lastModifiedBy>1</cp:lastModifiedBy>
  <cp:revision>22</cp:revision>
  <dcterms:created xsi:type="dcterms:W3CDTF">2019-09-18T09:22:02Z</dcterms:created>
  <dcterms:modified xsi:type="dcterms:W3CDTF">2019-09-18T15:00:50Z</dcterms:modified>
</cp:coreProperties>
</file>