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00"/>
    <a:srgbClr val="6604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87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A5C9C2-2C98-44D6-A987-CAF5D2B667A1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E84974-9D56-4C59-A185-377BE46E6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9238-8BAF-42CF-AC95-DC480D887A97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3625-6BB3-4FB9-AEBA-6CD848773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0DC72-EAEF-4F7B-9A70-01C6FC1C356C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924D-448C-4A22-B9D7-25FE2D1A2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FE02-9DB0-41ED-857A-242C1287B579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9F07-87B5-4048-A989-6793ACD08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412C-BF17-4B26-BC11-1355B70B8D75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0EF3-857E-4355-A635-690908F6F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8A81B-6EBC-4EF0-87C2-9B1B57AD247C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A341-8B22-4A31-90F2-9C1E90F52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FA14-6413-4C5A-A552-7A0794E5E846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5BB8-319B-4D5B-B6FB-47A20098E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5B46-4410-40BD-B192-3BAE8C07C16C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5F02-3D85-474B-9A05-592A35C99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9C27-7637-4F39-96A1-3AAFD4D60F96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DCBE-670D-4A69-B5DE-3D1ADE5B7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F32F-07B0-49C0-945E-2894BEE62147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EBA2-2331-44D4-9A82-20DC3BD61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FD45-EF3E-43E0-A032-E0DC81AA73C7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BE7A-1B64-480E-BC5F-2471A2E38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4BDA-CA71-401D-A960-BD673F637EBF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6EB1-F8A1-448E-816A-4D67CC184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08D204-DDF5-45A9-8B5A-EF13D5F56F96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C8C2BB-10AB-49D4-B1F2-BE9393C5D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1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cover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113" y="677863"/>
            <a:ext cx="8175625" cy="2130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br>
              <a:rPr lang="ru-RU" sz="5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«Исследование роста урбанизации в России и мире»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3425" y="4981575"/>
            <a:ext cx="3125788" cy="1449388"/>
          </a:xfrm>
        </p:spPr>
        <p:txBody>
          <a:bodyPr rtlCol="0">
            <a:normAutofit lnSpcReduction="10000"/>
          </a:bodyPr>
          <a:lstStyle/>
          <a:p>
            <a:pPr algn="r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Автор: Медведева М.А., гр.27, Мастер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СПиЛС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Научный руководитель: Фоминова И.В., преподаватель</a:t>
            </a:r>
          </a:p>
        </p:txBody>
      </p:sp>
      <p:pic>
        <p:nvPicPr>
          <p:cNvPr id="13317" name="Picture 5" descr="310850-svetik"/>
          <p:cNvPicPr>
            <a:picLocks noChangeAspect="1" noChangeArrowheads="1"/>
          </p:cNvPicPr>
          <p:nvPr/>
        </p:nvPicPr>
        <p:blipFill>
          <a:blip r:embed="rId3"/>
          <a:srcRect l="11179" t="28134" r="23642"/>
          <a:stretch>
            <a:fillRect/>
          </a:stretch>
        </p:blipFill>
        <p:spPr bwMode="auto">
          <a:xfrm>
            <a:off x="668551" y="2908395"/>
            <a:ext cx="4941888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73088" y="365125"/>
            <a:ext cx="7942262" cy="59055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Уровни и темпы урбанизации</a:t>
            </a:r>
          </a:p>
        </p:txBody>
      </p:sp>
      <p:graphicFrame>
        <p:nvGraphicFramePr>
          <p:cNvPr id="23607" name="Group 55"/>
          <p:cNvGraphicFramePr>
            <a:graphicFrameLocks noGrp="1"/>
          </p:cNvGraphicFramePr>
          <p:nvPr>
            <p:ph idx="1"/>
          </p:nvPr>
        </p:nvGraphicFramePr>
        <p:xfrm>
          <a:off x="368300" y="1266825"/>
          <a:ext cx="8366125" cy="5003800"/>
        </p:xfrm>
        <a:graphic>
          <a:graphicData uri="http://schemas.openxmlformats.org/drawingml/2006/table">
            <a:tbl>
              <a:tblPr/>
              <a:tblGrid>
                <a:gridCol w="755650"/>
                <a:gridCol w="2667000"/>
                <a:gridCol w="2266950"/>
                <a:gridCol w="2676525"/>
              </a:tblGrid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Высокоурбанизированные страны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Среднеурбанизированные  страны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Слабоурбанизированные страны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городского населения больше 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городского населения от 20 до 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городского населения меньше 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Сингапур  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 59,%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Тайланд 20 %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Гонконг  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Индонезия 55,3 %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Афганистан 20 %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Бельгия 98 %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Нигерия 44 %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Непал 19,7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Япония  91,6 %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Египет 42,7 %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Шри-Ланка  18,5 %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Нидерланды 91,5 %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Вьетнам 35,9 %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Лихтенштейн 14 %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Швеция 87,4 %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Бангладеш 36,6 %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Эфиопия 13 %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Австралия 86 %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Индия 28 %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Бутан 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723900" y="242888"/>
            <a:ext cx="7805738" cy="849312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Самые большие города мира по численности населения на 2019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2625" y="1165225"/>
          <a:ext cx="7656513" cy="515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948"/>
                <a:gridCol w="1569493"/>
                <a:gridCol w="1782396"/>
                <a:gridCol w="1531279"/>
                <a:gridCol w="1531279"/>
              </a:tblGrid>
              <a:tr h="9231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населения на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км²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00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Чунцин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49165000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29914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00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Шанхай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24150000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18630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0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Пакистан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23520000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00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Пекин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21516000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11150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0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Индонезия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16315000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00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Логос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Нигерия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15118780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18150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0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Стамбул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Турция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15029231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00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Токио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Япония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13729858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0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Мумбаи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12478447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28515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00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12615882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Заголовок 1"/>
          <p:cNvSpPr>
            <a:spLocks noGrp="1"/>
          </p:cNvSpPr>
          <p:nvPr>
            <p:ph type="title"/>
          </p:nvPr>
        </p:nvSpPr>
        <p:spPr>
          <a:xfrm>
            <a:off x="1638300" y="450850"/>
            <a:ext cx="5526088" cy="1131888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Опрос </a:t>
            </a:r>
            <a:br>
              <a:rPr lang="ru-RU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Чем вас привлекает городская жизнь?</a:t>
            </a:r>
            <a:b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smtClean="0">
              <a:solidFill>
                <a:srgbClr val="5482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Объект 2"/>
          <p:cNvSpPr>
            <a:spLocks noGrp="1"/>
          </p:cNvSpPr>
          <p:nvPr>
            <p:ph idx="1"/>
          </p:nvPr>
        </p:nvSpPr>
        <p:spPr>
          <a:xfrm>
            <a:off x="546100" y="1733550"/>
            <a:ext cx="7969250" cy="44434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Подростки                                         Взрослые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 1. Более перспективная 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     и оплачиваемая работа           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 2. Досуг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 3. Нравится городская жизнь  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 4. Получение образования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3" name="Диаграмма 6"/>
          <p:cNvGraphicFramePr>
            <a:graphicFrameLocks/>
          </p:cNvGraphicFramePr>
          <p:nvPr/>
        </p:nvGraphicFramePr>
        <p:xfrm>
          <a:off x="4243388" y="3646488"/>
          <a:ext cx="4295775" cy="3211512"/>
        </p:xfrm>
        <a:graphic>
          <a:graphicData uri="http://schemas.openxmlformats.org/presentationml/2006/ole">
            <p:oleObj spid="_x0000_s25603" r:id="rId3" imgW="4298052" imgH="3212870" progId="Excel.Chart.8">
              <p:embed/>
            </p:oleObj>
          </a:graphicData>
        </a:graphic>
      </p:graphicFrame>
      <p:graphicFrame>
        <p:nvGraphicFramePr>
          <p:cNvPr id="25604" name="Диаграмма 7"/>
          <p:cNvGraphicFramePr>
            <a:graphicFrameLocks/>
          </p:cNvGraphicFramePr>
          <p:nvPr/>
        </p:nvGraphicFramePr>
        <p:xfrm>
          <a:off x="339725" y="3751263"/>
          <a:ext cx="4351338" cy="3106737"/>
        </p:xfrm>
        <a:graphic>
          <a:graphicData uri="http://schemas.openxmlformats.org/presentationml/2006/ole">
            <p:oleObj spid="_x0000_s25604" r:id="rId4" imgW="4352921" imgH="3109229" progId="Excel.Char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55675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Положительные стороны жизни в </a:t>
            </a:r>
            <a:b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г. Красноярск</a:t>
            </a:r>
          </a:p>
        </p:txBody>
      </p:sp>
      <p:sp>
        <p:nvSpPr>
          <p:cNvPr id="26632" name="Объект 2"/>
          <p:cNvSpPr>
            <a:spLocks noGrp="1"/>
          </p:cNvSpPr>
          <p:nvPr>
            <p:ph idx="1"/>
          </p:nvPr>
        </p:nvSpPr>
        <p:spPr>
          <a:xfrm>
            <a:off x="436563" y="996950"/>
            <a:ext cx="8366125" cy="51800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              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Подростки                                                    Взрослые  </a:t>
            </a:r>
            <a:r>
              <a:rPr lang="ru-RU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1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Работа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                    2. Образование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                    3. Досуг                                </a:t>
            </a:r>
          </a:p>
        </p:txBody>
      </p:sp>
      <p:graphicFrame>
        <p:nvGraphicFramePr>
          <p:cNvPr id="26628" name="Диаграмма 3"/>
          <p:cNvGraphicFramePr>
            <a:graphicFrameLocks/>
          </p:cNvGraphicFramePr>
          <p:nvPr/>
        </p:nvGraphicFramePr>
        <p:xfrm>
          <a:off x="176213" y="3292475"/>
          <a:ext cx="4665662" cy="3227388"/>
        </p:xfrm>
        <a:graphic>
          <a:graphicData uri="http://schemas.openxmlformats.org/presentationml/2006/ole">
            <p:oleObj spid="_x0000_s26628" r:id="rId3" imgW="4663844" imgH="3231160" progId="Excel.Chart.8">
              <p:embed/>
            </p:oleObj>
          </a:graphicData>
        </a:graphic>
      </p:graphicFrame>
      <p:graphicFrame>
        <p:nvGraphicFramePr>
          <p:cNvPr id="26629" name="Диаграмма 4"/>
          <p:cNvGraphicFramePr>
            <a:graphicFrameLocks/>
          </p:cNvGraphicFramePr>
          <p:nvPr/>
        </p:nvGraphicFramePr>
        <p:xfrm>
          <a:off x="4179888" y="3416300"/>
          <a:ext cx="4632325" cy="3076575"/>
        </p:xfrm>
        <a:graphic>
          <a:graphicData uri="http://schemas.openxmlformats.org/presentationml/2006/ole">
            <p:oleObj spid="_x0000_s26629" r:id="rId4" imgW="4633362" imgH="3078747" progId="Excel.Char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Заголовок 1"/>
          <p:cNvSpPr>
            <a:spLocks noGrp="1"/>
          </p:cNvSpPr>
          <p:nvPr>
            <p:ph type="title"/>
          </p:nvPr>
        </p:nvSpPr>
        <p:spPr>
          <a:xfrm>
            <a:off x="258763" y="365125"/>
            <a:ext cx="8391525" cy="904875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Отрицательные стороны жизни в </a:t>
            </a:r>
            <a:b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г. Красноярск?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50963"/>
            <a:ext cx="7886700" cy="4826000"/>
          </a:xfrm>
        </p:spPr>
        <p:txBody>
          <a:bodyPr rtlCol="0"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Подростки                                                    Взрослые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1. Плохая экология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Пробки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3. Мигранты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651" name="Диаграмма 3"/>
          <p:cNvGraphicFramePr>
            <a:graphicFrameLocks/>
          </p:cNvGraphicFramePr>
          <p:nvPr/>
        </p:nvGraphicFramePr>
        <p:xfrm>
          <a:off x="195263" y="3182938"/>
          <a:ext cx="4276725" cy="2968625"/>
        </p:xfrm>
        <a:graphic>
          <a:graphicData uri="http://schemas.openxmlformats.org/presentationml/2006/ole">
            <p:oleObj spid="_x0000_s27651" r:id="rId3" imgW="4279763" imgH="2969009" progId="Excel.Chart.8">
              <p:embed/>
            </p:oleObj>
          </a:graphicData>
        </a:graphic>
      </p:graphicFrame>
      <p:graphicFrame>
        <p:nvGraphicFramePr>
          <p:cNvPr id="27652" name="Диаграмма 4"/>
          <p:cNvGraphicFramePr>
            <a:graphicFrameLocks/>
          </p:cNvGraphicFramePr>
          <p:nvPr/>
        </p:nvGraphicFramePr>
        <p:xfrm>
          <a:off x="4438650" y="2882900"/>
          <a:ext cx="4360863" cy="3622675"/>
        </p:xfrm>
        <a:graphic>
          <a:graphicData uri="http://schemas.openxmlformats.org/presentationml/2006/ole">
            <p:oleObj spid="_x0000_s27652" r:id="rId4" imgW="4359018" imgH="3621338" progId="Excel.Char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Заголовок 1"/>
          <p:cNvSpPr>
            <a:spLocks noGrp="1"/>
          </p:cNvSpPr>
          <p:nvPr>
            <p:ph type="title"/>
          </p:nvPr>
        </p:nvSpPr>
        <p:spPr>
          <a:xfrm>
            <a:off x="695325" y="365125"/>
            <a:ext cx="7820025" cy="727075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Где, если бы был выбор, вы хотели бы жить?</a:t>
            </a:r>
          </a:p>
        </p:txBody>
      </p:sp>
      <p:sp>
        <p:nvSpPr>
          <p:cNvPr id="28678" name="Объект 2"/>
          <p:cNvSpPr>
            <a:spLocks noGrp="1"/>
          </p:cNvSpPr>
          <p:nvPr>
            <p:ph idx="1"/>
          </p:nvPr>
        </p:nvSpPr>
        <p:spPr>
          <a:xfrm>
            <a:off x="587375" y="1065213"/>
            <a:ext cx="7886700" cy="5111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Подростки                                                           Взрослые</a:t>
            </a:r>
          </a:p>
          <a:p>
            <a:pPr marL="0" indent="0" eaLnBrk="1" hangingPunct="1">
              <a:buFont typeface="Arial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                    1. Москва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                    2. Другой российский город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                    3. Какой - нибудь европейский город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                    4. Сельская местность</a:t>
            </a:r>
          </a:p>
          <a:p>
            <a:pPr marL="0" indent="0" eaLnBrk="1" hangingPunct="1">
              <a:buFont typeface="Arial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5" name="Диаграмма 19"/>
          <p:cNvGraphicFramePr>
            <a:graphicFrameLocks/>
          </p:cNvGraphicFramePr>
          <p:nvPr/>
        </p:nvGraphicFramePr>
        <p:xfrm>
          <a:off x="107950" y="3292475"/>
          <a:ext cx="4432300" cy="3336925"/>
        </p:xfrm>
        <a:graphic>
          <a:graphicData uri="http://schemas.openxmlformats.org/presentationml/2006/ole">
            <p:oleObj spid="_x0000_s28675" r:id="rId3" imgW="4432176" imgH="3334801" progId="Excel.Chart.8">
              <p:embed/>
            </p:oleObj>
          </a:graphicData>
        </a:graphic>
      </p:graphicFrame>
      <p:graphicFrame>
        <p:nvGraphicFramePr>
          <p:cNvPr id="28676" name="Диаграмма 21"/>
          <p:cNvGraphicFramePr>
            <a:graphicFrameLocks/>
          </p:cNvGraphicFramePr>
          <p:nvPr/>
        </p:nvGraphicFramePr>
        <p:xfrm>
          <a:off x="4165600" y="3251200"/>
          <a:ext cx="4297363" cy="3378200"/>
        </p:xfrm>
        <a:graphic>
          <a:graphicData uri="http://schemas.openxmlformats.org/presentationml/2006/ole">
            <p:oleObj spid="_x0000_s28676" r:id="rId4" imgW="4298052" imgH="3377477" progId="Excel.Char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630238" y="231775"/>
            <a:ext cx="7721600" cy="1106488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Вывод: динамика мирового процесса             урбанизации</a:t>
            </a:r>
          </a:p>
        </p:txBody>
      </p:sp>
      <p:graphicFrame>
        <p:nvGraphicFramePr>
          <p:cNvPr id="29738" name="Group 42"/>
          <p:cNvGraphicFramePr>
            <a:graphicFrameLocks noGrp="1"/>
          </p:cNvGraphicFramePr>
          <p:nvPr>
            <p:ph type="pic" idx="1"/>
          </p:nvPr>
        </p:nvGraphicFramePr>
        <p:xfrm>
          <a:off x="4024313" y="1651000"/>
          <a:ext cx="4832350" cy="4102100"/>
        </p:xfrm>
        <a:graphic>
          <a:graphicData uri="http://schemas.openxmlformats.org/drawingml/2006/table">
            <a:tbl>
              <a:tblPr/>
              <a:tblGrid>
                <a:gridCol w="1203325"/>
                <a:gridCol w="1535112"/>
                <a:gridCol w="2093913"/>
              </a:tblGrid>
              <a:tr h="102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население,  млн. чел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 в  населении  мира , %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1850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1950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1381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2276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3190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2030  (прогноз)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5894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53671" marR="53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29736" name="Текст 5"/>
          <p:cNvSpPr>
            <a:spLocks noGrp="1"/>
          </p:cNvSpPr>
          <p:nvPr>
            <p:ph type="body" sz="half" idx="2"/>
          </p:nvPr>
        </p:nvSpPr>
        <p:spPr>
          <a:xfrm>
            <a:off x="341313" y="1296988"/>
            <a:ext cx="3398837" cy="4872037"/>
          </a:xfrm>
        </p:spPr>
        <p:txBody>
          <a:bodyPr/>
          <a:lstStyle/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Такими образом, городская среда как искусственно создаваемая человеком  среда обитания, становится повседневной реальностью существования все возрастающей части населения мира, поэтому урбанизацию следует рассматривать как объективный процесс развития общества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9188" y="2333625"/>
            <a:ext cx="68230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!</a:t>
            </a:r>
          </a:p>
        </p:txBody>
      </p:sp>
      <p:pic>
        <p:nvPicPr>
          <p:cNvPr id="7170" name="Picture 2" descr="C:\Users\210\Desktop\4.Selskaya-mestn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40984" y="4222466"/>
            <a:ext cx="3203220" cy="20020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7171" name="Picture 3" descr="C:\Users\210\Desktop\_MG_4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03134" y="286034"/>
            <a:ext cx="3255844" cy="21705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7172" name="Picture 4" descr="C:\Users\210\Desktop\85909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75280" y="4132577"/>
            <a:ext cx="3272684" cy="218178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6205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Заключается в том, что из-за глобальных социально-экономических процессов, все больше и больше людей переезжает в города, а из-за этого многие города стали перегружены, что постепенно превращается в новую глобальную проблему</a:t>
            </a:r>
          </a:p>
          <a:p>
            <a:pPr eaLnBrk="1" hangingPunct="1"/>
            <a:endParaRPr lang="ru-RU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19490" y="4334112"/>
            <a:ext cx="4792663" cy="2316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Цель исследования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570038" y="1651000"/>
            <a:ext cx="7110412" cy="2867025"/>
          </a:xfrm>
        </p:spPr>
        <p:txBody>
          <a:bodyPr/>
          <a:lstStyle/>
          <a:p>
            <a:pPr marL="457200" indent="-457200" eaLnBrk="1" hangingPunct="1">
              <a:buFont typeface="Calibri Light" pitchFamily="34" charset="0"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Рассмотрение понятие «урбанизация» </a:t>
            </a:r>
          </a:p>
          <a:p>
            <a:pPr marL="457200" indent="-457200" eaLnBrk="1" hangingPunct="1">
              <a:buFont typeface="Calibri Light" pitchFamily="34" charset="0"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Показать</a:t>
            </a:r>
            <a:r>
              <a:rPr lang="ru-RU" sz="280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smtClean="0">
                <a:latin typeface="Times New Roman" pitchFamily="18" charset="0"/>
              </a:rPr>
              <a:t>плюсы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smtClean="0">
                <a:latin typeface="Times New Roman" pitchFamily="18" charset="0"/>
                <a:ea typeface="BatangChe" pitchFamily="49" charset="-127"/>
              </a:rPr>
              <a:t> </a:t>
            </a:r>
            <a:r>
              <a:rPr lang="ru-RU" sz="2800" smtClean="0">
                <a:latin typeface="Times New Roman" pitchFamily="18" charset="0"/>
              </a:rPr>
              <a:t>и</a:t>
            </a:r>
            <a:r>
              <a:rPr lang="ru-RU" sz="2800" smtClean="0">
                <a:latin typeface="Times New Roman" pitchFamily="18" charset="0"/>
                <a:ea typeface="BatangChe" pitchFamily="49" charset="-127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smtClean="0">
                <a:latin typeface="Times New Roman" pitchFamily="18" charset="0"/>
              </a:rPr>
              <a:t>минусы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» урбанизации</a:t>
            </a:r>
          </a:p>
          <a:p>
            <a:pPr marL="457200" indent="-457200" eaLnBrk="1" hangingPunct="1">
              <a:buFont typeface="Calibri Light" pitchFamily="34" charset="0"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Выделить</a:t>
            </a:r>
            <a:r>
              <a:rPr lang="ru-RU" sz="2800" smtClean="0">
                <a:latin typeface="Times New Roman" pitchFamily="18" charset="0"/>
                <a:ea typeface="BatangChe" pitchFamily="49" charset="-127"/>
              </a:rPr>
              <a:t> </a:t>
            </a:r>
            <a:r>
              <a:rPr lang="ru-RU" sz="2800" smtClean="0">
                <a:latin typeface="Times New Roman" pitchFamily="18" charset="0"/>
              </a:rPr>
              <a:t>ее</a:t>
            </a:r>
            <a:r>
              <a:rPr lang="ru-RU" sz="2800" smtClean="0">
                <a:latin typeface="Times New Roman" pitchFamily="18" charset="0"/>
                <a:ea typeface="BatangChe" pitchFamily="49" charset="-127"/>
              </a:rPr>
              <a:t> </a:t>
            </a:r>
            <a:r>
              <a:rPr lang="ru-RU" sz="2800" smtClean="0">
                <a:latin typeface="Times New Roman" pitchFamily="18" charset="0"/>
              </a:rPr>
              <a:t>типы</a:t>
            </a:r>
            <a:r>
              <a:rPr lang="ru-RU" sz="2800" smtClean="0">
                <a:latin typeface="Times New Roman" pitchFamily="18" charset="0"/>
                <a:ea typeface="BatangChe" pitchFamily="49" charset="-127"/>
              </a:rPr>
              <a:t> </a:t>
            </a:r>
          </a:p>
          <a:p>
            <a:pPr marL="457200" indent="-457200" eaLnBrk="1" hangingPunct="1">
              <a:buFont typeface="Calibri Light" pitchFamily="34" charset="0"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Выяснить, является ли урбанизация естественным процессом</a:t>
            </a:r>
          </a:p>
        </p:txBody>
      </p:sp>
      <p:pic>
        <p:nvPicPr>
          <p:cNvPr id="2050" name="Picture 2" descr="E:\исследовательская Медведева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63309" y="4230806"/>
            <a:ext cx="4375473" cy="23951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628650" y="1717675"/>
            <a:ext cx="7886700" cy="44592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Является ли урбанизация объективным процессом?</a:t>
            </a:r>
          </a:p>
          <a:p>
            <a:pPr algn="ctr" eaLnBrk="1" hangingPunct="1">
              <a:buFont typeface="Arial" charset="0"/>
              <a:buNone/>
            </a:pPr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исследовательская Медведева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36928" y="3083256"/>
            <a:ext cx="5114499" cy="34096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409575" y="1965325"/>
            <a:ext cx="814705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Урбанизация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(фр.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urbanisation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от лат.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urbanus –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городской,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urbs -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город ) -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это процесс увеличения доли городского населения, который сопровождается ростом экономической, политической и </a:t>
            </a:r>
          </a:p>
          <a:p>
            <a:pPr algn="r"/>
            <a:r>
              <a:rPr lang="ru-RU" sz="2800">
                <a:latin typeface="Times New Roman" pitchFamily="18" charset="0"/>
                <a:cs typeface="Times New Roman" pitchFamily="18" charset="0"/>
              </a:rPr>
              <a:t>культурной значимости </a:t>
            </a:r>
          </a:p>
          <a:p>
            <a:pPr algn="r"/>
            <a:r>
              <a:rPr lang="ru-RU" sz="2800">
                <a:latin typeface="Times New Roman" pitchFamily="18" charset="0"/>
                <a:cs typeface="Times New Roman" pitchFamily="18" charset="0"/>
              </a:rPr>
              <a:t>городов по сравнению </a:t>
            </a:r>
          </a:p>
          <a:p>
            <a:pPr algn="r"/>
            <a:r>
              <a:rPr lang="ru-RU" sz="2800">
                <a:latin typeface="Times New Roman" pitchFamily="18" charset="0"/>
                <a:cs typeface="Times New Roman" pitchFamily="18" charset="0"/>
              </a:rPr>
              <a:t>с сельской местностью</a:t>
            </a:r>
          </a:p>
        </p:txBody>
      </p:sp>
      <p:pic>
        <p:nvPicPr>
          <p:cNvPr id="17410" name="Picture 2" descr="https://polit74.ru/upload/iblock/71a/0_80b10_a7998f8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889" y="4592306"/>
            <a:ext cx="361156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7411" name="Picture 4" descr="https://consultmill.ru/wp-content/uploads/2019/07/post_5d2f0c7b0349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204788"/>
            <a:ext cx="3616325" cy="195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s://coollib.net/i/41/304341/i_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4514" y="246009"/>
            <a:ext cx="3329556" cy="21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 descr="C:\Users\210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9277" y="246009"/>
            <a:ext cx="3459828" cy="20058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028" name="Picture 4" descr="C:\Users\210\Desktop\noro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1955" y="4601146"/>
            <a:ext cx="3334010" cy="19173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1562100" y="2292350"/>
            <a:ext cx="63801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Города существовали еще в глубокой древности. Однако процесс урбанизации как общепланетарное явления датируется двадцатью веками позже: он стал следствием индустриализации и капитализма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210\Desktop\201210110042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30863" y="4510785"/>
            <a:ext cx="2876857" cy="21576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10\Desktop\LW-Slums-20131217172540260482-620x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13088" y="4462819"/>
            <a:ext cx="4048967" cy="22791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460500" y="231775"/>
            <a:ext cx="6127750" cy="573088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Типы</a:t>
            </a:r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урбанизации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90538" y="846138"/>
            <a:ext cx="7697787" cy="4859337"/>
          </a:xfrm>
        </p:spPr>
        <p:txBody>
          <a:bodyPr rtlCol="0"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Субурбанизация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(от лат.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suburbs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пригород) 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процесс стремительного развития пригородов у крупных городов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Дезурбанизация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фр.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отрицание)  - процесс уменьшения территориальной концентрации производительных сил в городских поселениях, т.е. процесс обратной урбанизации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Ложная урбанизация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–стремительный рост численности городского населения, не сопровождающихся ростом числа рабочих мест (постоянный приток неимущего сельского населения не способного обеспечить себя жильем и работой. В результате формируются трущобы, «пояса нищеты», в которых живет 30-50% населения многих крупных городов развивающихся стран)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«Плюсы» и «минусы» нынешней   урбанизации в России и  во всем мире</a:t>
            </a:r>
          </a:p>
        </p:txBody>
      </p:sp>
      <p:graphicFrame>
        <p:nvGraphicFramePr>
          <p:cNvPr id="20512" name="Group 32"/>
          <p:cNvGraphicFramePr>
            <a:graphicFrameLocks noGrp="1"/>
          </p:cNvGraphicFramePr>
          <p:nvPr>
            <p:ph idx="1"/>
          </p:nvPr>
        </p:nvGraphicFramePr>
        <p:xfrm>
          <a:off x="628650" y="1460500"/>
          <a:ext cx="7886700" cy="5089525"/>
        </p:xfrm>
        <a:graphic>
          <a:graphicData uri="http://schemas.openxmlformats.org/drawingml/2006/table">
            <a:tbl>
              <a:tblPr/>
              <a:tblGrid>
                <a:gridCol w="3943350"/>
                <a:gridCol w="3943350"/>
              </a:tblGrid>
              <a:tr h="357146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Плюсы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7146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Развитие промышленности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Развал сельского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7146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Присутствуют все блага жизни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Пустые территории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7146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Развитие индустриализации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Транспортный коллапс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631873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Повышение производственного труда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Загрязнение окружающей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81329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Образование/досуг/работа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Здоровье ( ухудшение генофонда, нарушение биоритмов и сна повышенная агрессия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7146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Комфорт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Загруженность города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1873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Хорошо развита культурная жизнь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Миграционные процессы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46568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Социальный контраст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95288" y="246063"/>
            <a:ext cx="8120062" cy="490537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Российские города – «миллионеры»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73125" y="831850"/>
          <a:ext cx="7588250" cy="576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24"/>
                <a:gridCol w="3170153"/>
                <a:gridCol w="1897039"/>
                <a:gridCol w="1897039"/>
              </a:tblGrid>
              <a:tr h="51047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населения чел/км²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3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4925,92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12615882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3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3837,41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5351935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3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1612833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3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3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1172070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3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2749,99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1243500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3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1090811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3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1013533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3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2265,51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1202371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46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1163399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608</Words>
  <Application>Microsoft Office PowerPoint</Application>
  <PresentationFormat>Экран (4:3)</PresentationFormat>
  <Paragraphs>232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 Light</vt:lpstr>
      <vt:lpstr>Calibri</vt:lpstr>
      <vt:lpstr>Times New Roman</vt:lpstr>
      <vt:lpstr>BatangChe</vt:lpstr>
      <vt:lpstr>Batang</vt:lpstr>
      <vt:lpstr>+mj-lt</vt:lpstr>
      <vt:lpstr>Тема Office</vt:lpstr>
      <vt:lpstr>Диаграмма Microsoft Excel</vt:lpstr>
      <vt:lpstr>Исследовательская работа «Исследование роста урбанизации в России и мире»</vt:lpstr>
      <vt:lpstr>Актуальность</vt:lpstr>
      <vt:lpstr>Цель исследования</vt:lpstr>
      <vt:lpstr>Гипотеза</vt:lpstr>
      <vt:lpstr>Слайд 5</vt:lpstr>
      <vt:lpstr>Слайд 6</vt:lpstr>
      <vt:lpstr>Типы урбанизации</vt:lpstr>
      <vt:lpstr>«Плюсы» и «минусы» нынешней   урбанизации в России и  во всем мире</vt:lpstr>
      <vt:lpstr>Российские города – «миллионеры»</vt:lpstr>
      <vt:lpstr>Уровни и темпы урбанизации</vt:lpstr>
      <vt:lpstr>Самые большие города мира по численности населения на 2019 год</vt:lpstr>
      <vt:lpstr>Опрос  Чем вас привлекает городская жизнь? </vt:lpstr>
      <vt:lpstr>Положительные стороны жизни в  г. Красноярск</vt:lpstr>
      <vt:lpstr>Отрицательные стороны жизни в  г. Красноярск? </vt:lpstr>
      <vt:lpstr>Где, если бы был выбор, вы хотели бы жить?</vt:lpstr>
      <vt:lpstr>Вывод: динамика мирового процесса             урбанизации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Николай</cp:lastModifiedBy>
  <cp:revision>73</cp:revision>
  <dcterms:created xsi:type="dcterms:W3CDTF">2014-11-21T11:00:06Z</dcterms:created>
  <dcterms:modified xsi:type="dcterms:W3CDTF">2023-03-23T15:17:44Z</dcterms:modified>
</cp:coreProperties>
</file>