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9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4275-DB4C-483C-825B-C622B1B698B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6E45-5600-4242-994B-0FCF1AC365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4275-DB4C-483C-825B-C622B1B698B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6E45-5600-4242-994B-0FCF1AC36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4275-DB4C-483C-825B-C622B1B698B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6E45-5600-4242-994B-0FCF1AC36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4275-DB4C-483C-825B-C622B1B698B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6E45-5600-4242-994B-0FCF1AC365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4275-DB4C-483C-825B-C622B1B698B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6E45-5600-4242-994B-0FCF1AC36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4275-DB4C-483C-825B-C622B1B698B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6E45-5600-4242-994B-0FCF1AC365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4275-DB4C-483C-825B-C622B1B698B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6E45-5600-4242-994B-0FCF1AC365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4275-DB4C-483C-825B-C622B1B698B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6E45-5600-4242-994B-0FCF1AC36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4275-DB4C-483C-825B-C622B1B698B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6E45-5600-4242-994B-0FCF1AC36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4275-DB4C-483C-825B-C622B1B698B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6E45-5600-4242-994B-0FCF1AC36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4275-DB4C-483C-825B-C622B1B698B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6E45-5600-4242-994B-0FCF1AC365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794275-DB4C-483C-825B-C622B1B698B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8E6E45-5600-4242-994B-0FCF1AC365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5637010" cy="144717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Презентация по информатике для 3-го класса.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Выполнил Иванов Роман 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6768752" cy="2664296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effectLst/>
              </a:rPr>
              <a:t>Моя первая программа.</a:t>
            </a:r>
            <a:br>
              <a:rPr lang="ru-RU" dirty="0" smtClean="0">
                <a:effectLst/>
              </a:rPr>
            </a:br>
            <a:r>
              <a:rPr lang="ru-RU" sz="3600" dirty="0" smtClean="0">
                <a:effectLst/>
              </a:rPr>
              <a:t>(Цифровая грамотность)</a:t>
            </a:r>
            <a:endParaRPr lang="ru-RU" sz="3600" dirty="0">
              <a:effectLst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943274" y="5492892"/>
            <a:ext cx="1368152" cy="864096"/>
            <a:chOff x="6818583" y="5518355"/>
            <a:chExt cx="1368152" cy="864096"/>
          </a:xfrm>
          <a:solidFill>
            <a:schemeClr val="bg2">
              <a:lumMod val="75000"/>
            </a:schemeClr>
          </a:solidFill>
        </p:grpSpPr>
        <p:sp>
          <p:nvSpPr>
            <p:cNvPr id="5" name="Стрелка вправо 4"/>
            <p:cNvSpPr/>
            <p:nvPr/>
          </p:nvSpPr>
          <p:spPr>
            <a:xfrm>
              <a:off x="6818583" y="5518355"/>
              <a:ext cx="1368152" cy="864096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hlinkClick r:id="rId2" action="ppaction://hlinksldjump"/>
            </p:cNvPr>
            <p:cNvSpPr txBox="1"/>
            <p:nvPr/>
          </p:nvSpPr>
          <p:spPr>
            <a:xfrm>
              <a:off x="6892373" y="5742520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начать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8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№1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352928" cy="48245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 называется последовательность команд для достижения цели?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187624" y="2563579"/>
            <a:ext cx="2016224" cy="1081445"/>
            <a:chOff x="1187624" y="2563579"/>
            <a:chExt cx="2016224" cy="1081445"/>
          </a:xfrm>
        </p:grpSpPr>
        <p:sp>
          <p:nvSpPr>
            <p:cNvPr id="5" name="Скругленная прямоугольная выноска 4"/>
            <p:cNvSpPr/>
            <p:nvPr/>
          </p:nvSpPr>
          <p:spPr>
            <a:xfrm>
              <a:off x="1187624" y="2563579"/>
              <a:ext cx="2016224" cy="1081445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11660" y="2919635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АЛГОРИТМ</a:t>
              </a:r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187624" y="4477388"/>
            <a:ext cx="2016224" cy="1039844"/>
            <a:chOff x="1187624" y="4477388"/>
            <a:chExt cx="2016224" cy="1039844"/>
          </a:xfrm>
        </p:grpSpPr>
        <p:sp>
          <p:nvSpPr>
            <p:cNvPr id="6" name="Скругленная прямоугольная выноска 5"/>
            <p:cNvSpPr/>
            <p:nvPr/>
          </p:nvSpPr>
          <p:spPr>
            <a:xfrm>
              <a:off x="1187624" y="4477388"/>
              <a:ext cx="2016224" cy="1039844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5636" y="4812644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БРАУЗЕР</a:t>
              </a:r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043399" y="2563579"/>
            <a:ext cx="1924219" cy="1081445"/>
            <a:chOff x="5600109" y="2563579"/>
            <a:chExt cx="1924219" cy="1081445"/>
          </a:xfrm>
        </p:grpSpPr>
        <p:sp>
          <p:nvSpPr>
            <p:cNvPr id="8" name="Скругленная прямоугольная выноска 7"/>
            <p:cNvSpPr/>
            <p:nvPr/>
          </p:nvSpPr>
          <p:spPr>
            <a:xfrm>
              <a:off x="5600109" y="2563579"/>
              <a:ext cx="1924219" cy="1081445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96136" y="2919635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УРОК ЦИФРЫ</a:t>
              </a:r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069404" y="4422290"/>
            <a:ext cx="1924219" cy="1039844"/>
            <a:chOff x="5626114" y="4457932"/>
            <a:chExt cx="1924219" cy="1039844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5626114" y="4457932"/>
              <a:ext cx="1924219" cy="1039844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8144" y="4674144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ПРОГРАММА </a:t>
              </a:r>
              <a:r>
                <a:rPr lang="en-US" dirty="0" smtClean="0"/>
                <a:t>LightBot</a:t>
              </a:r>
            </a:p>
          </p:txBody>
        </p:sp>
      </p:grpSp>
      <p:pic>
        <p:nvPicPr>
          <p:cNvPr id="1026" name="Picture 2" descr="C:\Users\Студент ТСПК\AppData\Local\Microsoft\Windows\INetCache\IE\FPMS99OY\Карыч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4179615"/>
            <a:ext cx="1765478" cy="16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Студент ТСПК\AppData\Local\Microsoft\Windows\INetCache\IE\FPMS99OY\Карыч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80975"/>
            <a:ext cx="1765478" cy="16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Студент ТСПК\AppData\Local\Microsoft\Windows\INetCache\IE\FPMS99OY\Карыч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22030"/>
            <a:ext cx="1765478" cy="16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тудент ТСПК\AppData\Local\Microsoft\Windows\INetCache\IE\27BL2383\Smeshariki-krosh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06" y="2269226"/>
            <a:ext cx="1367044" cy="149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Управляющая кнопка: далее 25">
            <a:hlinkClick r:id="rId4" action="ppaction://hlinksldjump" highlightClick="1"/>
          </p:cNvPr>
          <p:cNvSpPr/>
          <p:nvPr/>
        </p:nvSpPr>
        <p:spPr>
          <a:xfrm>
            <a:off x="7823548" y="332656"/>
            <a:ext cx="864096" cy="72008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22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726" y="332656"/>
            <a:ext cx="9156726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№2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8352928" cy="50405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 называется программа, в которой необходимо запрограммировать «виртуального» робота?</a:t>
            </a:r>
          </a:p>
          <a:p>
            <a:pPr marL="45720" indent="0" algn="ctr"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01272" y="2563579"/>
            <a:ext cx="2016224" cy="1081445"/>
            <a:chOff x="1187624" y="2563579"/>
            <a:chExt cx="2016224" cy="1081445"/>
          </a:xfrm>
        </p:grpSpPr>
        <p:sp>
          <p:nvSpPr>
            <p:cNvPr id="5" name="Скругленная прямоугольная выноска 4"/>
            <p:cNvSpPr/>
            <p:nvPr/>
          </p:nvSpPr>
          <p:spPr>
            <a:xfrm>
              <a:off x="1187624" y="2563579"/>
              <a:ext cx="2016224" cy="1081445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11660" y="2919635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GOOGLE</a:t>
              </a:r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100617" y="4528994"/>
            <a:ext cx="2016224" cy="1081445"/>
            <a:chOff x="1187624" y="2563579"/>
            <a:chExt cx="2016224" cy="1081445"/>
          </a:xfrm>
        </p:grpSpPr>
        <p:sp>
          <p:nvSpPr>
            <p:cNvPr id="8" name="Скругленная прямоугольная выноска 7"/>
            <p:cNvSpPr/>
            <p:nvPr/>
          </p:nvSpPr>
          <p:spPr>
            <a:xfrm>
              <a:off x="1187624" y="2563579"/>
              <a:ext cx="2016224" cy="1081445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11660" y="2919635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SCRATCH</a:t>
              </a:r>
              <a:endParaRPr lang="ru-RU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092505" y="2572974"/>
            <a:ext cx="2016224" cy="1081445"/>
            <a:chOff x="1187624" y="2563579"/>
            <a:chExt cx="2016224" cy="1081445"/>
          </a:xfrm>
        </p:grpSpPr>
        <p:sp>
          <p:nvSpPr>
            <p:cNvPr id="11" name="Скругленная прямоугольная выноска 10"/>
            <p:cNvSpPr/>
            <p:nvPr/>
          </p:nvSpPr>
          <p:spPr>
            <a:xfrm>
              <a:off x="1187624" y="2563579"/>
              <a:ext cx="2016224" cy="1081445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2919635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LightBot</a:t>
              </a:r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301272" y="4528995"/>
            <a:ext cx="2016224" cy="1081445"/>
            <a:chOff x="1187624" y="2563579"/>
            <a:chExt cx="2016224" cy="1081445"/>
          </a:xfrm>
        </p:grpSpPr>
        <p:sp>
          <p:nvSpPr>
            <p:cNvPr id="14" name="Скругленная прямоугольная выноска 13"/>
            <p:cNvSpPr/>
            <p:nvPr/>
          </p:nvSpPr>
          <p:spPr>
            <a:xfrm>
              <a:off x="1187624" y="2563579"/>
              <a:ext cx="2016224" cy="1081445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11660" y="2919635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ЯНДЕКС</a:t>
              </a:r>
              <a:endParaRPr lang="ru-RU" dirty="0"/>
            </a:p>
          </p:txBody>
        </p:sp>
      </p:grpSp>
      <p:pic>
        <p:nvPicPr>
          <p:cNvPr id="16" name="Picture 2" descr="C:\Users\Студент ТСПК\AppData\Local\Microsoft\Windows\INetCache\IE\FPMS99OY\Карыч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4179615"/>
            <a:ext cx="1765478" cy="16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Студент ТСПК\AppData\Local\Microsoft\Windows\INetCache\IE\FPMS99OY\Карыч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582" y="2286605"/>
            <a:ext cx="1765478" cy="16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Студент ТСПК\AppData\Local\Microsoft\Windows\INetCache\IE\FPMS99OY\Карыч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693" y="4252022"/>
            <a:ext cx="1765478" cy="16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Студент ТСПК\AppData\Local\Microsoft\Windows\INetCache\IE\27BL2383\Smeshariki-krosh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910" y="2145122"/>
            <a:ext cx="1367044" cy="149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Управляющая кнопка: далее 19">
            <a:hlinkClick r:id="rId4" action="ppaction://hlinksldjump" highlightClick="1"/>
          </p:cNvPr>
          <p:cNvSpPr/>
          <p:nvPr/>
        </p:nvSpPr>
        <p:spPr>
          <a:xfrm>
            <a:off x="7823548" y="332656"/>
            <a:ext cx="864096" cy="72008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1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№3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8901" y="1052736"/>
            <a:ext cx="8280920" cy="489654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Какая из нижеперечисленных программ является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браузером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" indent="0" algn="ctr">
              <a:buNone/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189445" y="4498353"/>
            <a:ext cx="2016224" cy="1081445"/>
            <a:chOff x="1187624" y="2563579"/>
            <a:chExt cx="2016224" cy="1081445"/>
          </a:xfrm>
        </p:grpSpPr>
        <p:sp>
          <p:nvSpPr>
            <p:cNvPr id="5" name="Скругленная прямоугольная выноска 4"/>
            <p:cNvSpPr/>
            <p:nvPr/>
          </p:nvSpPr>
          <p:spPr>
            <a:xfrm>
              <a:off x="1187624" y="2563579"/>
              <a:ext cx="2016224" cy="1081445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11660" y="2919635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GOOGLE</a:t>
              </a:r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092505" y="2572974"/>
            <a:ext cx="2016224" cy="1081445"/>
            <a:chOff x="1187624" y="2563579"/>
            <a:chExt cx="2016224" cy="1081445"/>
          </a:xfrm>
        </p:grpSpPr>
        <p:sp>
          <p:nvSpPr>
            <p:cNvPr id="8" name="Скругленная прямоугольная выноска 7"/>
            <p:cNvSpPr/>
            <p:nvPr/>
          </p:nvSpPr>
          <p:spPr>
            <a:xfrm>
              <a:off x="1187624" y="2563579"/>
              <a:ext cx="2016224" cy="1081445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11660" y="2919635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LightBot</a:t>
              </a:r>
              <a:endParaRPr lang="ru-RU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100617" y="4528994"/>
            <a:ext cx="2016224" cy="1081445"/>
            <a:chOff x="1187624" y="2563579"/>
            <a:chExt cx="2016224" cy="1081445"/>
          </a:xfrm>
        </p:grpSpPr>
        <p:sp>
          <p:nvSpPr>
            <p:cNvPr id="11" name="Скругленная прямоугольная выноска 10"/>
            <p:cNvSpPr/>
            <p:nvPr/>
          </p:nvSpPr>
          <p:spPr>
            <a:xfrm>
              <a:off x="1187624" y="2563579"/>
              <a:ext cx="2016224" cy="1081445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2919635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SCRATCH</a:t>
              </a:r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189445" y="2572974"/>
            <a:ext cx="2016224" cy="1081445"/>
            <a:chOff x="1187624" y="2563579"/>
            <a:chExt cx="2016224" cy="1081445"/>
          </a:xfrm>
        </p:grpSpPr>
        <p:sp>
          <p:nvSpPr>
            <p:cNvPr id="14" name="Скругленная прямоугольная выноска 13"/>
            <p:cNvSpPr/>
            <p:nvPr/>
          </p:nvSpPr>
          <p:spPr>
            <a:xfrm>
              <a:off x="1187624" y="2563579"/>
              <a:ext cx="2016224" cy="1081445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11660" y="2919635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АЛГОРИТМ</a:t>
              </a:r>
              <a:endParaRPr lang="ru-RU" dirty="0"/>
            </a:p>
          </p:txBody>
        </p:sp>
      </p:grpSp>
      <p:pic>
        <p:nvPicPr>
          <p:cNvPr id="16" name="Picture 2" descr="C:\Users\Студент ТСПК\AppData\Local\Microsoft\Windows\INetCache\IE\FPMS99OY\Карыч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33" y="2296001"/>
            <a:ext cx="1765478" cy="16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Студент ТСПК\AppData\Local\Microsoft\Windows\INetCache\IE\FPMS99OY\Карыч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137" y="4221381"/>
            <a:ext cx="1765478" cy="16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Студент ТСПК\AppData\Local\Microsoft\Windows\INetCache\IE\FPMS99OY\Карыч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530" y="2296001"/>
            <a:ext cx="1765478" cy="16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Студент ТСПК\AppData\Local\Microsoft\Windows\INetCache\IE\27BL2383\Smeshariki-krosh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58" y="4163273"/>
            <a:ext cx="1367044" cy="149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Управляющая кнопка: далее 19">
            <a:hlinkClick r:id="rId4" action="ppaction://hlinksldjump" highlightClick="1"/>
          </p:cNvPr>
          <p:cNvSpPr/>
          <p:nvPr/>
        </p:nvSpPr>
        <p:spPr>
          <a:xfrm>
            <a:off x="7823548" y="332656"/>
            <a:ext cx="864096" cy="72008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21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№4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064896" cy="47525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 помощью какой программы можно создавать мультфильмы и рекламные ролики?</a:t>
            </a:r>
          </a:p>
          <a:p>
            <a:pPr marL="45720" indent="0" algn="ctr"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23548" y="332656"/>
            <a:ext cx="864096" cy="72008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214276" y="4528993"/>
            <a:ext cx="2016224" cy="1081445"/>
            <a:chOff x="1187624" y="2563579"/>
            <a:chExt cx="2016224" cy="1081445"/>
          </a:xfrm>
        </p:grpSpPr>
        <p:sp>
          <p:nvSpPr>
            <p:cNvPr id="6" name="Скругленная прямоугольная выноска 5"/>
            <p:cNvSpPr/>
            <p:nvPr/>
          </p:nvSpPr>
          <p:spPr>
            <a:xfrm>
              <a:off x="1187624" y="2563579"/>
              <a:ext cx="2016224" cy="1081445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11660" y="2919635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SCRATCH</a:t>
              </a:r>
              <a:endParaRPr lang="ru-RU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547664" y="4577877"/>
            <a:ext cx="2016224" cy="1081445"/>
            <a:chOff x="1187624" y="2563579"/>
            <a:chExt cx="2016224" cy="1081445"/>
          </a:xfrm>
        </p:grpSpPr>
        <p:sp>
          <p:nvSpPr>
            <p:cNvPr id="11" name="Скругленная прямоугольная выноска 10"/>
            <p:cNvSpPr/>
            <p:nvPr/>
          </p:nvSpPr>
          <p:spPr>
            <a:xfrm>
              <a:off x="1187624" y="2563579"/>
              <a:ext cx="2016224" cy="1081445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2919635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KTURTLE</a:t>
              </a:r>
              <a:endParaRPr lang="ru-RU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547664" y="2572973"/>
            <a:ext cx="2016224" cy="1081445"/>
            <a:chOff x="1187624" y="2563579"/>
            <a:chExt cx="2016224" cy="1081445"/>
          </a:xfrm>
        </p:grpSpPr>
        <p:sp>
          <p:nvSpPr>
            <p:cNvPr id="21" name="Скругленная прямоугольная выноска 20"/>
            <p:cNvSpPr/>
            <p:nvPr/>
          </p:nvSpPr>
          <p:spPr>
            <a:xfrm>
              <a:off x="1187624" y="2563579"/>
              <a:ext cx="2016224" cy="1081445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11660" y="2919635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LightBot</a:t>
              </a:r>
              <a:endParaRPr lang="ru-RU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214276" y="2572973"/>
            <a:ext cx="2016224" cy="1081445"/>
            <a:chOff x="1187624" y="2563579"/>
            <a:chExt cx="2016224" cy="1081445"/>
          </a:xfrm>
        </p:grpSpPr>
        <p:sp>
          <p:nvSpPr>
            <p:cNvPr id="24" name="Скругленная прямоугольная выноска 23"/>
            <p:cNvSpPr/>
            <p:nvPr/>
          </p:nvSpPr>
          <p:spPr>
            <a:xfrm>
              <a:off x="1187624" y="2563579"/>
              <a:ext cx="2016224" cy="1081445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11660" y="2919635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АЛГОРИТМ</a:t>
              </a:r>
              <a:endParaRPr lang="ru-RU" dirty="0"/>
            </a:p>
          </p:txBody>
        </p:sp>
      </p:grpSp>
      <p:pic>
        <p:nvPicPr>
          <p:cNvPr id="26" name="Picture 2" descr="C:\Users\Студент ТСПК\AppData\Local\Microsoft\Windows\INetCache\IE\FPMS99OY\Карыч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19" y="2296001"/>
            <a:ext cx="1765478" cy="16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Студент ТСПК\AppData\Local\Microsoft\Windows\INetCache\IE\FPMS99OY\Карыч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51" y="4252021"/>
            <a:ext cx="1765478" cy="16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Студент ТСПК\AppData\Local\Microsoft\Windows\INetCache\IE\FPMS99OY\Карыч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64" y="2264669"/>
            <a:ext cx="1765478" cy="16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Студент ТСПК\AppData\Local\Microsoft\Windows\INetCache\IE\27BL2383\Smeshariki-krosh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81" y="4110536"/>
            <a:ext cx="1367044" cy="149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50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№5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196752"/>
            <a:ext cx="7704856" cy="49148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 помощью какой программы можно создавать рисунки и аппликации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99317" y="2420888"/>
            <a:ext cx="2016224" cy="1081445"/>
            <a:chOff x="1187624" y="2563579"/>
            <a:chExt cx="2016224" cy="1081445"/>
          </a:xfrm>
        </p:grpSpPr>
        <p:sp>
          <p:nvSpPr>
            <p:cNvPr id="5" name="Скругленная прямоугольная выноска 4"/>
            <p:cNvSpPr/>
            <p:nvPr/>
          </p:nvSpPr>
          <p:spPr>
            <a:xfrm>
              <a:off x="1187624" y="2563579"/>
              <a:ext cx="2016224" cy="1081445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11660" y="2919635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KTURTLE</a:t>
              </a:r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331640" y="4498352"/>
            <a:ext cx="2016224" cy="1081445"/>
            <a:chOff x="1187624" y="2563579"/>
            <a:chExt cx="2016224" cy="1081445"/>
          </a:xfrm>
        </p:grpSpPr>
        <p:sp>
          <p:nvSpPr>
            <p:cNvPr id="8" name="Скругленная прямоугольная выноска 7"/>
            <p:cNvSpPr/>
            <p:nvPr/>
          </p:nvSpPr>
          <p:spPr>
            <a:xfrm>
              <a:off x="1187624" y="2563579"/>
              <a:ext cx="2016224" cy="1081445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11660" y="2919635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GOOGLE</a:t>
              </a:r>
              <a:endParaRPr lang="ru-RU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334188" y="2420887"/>
            <a:ext cx="2016224" cy="1081445"/>
            <a:chOff x="1187624" y="2563579"/>
            <a:chExt cx="2016224" cy="1081445"/>
          </a:xfrm>
        </p:grpSpPr>
        <p:sp>
          <p:nvSpPr>
            <p:cNvPr id="11" name="Скругленная прямоугольная выноска 10"/>
            <p:cNvSpPr/>
            <p:nvPr/>
          </p:nvSpPr>
          <p:spPr>
            <a:xfrm>
              <a:off x="1187624" y="2563579"/>
              <a:ext cx="2016224" cy="1081445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2919635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SCRATCH</a:t>
              </a:r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276955" y="4478300"/>
            <a:ext cx="2016224" cy="1081445"/>
            <a:chOff x="1187624" y="2563579"/>
            <a:chExt cx="2016224" cy="1081445"/>
          </a:xfrm>
        </p:grpSpPr>
        <p:sp>
          <p:nvSpPr>
            <p:cNvPr id="14" name="Скругленная прямоугольная выноска 13"/>
            <p:cNvSpPr/>
            <p:nvPr/>
          </p:nvSpPr>
          <p:spPr>
            <a:xfrm>
              <a:off x="1187624" y="2563579"/>
              <a:ext cx="2016224" cy="1081445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11660" y="2919635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LightBot</a:t>
              </a:r>
              <a:endParaRPr lang="ru-RU" dirty="0"/>
            </a:p>
          </p:txBody>
        </p:sp>
      </p:grpSp>
      <p:pic>
        <p:nvPicPr>
          <p:cNvPr id="16" name="Picture 2" descr="C:\Users\Студент ТСПК\AppData\Local\Microsoft\Windows\INetCache\IE\FPMS99OY\Карыч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39" y="2143915"/>
            <a:ext cx="1765478" cy="16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Студент ТСПК\AppData\Local\Microsoft\Windows\INetCache\IE\FPMS99OY\Карыч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43" y="4201327"/>
            <a:ext cx="1765478" cy="16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Студент ТСПК\AppData\Local\Microsoft\Windows\INetCache\IE\FPMS99OY\Карыч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76" y="4201327"/>
            <a:ext cx="1765478" cy="16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Студент ТСПК\AppData\Local\Microsoft\Windows\INetCache\IE\27BL2383\Smeshariki-krosh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570" y="2002431"/>
            <a:ext cx="1367044" cy="149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6905844" y="260648"/>
            <a:ext cx="1872208" cy="936104"/>
            <a:chOff x="6372200" y="836712"/>
            <a:chExt cx="1872208" cy="936104"/>
          </a:xfrm>
          <a:solidFill>
            <a:schemeClr val="accent2"/>
          </a:solidFill>
        </p:grpSpPr>
        <p:sp>
          <p:nvSpPr>
            <p:cNvPr id="23" name="Стрелка вправо 22">
              <a:hlinkClick r:id="rId4" action="ppaction://hlinksldjump"/>
            </p:cNvPr>
            <p:cNvSpPr/>
            <p:nvPr/>
          </p:nvSpPr>
          <p:spPr>
            <a:xfrm>
              <a:off x="6372200" y="836712"/>
              <a:ext cx="1872208" cy="936104"/>
            </a:xfrm>
            <a:prstGeom prst="rightArrow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72200" y="1120098"/>
              <a:ext cx="18153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Подвести итог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928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Поздравляем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268760"/>
            <a:ext cx="6400800" cy="236391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Молодцы, дорогие друзья!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ы справились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 задачей!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Выполнили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все задания на ура!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 дальнейшем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вас ждут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еще более интересные задания!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Удачи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вам!</a:t>
            </a:r>
          </a:p>
          <a:p>
            <a:pPr marL="45720" indent="0" algn="ctr">
              <a:buNone/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79983" y="3615688"/>
            <a:ext cx="8561459" cy="3110306"/>
            <a:chOff x="379983" y="3430591"/>
            <a:chExt cx="8561459" cy="3110306"/>
          </a:xfrm>
        </p:grpSpPr>
        <p:pic>
          <p:nvPicPr>
            <p:cNvPr id="1027" name="Picture 3" descr="C:\Users\Студент ТСПК\AppData\Local\Microsoft\Windows\INetCache\IE\3FW5PXV6\Лосяш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642" y="3430591"/>
              <a:ext cx="2926800" cy="292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Студент ТСПК\AppData\Local\Microsoft\Windows\INetCache\IE\FPMS99OY\Pandi_sm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4" b="100000" l="2062" r="97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797" y="3447573"/>
              <a:ext cx="2928391" cy="2928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Студент ТСПК\AppData\Local\Microsoft\Windows\INetCache\IE\3FW5PXV6\Бараш_wiki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8082">
              <a:off x="379983" y="3614097"/>
              <a:ext cx="2926800" cy="292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537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764704"/>
            <a:ext cx="6696744" cy="47708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Дорогие друзья! </a:t>
            </a:r>
            <a:endParaRPr lang="ru-RU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Сегодня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вы познакомитесь со средой программирования. А ещё после изученного материала, вам  предстоит выполнить задание для закрепления знаний. При нажатий кнопки «Начать» вы увидите вопрос, а после как найдёте правильный ответ, выберите из вариантов. С помощью кнопки «Далее» вы сможете перейти к следующему заданию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Удачи!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702569" y="5445224"/>
            <a:ext cx="1901879" cy="864096"/>
            <a:chOff x="6337417" y="5445224"/>
            <a:chExt cx="1584176" cy="864096"/>
          </a:xfrm>
        </p:grpSpPr>
        <p:sp>
          <p:nvSpPr>
            <p:cNvPr id="4" name="Стрелка вправо 3"/>
            <p:cNvSpPr/>
            <p:nvPr/>
          </p:nvSpPr>
          <p:spPr>
            <a:xfrm>
              <a:off x="6337417" y="5445224"/>
              <a:ext cx="1584176" cy="864096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6427426" y="5677217"/>
              <a:ext cx="1212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Поехали!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4" name="Picture 2" descr="C:\Users\Студент ТСПК\AppData\Local\Microsoft\Windows\INetCache\IE\3FW5PXV6\Бараш_wiki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57">
            <a:off x="683568" y="3933056"/>
            <a:ext cx="2526531" cy="252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6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Алгоритм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34" name="Picture 10" descr="C:\Users\Студент ТСПК\AppData\Local\Microsoft\Windows\INetCache\IE\27BL2383\basic-algorithm-flowchart-process-219x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02428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468670" y="1916832"/>
            <a:ext cx="4607386" cy="44644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Алгоритмы окружают нас повсюду: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Алгоритмы используются на всех предметах.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жизни нас тоже кругом окружают алгоритмы.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Сама жизнь – это тоже какой-то алгоритм.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независимо, знаем мы алгоритмы или нет, жизнь идет по алгоритму.</a:t>
            </a:r>
          </a:p>
          <a:p>
            <a:pPr marL="45720" indent="0">
              <a:buFont typeface="Georgia" pitchFamily="18" charset="0"/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sz="quarter" idx="13"/>
          </p:nvPr>
        </p:nvSpPr>
        <p:spPr>
          <a:xfrm>
            <a:off x="480638" y="1124745"/>
            <a:ext cx="8351838" cy="57606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Алгоритм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это последовательность команд для достижения цели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7740352" y="332656"/>
            <a:ext cx="864096" cy="72008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50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Браузер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8064896" cy="86409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Браузер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– это специальная программа. Она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помогает открыть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сайты и получить информацию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779912" y="2160438"/>
            <a:ext cx="2588163" cy="43924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" indent="0">
              <a:buNone/>
            </a:pPr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Internet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Explorer</a:t>
            </a:r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Mozila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Firefox</a:t>
            </a:r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Яндекс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509843" y="1981563"/>
            <a:ext cx="2303213" cy="4601236"/>
            <a:chOff x="6356012" y="1981563"/>
            <a:chExt cx="2303213" cy="460123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4778" l="5222" r="93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5632" y="1981563"/>
              <a:ext cx="1036800" cy="1036800"/>
            </a:xfrm>
            <a:prstGeom prst="rect">
              <a:avLst/>
            </a:prstGeom>
          </p:spPr>
        </p:pic>
        <p:pic>
          <p:nvPicPr>
            <p:cNvPr id="2050" name="Picture 2" descr="C:\Users\Студент ТСПК\AppData\Local\Microsoft\Windows\INetCache\IE\3FW5PXV6\Google_Chrome_icon_(September_2014).svg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425" y="2852936"/>
              <a:ext cx="1036800" cy="103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Студент ТСПК\AppData\Local\Microsoft\Windows\INetCache\IE\27BL2383\1043px-Internet_Explorer_10+11_logo.sv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012" y="3741036"/>
              <a:ext cx="1056039" cy="103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Студент ТСПК\AppData\Local\Microsoft\Windows\INetCache\IE\FPMS99OY\Firefox_logo,_2019.svg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450" y="4613371"/>
              <a:ext cx="997775" cy="1036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Студент ТСПК\AppData\Local\Microsoft\Windows\INetCache\IE\YNDKFP9W\Yandex_Browser_logo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848" y="5545999"/>
              <a:ext cx="1036800" cy="103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Управляющая кнопка: далее 10">
            <a:hlinkClick r:id="rId8" action="ppaction://hlinksldjump" highlightClick="1"/>
          </p:cNvPr>
          <p:cNvSpPr/>
          <p:nvPr/>
        </p:nvSpPr>
        <p:spPr>
          <a:xfrm>
            <a:off x="7823548" y="461614"/>
            <a:ext cx="864096" cy="72008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95536" y="2196150"/>
            <a:ext cx="3414623" cy="4349221"/>
            <a:chOff x="181413" y="2087548"/>
            <a:chExt cx="3414623" cy="4422111"/>
          </a:xfrm>
        </p:grpSpPr>
        <p:sp>
          <p:nvSpPr>
            <p:cNvPr id="9" name="Овальная выноска 8"/>
            <p:cNvSpPr/>
            <p:nvPr/>
          </p:nvSpPr>
          <p:spPr>
            <a:xfrm>
              <a:off x="789625" y="2087548"/>
              <a:ext cx="2806411" cy="1570777"/>
            </a:xfrm>
            <a:prstGeom prst="wedgeEllipseCallou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4" name="Picture 6" descr="C:\Users\Студент ТСПК\AppData\Local\Microsoft\Windows\INetCache\IE\3FW5PXV6\Лосяш[1]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13" y="3545183"/>
              <a:ext cx="2964476" cy="2964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189525" y="2219437"/>
              <a:ext cx="2096054" cy="1408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Путешествовать в сети Интернет очень интересно. С</a:t>
              </a:r>
              <a:r>
                <a:rPr lang="ru-RU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помощью Интернета можно управлять разными устройствами.</a:t>
              </a:r>
              <a:endParaRPr lang="ru-RU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31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400" y="260648"/>
            <a:ext cx="9144000" cy="87990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Программа 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Scratch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8136904" cy="72008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Scratch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это программа, которая собирается из разноцветных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блоков.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755576" y="2132856"/>
            <a:ext cx="4176464" cy="41642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Scratch </a:t>
            </a:r>
            <a:r>
              <a:rPr lang="ru-RU" sz="26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позволит </a:t>
            </a:r>
            <a:r>
              <a:rPr lang="ru-RU" sz="2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нам создавать:</a:t>
            </a:r>
          </a:p>
          <a:p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собственные анимированные и интерактивные истории</a:t>
            </a:r>
          </a:p>
          <a:p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мультфильмы</a:t>
            </a:r>
          </a:p>
          <a:p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игры</a:t>
            </a:r>
          </a:p>
          <a:p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екламные </a:t>
            </a: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ролики</a:t>
            </a:r>
          </a:p>
          <a:p>
            <a:endParaRPr lang="ru-RU" dirty="0"/>
          </a:p>
        </p:txBody>
      </p:sp>
      <p:pic>
        <p:nvPicPr>
          <p:cNvPr id="1026" name="Picture 2" descr="C:\Users\Студент ТСПК\AppData\Local\Microsoft\Windows\INetCache\IE\3FW5PXV6\scratch-programmazione-per-ragazzi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199" y="4797152"/>
            <a:ext cx="3341963" cy="1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тудент ТСПК\AppData\Local\Microsoft\Windows\INetCache\IE\27BL2383\Scratch-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132856"/>
            <a:ext cx="3341963" cy="233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7823548" y="332656"/>
            <a:ext cx="864096" cy="72008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43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3999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Программа 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Turtle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0448" y="1196752"/>
            <a:ext cx="7704856" cy="792088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turtle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программа, с помощью которой можно создать рисунки и аппликации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7823548" y="332656"/>
            <a:ext cx="864096" cy="72008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Студент ТСПК\AppData\Local\Microsoft\Windows\INetCache\IE\27BL2383\548px-KTurtle_ru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20981"/>
            <a:ext cx="4074736" cy="32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 rot="21329771">
            <a:off x="5108539" y="2020201"/>
            <a:ext cx="3918372" cy="4409128"/>
            <a:chOff x="5090740" y="2204864"/>
            <a:chExt cx="3918372" cy="4409128"/>
          </a:xfrm>
        </p:grpSpPr>
        <p:pic>
          <p:nvPicPr>
            <p:cNvPr id="1028" name="Picture 4" descr="C:\Users\Студент ТСПК\AppData\Local\Microsoft\Windows\INetCache\IE\YNDKFP9W\Совунья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3545032"/>
              <a:ext cx="3068960" cy="3068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ьная выноска 6"/>
            <p:cNvSpPr/>
            <p:nvPr/>
          </p:nvSpPr>
          <p:spPr>
            <a:xfrm rot="270229">
              <a:off x="5148064" y="2204864"/>
              <a:ext cx="2740996" cy="1340167"/>
            </a:xfrm>
            <a:prstGeom prst="wedgeEllipseCallout">
              <a:avLst>
                <a:gd name="adj1" fmla="val 22936"/>
                <a:gd name="adj2" fmla="val 66366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 rot="270229">
              <a:off x="5090740" y="2563673"/>
              <a:ext cx="28324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Тurtle </a:t>
              </a:r>
              <a:r>
                <a:rPr lang="ru-RU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в переводе с английского черепаха, К - от KDE – пакет образовательных </a:t>
              </a:r>
              <a:r>
                <a:rPr lang="ru-RU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программ</a:t>
              </a:r>
              <a:endParaRPr lang="ru-RU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0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Программа 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LightBot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268760"/>
            <a:ext cx="7848872" cy="489654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LightBot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это программа, в которой необходимо запрограммировать движение «виртуального» робота.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 descr="C:\Users\Студент ТСПК\AppData\Local\Microsoft\Windows\INetCache\IE\3FW5PXV6\1445074505_Lightbot-Junior-Coding-Puzzles-600x33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00" y="2432955"/>
            <a:ext cx="425599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7823548" y="332656"/>
            <a:ext cx="864096" cy="72008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004048" y="2636912"/>
            <a:ext cx="3984574" cy="3552526"/>
            <a:chOff x="5004048" y="2636912"/>
            <a:chExt cx="3984574" cy="3552526"/>
          </a:xfrm>
        </p:grpSpPr>
        <p:pic>
          <p:nvPicPr>
            <p:cNvPr id="1029" name="Picture 5" descr="C:\Users\Студент ТСПК\AppData\Local\Microsoft\Windows\INetCache\IE\FPMS99OY\Pandi_sm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4" b="99313" l="5155" r="8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5118">
              <a:off x="6228184" y="3429000"/>
              <a:ext cx="2760438" cy="2760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ьная выноска 3"/>
            <p:cNvSpPr/>
            <p:nvPr/>
          </p:nvSpPr>
          <p:spPr>
            <a:xfrm>
              <a:off x="5004048" y="2636912"/>
              <a:ext cx="1944216" cy="1584176"/>
            </a:xfrm>
            <a:prstGeom prst="wedgeEllipseCallout">
              <a:avLst>
                <a:gd name="adj1" fmla="val 22977"/>
                <a:gd name="adj2" fmla="val 625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20072" y="2844224"/>
              <a:ext cx="151216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С помощью </a:t>
              </a:r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LightBot </a:t>
              </a:r>
              <a:r>
                <a:rPr lang="ru-RU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ещё можно изучать подпрограммы-процедуры!</a:t>
              </a:r>
              <a:endParaRPr lang="ru-RU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92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652"/>
            <a:ext cx="91440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цифры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136904" cy="4986888"/>
          </a:xfrm>
        </p:spPr>
        <p:txBody>
          <a:bodyPr/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Урок цифры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всероссийский образовательный проект в сфере информационных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технологий.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ru-RU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Это возможность получить знания от ведущих технологических компаний: </a:t>
            </a:r>
            <a:endParaRPr lang="ru-RU" sz="24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Яндекса</a:t>
            </a:r>
          </a:p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Лаборатории Касперского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Фирмы «1С»</a:t>
            </a:r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Кодвардса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Mail.Ru Group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27" y="2892896"/>
            <a:ext cx="4198938" cy="2624336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7823548" y="332656"/>
            <a:ext cx="864096" cy="72008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9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Викторина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35696" y="1268760"/>
            <a:ext cx="5472608" cy="30243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Вот вы и познакомились со средой программирования!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А теперь давайте проверим, как вы усвоили новый материал с помощью небольшой викторины! </a:t>
            </a:r>
          </a:p>
          <a:p>
            <a:pPr marL="45720" indent="0" algn="ctr">
              <a:buNone/>
            </a:pP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Удачи!</a:t>
            </a:r>
          </a:p>
        </p:txBody>
      </p:sp>
      <p:pic>
        <p:nvPicPr>
          <p:cNvPr id="1029" name="Picture 5" descr="C:\Users\Студент ТСПК\AppData\Local\Microsoft\Windows\INetCache\IE\3FW5PXV6\Пин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6393">
            <a:off x="6099109" y="3140968"/>
            <a:ext cx="2773512" cy="300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тудент ТСПК\AppData\Local\Microsoft\Windows\INetCache\IE\27BL2383\Ёжик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974513"/>
            <a:ext cx="3205465" cy="342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095678" y="5449870"/>
            <a:ext cx="1440160" cy="504056"/>
            <a:chOff x="4139952" y="5517232"/>
            <a:chExt cx="1440160" cy="50405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139952" y="5517232"/>
              <a:ext cx="1440160" cy="5040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4" action="ppaction://hlinksldjump"/>
            </p:cNvPr>
            <p:cNvSpPr txBox="1"/>
            <p:nvPr/>
          </p:nvSpPr>
          <p:spPr>
            <a:xfrm>
              <a:off x="4236879" y="558459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СТАРТ!</a:t>
              </a:r>
              <a:endParaRPr lang="ru-RU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2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311</TotalTime>
  <Words>360</Words>
  <Application>Microsoft Office PowerPoint</Application>
  <PresentationFormat>Экран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Моя первая программа. (Цифровая грамотность)</vt:lpstr>
      <vt:lpstr>Презентация PowerPoint</vt:lpstr>
      <vt:lpstr>Алгоритм</vt:lpstr>
      <vt:lpstr>Браузер</vt:lpstr>
      <vt:lpstr>Программа Scratch</vt:lpstr>
      <vt:lpstr>Программа КTurtle</vt:lpstr>
      <vt:lpstr>Программа LightBot</vt:lpstr>
      <vt:lpstr>Урок цифры</vt:lpstr>
      <vt:lpstr>Викторина</vt:lpstr>
      <vt:lpstr>Вопрос №1</vt:lpstr>
      <vt:lpstr>Вопрос №2</vt:lpstr>
      <vt:lpstr>Вопрос №3</vt:lpstr>
      <vt:lpstr>Вопрос №4</vt:lpstr>
      <vt:lpstr>Вопрос №5</vt:lpstr>
      <vt:lpstr>Поздравляем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первая программа</dc:title>
  <dc:creator>Студент ТСПК</dc:creator>
  <cp:lastModifiedBy>Перепилица Т Ф</cp:lastModifiedBy>
  <cp:revision>34</cp:revision>
  <dcterms:created xsi:type="dcterms:W3CDTF">2021-10-23T14:10:06Z</dcterms:created>
  <dcterms:modified xsi:type="dcterms:W3CDTF">2025-01-27T01:01:46Z</dcterms:modified>
</cp:coreProperties>
</file>