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368" autoAdjust="0"/>
    <p:restoredTop sz="94660"/>
  </p:normalViewPr>
  <p:slideViewPr>
    <p:cSldViewPr snapToGrid="0">
      <p:cViewPr varScale="1">
        <p:scale>
          <a:sx n="81" d="100"/>
          <a:sy n="81" d="100"/>
        </p:scale>
        <p:origin x="120" y="3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rickwork-HD-R1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 useBgFill="1">
        <p:nvSpPr>
          <p:cNvPr id="12" name="Freeform 11"/>
          <p:cNvSpPr/>
          <p:nvPr/>
        </p:nvSpPr>
        <p:spPr>
          <a:xfrm>
            <a:off x="-15875" y="0"/>
            <a:ext cx="11683810" cy="6588125"/>
          </a:xfrm>
          <a:custGeom>
            <a:avLst/>
            <a:gdLst/>
            <a:ahLst/>
            <a:cxnLst/>
            <a:rect l="l" t="t" r="r" b="b"/>
            <a:pathLst>
              <a:path w="11683810" h="6588125">
                <a:moveTo>
                  <a:pt x="0" y="0"/>
                </a:moveTo>
                <a:lnTo>
                  <a:pt x="11318691" y="0"/>
                </a:lnTo>
                <a:lnTo>
                  <a:pt x="11683810" y="5976938"/>
                </a:lnTo>
                <a:lnTo>
                  <a:pt x="15875" y="6588125"/>
                </a:lnTo>
                <a:cubicBezTo>
                  <a:pt x="10583" y="4386792"/>
                  <a:pt x="5292" y="2185458"/>
                  <a:pt x="0" y="0"/>
                </a:cubicBezTo>
                <a:close/>
              </a:path>
            </a:pathLst>
          </a:custGeom>
          <a:ln>
            <a:noFill/>
          </a:ln>
          <a:effectLst>
            <a:outerShdw blurRad="101600" dist="152400" dir="438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4" name="Freeform 13"/>
          <p:cNvSpPr/>
          <p:nvPr/>
        </p:nvSpPr>
        <p:spPr>
          <a:xfrm>
            <a:off x="0" y="4282257"/>
            <a:ext cx="11329257" cy="2028845"/>
          </a:xfrm>
          <a:custGeom>
            <a:avLst/>
            <a:gdLst/>
            <a:ahLst/>
            <a:cxnLst/>
            <a:rect l="l" t="t" r="r" b="b"/>
            <a:pathLst>
              <a:path w="11329257" h="2028845">
                <a:moveTo>
                  <a:pt x="0" y="588520"/>
                </a:moveTo>
                <a:lnTo>
                  <a:pt x="11244075" y="0"/>
                </a:lnTo>
                <a:lnTo>
                  <a:pt x="11329257" y="1424838"/>
                </a:lnTo>
                <a:lnTo>
                  <a:pt x="0" y="2028845"/>
                </a:lnTo>
                <a:lnTo>
                  <a:pt x="0" y="58852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6" name="Freeform 25"/>
          <p:cNvSpPr/>
          <p:nvPr/>
        </p:nvSpPr>
        <p:spPr>
          <a:xfrm>
            <a:off x="0" y="0"/>
            <a:ext cx="8719579" cy="456877"/>
          </a:xfrm>
          <a:custGeom>
            <a:avLst/>
            <a:gdLst/>
            <a:ahLst/>
            <a:cxnLst/>
            <a:rect l="l" t="t" r="r" b="b"/>
            <a:pathLst>
              <a:path w="8719579" h="456877">
                <a:moveTo>
                  <a:pt x="0" y="0"/>
                </a:moveTo>
                <a:lnTo>
                  <a:pt x="8719579" y="0"/>
                </a:lnTo>
                <a:lnTo>
                  <a:pt x="0" y="456877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5" name="Freeform 14"/>
          <p:cNvSpPr/>
          <p:nvPr/>
        </p:nvSpPr>
        <p:spPr>
          <a:xfrm rot="21420000">
            <a:off x="-161800" y="293317"/>
            <a:ext cx="11367116" cy="5751804"/>
          </a:xfrm>
          <a:custGeom>
            <a:avLst/>
            <a:gdLst/>
            <a:ahLst/>
            <a:cxnLst/>
            <a:rect l="l" t="t" r="r" b="b"/>
            <a:pathLst>
              <a:path w="11367116" h="5751804">
                <a:moveTo>
                  <a:pt x="11346705" y="0"/>
                </a:moveTo>
                <a:cubicBezTo>
                  <a:pt x="11353509" y="1915114"/>
                  <a:pt x="11360312" y="3830229"/>
                  <a:pt x="11367116" y="5745343"/>
                </a:cubicBezTo>
                <a:lnTo>
                  <a:pt x="0" y="5751804"/>
                </a:lnTo>
              </a:path>
            </a:pathLst>
          </a:custGeom>
          <a:ln w="82550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21420000">
            <a:off x="891201" y="662656"/>
            <a:ext cx="9755187" cy="2766528"/>
          </a:xfrm>
        </p:spPr>
        <p:txBody>
          <a:bodyPr anchor="b">
            <a:normAutofit/>
          </a:bodyPr>
          <a:lstStyle>
            <a:lvl1pPr algn="r">
              <a:defRPr sz="8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21420000">
            <a:off x="983062" y="3505209"/>
            <a:ext cx="9755187" cy="550333"/>
          </a:xfrm>
        </p:spPr>
        <p:txBody>
          <a:bodyPr anchor="t">
            <a:noAutofit/>
          </a:bodyPr>
          <a:lstStyle>
            <a:lvl1pPr marL="0" indent="0" algn="r">
              <a:buNone/>
              <a:defRPr sz="28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21420000">
            <a:off x="4948541" y="4578463"/>
            <a:ext cx="6143653" cy="1163112"/>
          </a:xfrm>
        </p:spPr>
        <p:txBody>
          <a:bodyPr/>
          <a:lstStyle>
            <a:lvl1pPr algn="ctr">
              <a:defRPr sz="54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F7AFFB9B-9FB8-469E-96F9-4D32314110B6}" type="datetimeFigureOut">
              <a:rPr lang="en-US" dirty="0"/>
              <a:t>1/26/2025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21420000">
            <a:off x="-5560" y="4883024"/>
            <a:ext cx="4047239" cy="1195538"/>
          </a:xfrm>
        </p:spPr>
        <p:txBody>
          <a:bodyPr vert="horz" lIns="91440" tIns="45720" rIns="91440" bIns="45720" rtlCol="0" anchor="ctr"/>
          <a:lstStyle>
            <a:lvl1pPr algn="r">
              <a:defRPr lang="en-US" sz="5400" dirty="0"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21420000">
            <a:off x="9851758" y="3832648"/>
            <a:ext cx="907186" cy="498470"/>
          </a:xfrm>
        </p:spPr>
        <p:txBody>
          <a:bodyPr/>
          <a:lstStyle>
            <a:lvl1pPr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5" name="5-Point Star 24"/>
          <p:cNvSpPr/>
          <p:nvPr/>
        </p:nvSpPr>
        <p:spPr>
          <a:xfrm rot="21420000">
            <a:off x="4221385" y="5111356"/>
            <a:ext cx="515386" cy="515386"/>
          </a:xfrm>
          <a:prstGeom prst="star5">
            <a:avLst>
              <a:gd name="adj" fmla="val 26693"/>
              <a:gd name="hf" fmla="val 105146"/>
              <a:gd name="vf" fmla="val 110557"/>
            </a:avLst>
          </a:prstGeom>
          <a:solidFill>
            <a:schemeClr val="tx1">
              <a:alpha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106333"/>
            <a:ext cx="10394708" cy="58884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5801" y="685799"/>
            <a:ext cx="10392513" cy="3194903"/>
          </a:xfr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780" y="4702923"/>
            <a:ext cx="10394728" cy="682472"/>
          </a:xfrm>
        </p:spPr>
        <p:txBody>
          <a:bodyPr anchor="t"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1D2AC3-6A0B-4169-B1EA-E3AE8B351BDD}" type="datetimeFigureOut">
              <a:rPr lang="en-US" dirty="0"/>
              <a:t>1/26/2025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902" cy="3194903"/>
          </a:xfrm>
        </p:spPr>
        <p:txBody>
          <a:bodyPr anchor="ctr">
            <a:normAutofit/>
          </a:bodyPr>
          <a:lstStyle>
            <a:lvl1pPr algn="ctr"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779" y="4106333"/>
            <a:ext cx="10394729" cy="127360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4B9363-8B87-41B7-9F8E-64519CBB8F34}" type="datetimeFigureOut">
              <a:rPr lang="en-US" dirty="0"/>
              <a:t>1/26/2025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1732" y="685800"/>
            <a:ext cx="9525020" cy="2916704"/>
          </a:xfrm>
        </p:spPr>
        <p:txBody>
          <a:bodyPr anchor="ctr">
            <a:normAutofit/>
          </a:bodyPr>
          <a:lstStyle>
            <a:lvl1pPr algn="ctr"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550264" y="3610032"/>
            <a:ext cx="8667956" cy="377768"/>
          </a:xfrm>
        </p:spPr>
        <p:txBody>
          <a:bodyPr anchor="t">
            <a:normAutofit/>
          </a:bodyPr>
          <a:lstStyle>
            <a:lvl1pPr marL="0" indent="0" algn="r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1" y="4106334"/>
            <a:ext cx="10396882" cy="1268252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EF5746-5284-4951-9F37-7AE924EDBCB7}" type="datetimeFigureOut">
              <a:rPr lang="en-US" dirty="0"/>
              <a:t>1/26/2025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685801" y="89262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473083" y="292282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723854"/>
            <a:ext cx="10394707" cy="2511835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4247468"/>
            <a:ext cx="10394707" cy="114064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398B29-7265-4A65-A2A4-6703C057B7C1}" type="datetimeFigureOut">
              <a:rPr lang="en-US" dirty="0"/>
              <a:t>1/26/2025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85802" y="685800"/>
            <a:ext cx="10394706" cy="1151965"/>
          </a:xfrm>
        </p:spPr>
        <p:txBody>
          <a:bodyPr/>
          <a:lstStyle>
            <a:lvl1pPr algn="ctr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2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802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34622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234621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770380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770380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FBA082-94DF-4C4B-A041-6624924AB0A8}" type="datetimeFigureOut">
              <a:rPr lang="en-US" dirty="0"/>
              <a:t>1/26/2025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1965"/>
          </a:xfrm>
        </p:spPr>
        <p:txBody>
          <a:bodyPr/>
          <a:lstStyle>
            <a:lvl1pPr algn="ctr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91840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5780" y="2063395"/>
            <a:ext cx="3310128" cy="1536725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91840" y="4389287"/>
            <a:ext cx="3310128" cy="98529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37410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235999" y="2063395"/>
            <a:ext cx="3310128" cy="1535237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235999" y="4389286"/>
            <a:ext cx="3310128" cy="98530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768944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768819" y="2063394"/>
            <a:ext cx="3310128" cy="1537196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768819" y="4389284"/>
            <a:ext cx="3310128" cy="985302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7686C4-3AB5-4E0C-86CA-FB108C350AA9}" type="datetimeFigureOut">
              <a:rPr lang="en-US" dirty="0"/>
              <a:t>1/26/2025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800" y="2063396"/>
            <a:ext cx="10394707" cy="3311190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FF1211-4E0C-4AB3-B04F-585959BDAFE8}" type="datetimeFigureOut">
              <a:rPr lang="en-US" dirty="0"/>
              <a:t>1/26/2025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15862" y="685800"/>
            <a:ext cx="2264646" cy="4688785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800" y="685800"/>
            <a:ext cx="7904431" cy="4688785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BDECAF-D3BE-4069-9C78-642ECCD01477}" type="datetimeFigureOut">
              <a:rPr lang="en-US" dirty="0"/>
              <a:t>1/26/2025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10394707" cy="3311189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FBDC27-E420-4878-9EE6-7B9656D6442A}" type="datetimeFigureOut">
              <a:rPr lang="en-US" dirty="0"/>
              <a:t>1/26/2025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4707" cy="3193487"/>
          </a:xfrm>
        </p:spPr>
        <p:txBody>
          <a:bodyPr anchor="b">
            <a:normAutofit/>
          </a:bodyPr>
          <a:lstStyle>
            <a:lvl1pPr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3742267"/>
            <a:ext cx="10394707" cy="1639614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7F47CF-67C9-420C-80A5-E2069FF0C2DF}" type="datetimeFigureOut">
              <a:rPr lang="en-US" dirty="0"/>
              <a:t>1/26/2025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814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5088714" cy="3311189"/>
          </a:xfrm>
        </p:spPr>
        <p:txBody>
          <a:bodyPr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5993971" y="2063396"/>
            <a:ext cx="5086538" cy="3311189"/>
          </a:xfrm>
        </p:spPr>
        <p:txBody>
          <a:bodyPr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22DC73-F065-42F5-A9F2-D90B2E42A0B3}" type="datetimeFigureOut">
              <a:rPr lang="en-US" dirty="0"/>
              <a:t>1/26/2025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4707" cy="115814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8356" y="2063396"/>
            <a:ext cx="4856158" cy="679994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685802" y="2861733"/>
            <a:ext cx="5088712" cy="2512852"/>
          </a:xfrm>
        </p:spPr>
        <p:txBody>
          <a:bodyPr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8191" y="2063396"/>
            <a:ext cx="4864491" cy="679994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5993969" y="2861733"/>
            <a:ext cx="5088713" cy="2512852"/>
          </a:xfrm>
        </p:spPr>
        <p:txBody>
          <a:bodyPr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EA702-9B29-41CC-9BCC-3DF8A0D379FE}" type="datetimeFigureOut">
              <a:rPr lang="en-US" dirty="0"/>
              <a:t>1/26/2025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649AC-CB8F-4FF1-9A34-5861C74DD0A7}" type="datetimeFigureOut">
              <a:rPr lang="en-US" dirty="0"/>
              <a:t>1/26/2025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C5CECA-2D3A-4680-9B49-752200DE467C}" type="datetimeFigureOut">
              <a:rPr lang="en-US" dirty="0"/>
              <a:t>1/26/2025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3643" y="685800"/>
            <a:ext cx="4126860" cy="2023252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46132" y="685800"/>
            <a:ext cx="6034375" cy="468878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3642" y="2709052"/>
            <a:ext cx="4126861" cy="2665533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C3BFE2-83B7-4B0A-B9D3-AB28331082B3}" type="datetimeFigureOut">
              <a:rPr lang="en-US" dirty="0"/>
              <a:t>1/26/2025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85800"/>
            <a:ext cx="6345302" cy="2023252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82362" y="0"/>
            <a:ext cx="3598146" cy="5071533"/>
          </a:xfr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1" y="2709052"/>
            <a:ext cx="6345301" cy="2362481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EF78E3-FDA3-4D28-AAA2-0B81F349A39D}" type="datetimeFigureOut">
              <a:rPr lang="en-US" dirty="0"/>
              <a:t>1/26/2025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split orient="vert"/>
      </p:transition>
    </mc:Choice>
    <mc:Fallback>
      <p:transition spd="slow">
        <p:split orient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jp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rickwork-HD-R1a.jp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-25397" y="0"/>
            <a:ext cx="12005350" cy="6644081"/>
            <a:chOff x="-25397" y="0"/>
            <a:chExt cx="12005350" cy="6644081"/>
          </a:xfrm>
        </p:grpSpPr>
        <p:sp useBgFill="1">
          <p:nvSpPr>
            <p:cNvPr id="11" name="Rectangle 10"/>
            <p:cNvSpPr/>
            <p:nvPr/>
          </p:nvSpPr>
          <p:spPr>
            <a:xfrm>
              <a:off x="1" y="0"/>
              <a:ext cx="11979952" cy="6644081"/>
            </a:xfrm>
            <a:prstGeom prst="rect">
              <a:avLst/>
            </a:prstGeom>
            <a:ln>
              <a:noFill/>
            </a:ln>
            <a:effectLst>
              <a:outerShdw blurRad="98425" dist="76200" dir="4380000" algn="tl" rotWithShape="0">
                <a:srgbClr val="000000">
                  <a:alpha val="68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-25397" y="0"/>
              <a:ext cx="11773291" cy="6419514"/>
            </a:xfrm>
            <a:custGeom>
              <a:avLst/>
              <a:gdLst/>
              <a:ahLst/>
              <a:cxnLst/>
              <a:rect l="l" t="t" r="r" b="b"/>
              <a:pathLst>
                <a:path w="11773291" h="6419514">
                  <a:moveTo>
                    <a:pt x="11750059" y="0"/>
                  </a:moveTo>
                  <a:lnTo>
                    <a:pt x="11773291" y="6419514"/>
                  </a:lnTo>
                  <a:lnTo>
                    <a:pt x="0" y="6411047"/>
                  </a:lnTo>
                </a:path>
              </a:pathLst>
            </a:custGeom>
            <a:ln w="82550">
              <a:solidFill>
                <a:schemeClr val="tx1">
                  <a:lumMod val="50000"/>
                  <a:lumOff val="50000"/>
                </a:schemeClr>
              </a:solidFill>
              <a:miter lim="800000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sp>
        <p:sp>
          <p:nvSpPr>
            <p:cNvPr id="13" name="Rectangle 12"/>
            <p:cNvSpPr/>
            <p:nvPr/>
          </p:nvSpPr>
          <p:spPr>
            <a:xfrm>
              <a:off x="1" y="5600215"/>
              <a:ext cx="11706512" cy="780581"/>
            </a:xfrm>
            <a:prstGeom prst="rect">
              <a:avLst/>
            </a:prstGeom>
            <a:gradFill flip="none" rotWithShape="1">
              <a:gsLst>
                <a:gs pos="34000">
                  <a:schemeClr val="accent1"/>
                </a:gs>
                <a:gs pos="100000">
                  <a:schemeClr val="accent1">
                    <a:lumMod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19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063396"/>
            <a:ext cx="10396883" cy="33111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98083" y="5757334"/>
            <a:ext cx="3784600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32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C35BB1C6-BF8F-4481-8AB2-603A1C8A906A}" type="datetimeFigureOut">
              <a:rPr lang="en-US" dirty="0"/>
              <a:t>1/26/2025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1" y="5757334"/>
            <a:ext cx="5499719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2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287121" y="5757334"/>
            <a:ext cx="907186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32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mc:AlternateContent xmlns:mc="http://schemas.openxmlformats.org/markup-compatibility/2006">
    <mc:Choice xmlns:p14="http://schemas.microsoft.com/office/powerpoint/2010/main" Requires="p14">
      <p:transition spd="slow" p14:dur="2000">
        <p:split orient="vert"/>
      </p:transition>
    </mc:Choice>
    <mc:Fallback>
      <p:transition spd="slow">
        <p:split orient="vert"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 cap="all" baseline="0">
          <a:solidFill>
            <a:schemeClr val="accent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5400" dirty="0" smtClean="0"/>
              <a:t>27 января – </a:t>
            </a:r>
            <a:br>
              <a:rPr lang="ru-RU" sz="5400" dirty="0" smtClean="0"/>
            </a:br>
            <a:r>
              <a:rPr lang="ru-RU" sz="5400" dirty="0" smtClean="0"/>
              <a:t>день освобождения </a:t>
            </a:r>
            <a:r>
              <a:rPr lang="ru-RU" sz="5400" dirty="0" err="1" smtClean="0"/>
              <a:t>ленинграда</a:t>
            </a:r>
            <a:r>
              <a:rPr lang="ru-RU" sz="5400" dirty="0" smtClean="0"/>
              <a:t> от фашистской блокады  </a:t>
            </a:r>
            <a:endParaRPr lang="ru-RU" sz="54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 rot="21420000">
            <a:off x="5484631" y="3301647"/>
            <a:ext cx="5234946" cy="1865921"/>
          </a:xfrm>
        </p:spPr>
        <p:txBody>
          <a:bodyPr/>
          <a:lstStyle/>
          <a:p>
            <a:pPr algn="l"/>
            <a:endPara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Подготовили: воспитатели средней группы </a:t>
            </a:r>
            <a:b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Бдоу</a:t>
            </a:r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Мо </a:t>
            </a:r>
            <a:r>
              <a:rPr lang="ru-RU" sz="16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динской</a:t>
            </a:r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район «Детский сад №16»</a:t>
            </a:r>
          </a:p>
          <a:p>
            <a:pPr algn="l"/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Л.М. </a:t>
            </a:r>
            <a:r>
              <a:rPr lang="ru-RU" sz="16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Антониу</a:t>
            </a:r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А. И. Гальченко</a:t>
            </a:r>
          </a:p>
        </p:txBody>
      </p:sp>
    </p:spTree>
    <p:extLst>
      <p:ext uri="{BB962C8B-B14F-4D97-AF65-F5344CB8AC3E}">
        <p14:creationId xmlns:p14="http://schemas.microsoft.com/office/powerpoint/2010/main" val="9283118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split orient="vert"/>
        <p:sndAc>
          <p:stSnd loop="1">
            <p:snd r:embed="rId2" name="laser.wav"/>
          </p:stSnd>
        </p:sndAc>
      </p:transition>
    </mc:Choice>
    <mc:Fallback>
      <p:transition spd="slow">
        <p:split orient="vert"/>
        <p:sndAc>
          <p:stSnd loop="1">
            <p:snd r:embed="rId2" name="laser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450" y="102870"/>
            <a:ext cx="11384280" cy="6115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09835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00">
        <p:split orient="vert"/>
      </p:transition>
    </mc:Choice>
    <mc:Fallback>
      <p:transition spd="slow" advTm="2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799" y="0"/>
            <a:ext cx="10394707" cy="6732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58128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330" y="0"/>
            <a:ext cx="11384280" cy="6743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29447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8475" t="4940" r="7032" b="10105"/>
          <a:stretch/>
        </p:blipFill>
        <p:spPr>
          <a:xfrm>
            <a:off x="388620" y="11430"/>
            <a:ext cx="10858500" cy="6709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18735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685801" y="102870"/>
            <a:ext cx="10481309" cy="6663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61263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118392"/>
            <a:ext cx="12089080" cy="6583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04108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0" y="571500"/>
            <a:ext cx="7620000" cy="5715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005" y="95003"/>
            <a:ext cx="11162805" cy="6638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24452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3761" y="83127"/>
            <a:ext cx="10676746" cy="6305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40242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Главное мероприятие">
  <a:themeElements>
    <a:clrScheme name="Main Event">
      <a:dk1>
        <a:sysClr val="windowText" lastClr="000000"/>
      </a:dk1>
      <a:lt1>
        <a:sysClr val="window" lastClr="FFFFFF"/>
      </a:lt1>
      <a:dk2>
        <a:srgbClr val="424242"/>
      </a:dk2>
      <a:lt2>
        <a:srgbClr val="C8C8C8"/>
      </a:lt2>
      <a:accent1>
        <a:srgbClr val="B80E0F"/>
      </a:accent1>
      <a:accent2>
        <a:srgbClr val="A6987D"/>
      </a:accent2>
      <a:accent3>
        <a:srgbClr val="7F9A71"/>
      </a:accent3>
      <a:accent4>
        <a:srgbClr val="64969F"/>
      </a:accent4>
      <a:accent5>
        <a:srgbClr val="9B75B2"/>
      </a:accent5>
      <a:accent6>
        <a:srgbClr val="80737A"/>
      </a:accent6>
      <a:hlink>
        <a:srgbClr val="F21213"/>
      </a:hlink>
      <a:folHlink>
        <a:srgbClr val="B6A394"/>
      </a:folHlink>
    </a:clrScheme>
    <a:fontScheme name="Main Event">
      <a:majorFont>
        <a:latin typeface="Impact" panose="020B080603090205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Impact" panose="020B080603090205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ain Even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blipFill>
          <a:blip xmlns:r="http://schemas.openxmlformats.org/officeDocument/2006/relationships" r:embed="rId1">
            <a:duotone>
              <a:schemeClr val="phClr">
                <a:shade val="88000"/>
                <a:lumMod val="88000"/>
              </a:schemeClr>
              <a:schemeClr val="phClr"/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25400" dist="127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0"/>
        </a:gradFill>
        <a:blipFill>
          <a:blip xmlns:r="http://schemas.openxmlformats.org/officeDocument/2006/relationships" r:embed="rId2">
            <a:duotone>
              <a:schemeClr val="phClr">
                <a:shade val="48000"/>
                <a:satMod val="110000"/>
                <a:lumMod val="40000"/>
              </a:schemeClr>
              <a:schemeClr val="phClr">
                <a:tint val="90000"/>
                <a:lumMod val="106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ain Event" id="{AC372BB4-D83D-411E-B849-B641926BA760}" vid="{F1EFBDE3-1A95-4E3D-81AD-1F53D65BEA0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Главное мероприятие</Template>
  <TotalTime>45</TotalTime>
  <Words>8</Words>
  <Application>Microsoft Office PowerPoint</Application>
  <PresentationFormat>Широкоэкранный</PresentationFormat>
  <Paragraphs>4</Paragraphs>
  <Slides>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3" baseType="lpstr">
      <vt:lpstr>Arial</vt:lpstr>
      <vt:lpstr>Impact</vt:lpstr>
      <vt:lpstr>Times New Roman</vt:lpstr>
      <vt:lpstr>Главное мероприятие</vt:lpstr>
      <vt:lpstr>27 января –  день освобождения ленинграда от фашистской блокады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27 января –  день освобождения ленинграда от фашистской блокады</dc:title>
  <dc:creator>Admin</dc:creator>
  <cp:lastModifiedBy>Admin</cp:lastModifiedBy>
  <cp:revision>5</cp:revision>
  <dcterms:created xsi:type="dcterms:W3CDTF">2025-01-26T17:22:46Z</dcterms:created>
  <dcterms:modified xsi:type="dcterms:W3CDTF">2025-01-26T18:08:34Z</dcterms:modified>
</cp:coreProperties>
</file>