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62" r:id="rId3"/>
    <p:sldId id="278" r:id="rId4"/>
    <p:sldId id="263" r:id="rId5"/>
    <p:sldId id="290" r:id="rId6"/>
    <p:sldId id="264" r:id="rId7"/>
    <p:sldId id="273" r:id="rId8"/>
    <p:sldId id="277" r:id="rId9"/>
    <p:sldId id="292" r:id="rId10"/>
    <p:sldId id="279" r:id="rId11"/>
    <p:sldId id="284" r:id="rId12"/>
    <p:sldId id="283" r:id="rId13"/>
    <p:sldId id="275" r:id="rId14"/>
    <p:sldId id="274" r:id="rId15"/>
    <p:sldId id="276" r:id="rId16"/>
    <p:sldId id="294" r:id="rId17"/>
    <p:sldId id="291" r:id="rId18"/>
    <p:sldId id="289" r:id="rId19"/>
    <p:sldId id="295" r:id="rId20"/>
    <p:sldId id="29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FED68-CDC6-4FF3-82F5-093D1A16BF6E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7503F-7345-4DBC-A888-66B22DC83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144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369EA-E652-4413-9359-847CF831CEDF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0586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369EA-E652-4413-9359-847CF831CEDF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18895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369EA-E652-4413-9359-847CF831CEDF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6561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33826" y="-24422"/>
            <a:ext cx="9366898" cy="688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4472" y="2285992"/>
            <a:ext cx="9088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 smtClean="0">
                <a:ln w="3175">
                  <a:solidFill>
                    <a:prstClr val="black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  <a:cs typeface="Times New Roman" pitchFamily="18" charset="0"/>
              </a:rPr>
              <a:t>«Развитие мелкой моторики у детей с ОВЗ посредством использования нетрадиционных  методов и приёмов»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04700" y="1643050"/>
            <a:ext cx="60356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 smtClean="0">
                <a:ln w="3175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  <a:cs typeface="Times New Roman" pitchFamily="18" charset="0"/>
              </a:rPr>
              <a:t>Проект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61182" y="4190309"/>
            <a:ext cx="43475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 smtClean="0">
                <a:ln w="3175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latin typeface="Sitka Text" panose="02000505000000020004" pitchFamily="2" charset="0"/>
                <a:cs typeface="Times New Roman" pitchFamily="18" charset="0"/>
              </a:rPr>
              <a:t>Трощенко Олеся Владимировна</a:t>
            </a:r>
          </a:p>
          <a:p>
            <a:pPr algn="ctr">
              <a:defRPr/>
            </a:pPr>
            <a:endParaRPr lang="ru-RU" b="1" i="1" dirty="0" smtClean="0">
              <a:ln w="3175">
                <a:solidFill>
                  <a:prstClr val="black"/>
                </a:solidFill>
                <a:prstDash val="solid"/>
              </a:ln>
              <a:solidFill>
                <a:srgbClr val="FF0000"/>
              </a:solidFill>
              <a:latin typeface="Sitka Text" panose="02000505000000020004" pitchFamily="2" charset="0"/>
              <a:cs typeface="Times New Roman" pitchFamily="18" charset="0"/>
            </a:endParaRPr>
          </a:p>
          <a:p>
            <a:pPr algn="ctr">
              <a:defRPr/>
            </a:pPr>
            <a:endParaRPr lang="ru-RU" b="1" i="1" dirty="0" smtClean="0">
              <a:ln w="3175">
                <a:solidFill>
                  <a:prstClr val="black"/>
                </a:solidFill>
                <a:prstDash val="solid"/>
              </a:ln>
              <a:solidFill>
                <a:srgbClr val="FF0000"/>
              </a:solidFill>
              <a:latin typeface="Sitka Text" panose="02000505000000020004" pitchFamily="2" charset="0"/>
              <a:cs typeface="Times New Roman" pitchFamily="18" charset="0"/>
            </a:endParaRPr>
          </a:p>
          <a:p>
            <a:pPr algn="ctr">
              <a:defRPr/>
            </a:pPr>
            <a:endParaRPr lang="ru-RU" b="1" i="1" dirty="0" smtClean="0">
              <a:ln w="3175">
                <a:solidFill>
                  <a:prstClr val="black"/>
                </a:solidFill>
                <a:prstDash val="solid"/>
              </a:ln>
              <a:solidFill>
                <a:srgbClr val="0000FF"/>
              </a:solidFill>
              <a:latin typeface="Sitka Text" panose="02000505000000020004" pitchFamily="2" charset="0"/>
              <a:cs typeface="Times New Roman" pitchFamily="18" charset="0"/>
            </a:endParaRPr>
          </a:p>
        </p:txBody>
      </p:sp>
      <p:pic>
        <p:nvPicPr>
          <p:cNvPr id="13" name="Рисунок 12" descr="https://ds05.infourok.ru/uploads/ex/05f3/0009dd7a-261725c2/hello_html_4e30f533.png"/>
          <p:cNvPicPr/>
          <p:nvPr/>
        </p:nvPicPr>
        <p:blipFill>
          <a:blip r:embed="rId3" cstate="print"/>
          <a:srcRect t="26241" r="5143" b="2482"/>
          <a:stretch>
            <a:fillRect/>
          </a:stretch>
        </p:blipFill>
        <p:spPr bwMode="auto">
          <a:xfrm>
            <a:off x="251520" y="3786190"/>
            <a:ext cx="410616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214810" y="6429396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группа «Солнышко»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7824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со счетными палочками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способствуют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действий пальчиков с мелкими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деталями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Содержимое 7" descr="IMG_20220920_1048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017041" y="1269051"/>
            <a:ext cx="5252794" cy="5286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714357"/>
            <a:ext cx="4040188" cy="64294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 с песком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764705"/>
            <a:ext cx="4041775" cy="44971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крупами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Содержимое 9" descr="IMG_20220921_101550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315473" y="2185329"/>
            <a:ext cx="4870772" cy="3643338"/>
          </a:xfrm>
        </p:spPr>
      </p:pic>
      <p:pic>
        <p:nvPicPr>
          <p:cNvPr id="12290" name="Picture 2" descr="https://birkinn.ru/images/stories/virtuemart/product/3115681064b611e7bf132cd05af3972e_3115681264b611e7bf132cd05af3972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857364"/>
            <a:ext cx="4643470" cy="36340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3973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Самомассаж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68761"/>
            <a:ext cx="4040188" cy="648072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 algn="ctr"/>
            <a:r>
              <a:rPr lang="ru-RU" sz="8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массаж зубными щётками</a:t>
            </a:r>
            <a:endParaRPr lang="ru-RU" sz="8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68761"/>
            <a:ext cx="4041775" cy="648072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массаж бельевыми прищепками </a:t>
            </a:r>
          </a:p>
        </p:txBody>
      </p:sp>
      <p:pic>
        <p:nvPicPr>
          <p:cNvPr id="9" name="Рисунок 8" descr="IMG_20220920_1055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86380" y="2643182"/>
            <a:ext cx="4071965" cy="2928958"/>
          </a:xfrm>
          <a:prstGeom prst="rect">
            <a:avLst/>
          </a:prstGeom>
        </p:spPr>
      </p:pic>
      <p:pic>
        <p:nvPicPr>
          <p:cNvPr id="12" name="Содержимое 11" descr="IMG_20220919_08394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-151906" y="2652179"/>
            <a:ext cx="4040188" cy="3022061"/>
          </a:xfrm>
        </p:spPr>
      </p:pic>
      <p:sp>
        <p:nvSpPr>
          <p:cNvPr id="7" name="TextBox 6"/>
          <p:cNvSpPr txBox="1"/>
          <p:nvPr/>
        </p:nvSpPr>
        <p:spPr>
          <a:xfrm>
            <a:off x="3428992" y="3000372"/>
            <a:ext cx="235745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</a:rPr>
              <a:t>У меня есть верный друг-</a:t>
            </a:r>
          </a:p>
          <a:p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</a:rPr>
              <a:t>Её щёточка зовут.</a:t>
            </a:r>
          </a:p>
          <a:p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</a:rPr>
              <a:t>Щётку в руки мы возьмём,</a:t>
            </a:r>
          </a:p>
          <a:p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</a:rPr>
              <a:t>Массаж пальчиков начнём.</a:t>
            </a:r>
          </a:p>
          <a:p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</a:rPr>
              <a:t>Каждый пальчик по порядку</a:t>
            </a:r>
          </a:p>
          <a:p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</a:rPr>
              <a:t>Вот для рук у нас зарядка!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640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67789" cy="687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571868" y="2500306"/>
            <a:ext cx="200026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i="1" dirty="0" smtClean="0">
                <a:ln w="3175">
                  <a:solidFill>
                    <a:prstClr val="black"/>
                  </a:solidFill>
                  <a:prstDash val="solid"/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itchFamily="18" charset="0"/>
              </a:rPr>
              <a:t>Шарик в руки мы возьмём,</a:t>
            </a:r>
          </a:p>
          <a:p>
            <a:pPr algn="ctr">
              <a:defRPr/>
            </a:pPr>
            <a:r>
              <a:rPr lang="ru-RU" sz="1200" b="1" i="1" dirty="0" smtClean="0">
                <a:ln w="3175">
                  <a:solidFill>
                    <a:prstClr val="black"/>
                  </a:solidFill>
                  <a:prstDash val="solid"/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itchFamily="18" charset="0"/>
              </a:rPr>
              <a:t>Покатаем и сожмём.</a:t>
            </a:r>
          </a:p>
          <a:p>
            <a:pPr algn="ctr">
              <a:defRPr/>
            </a:pPr>
            <a:endParaRPr lang="ru-RU" sz="1200" b="1" i="1" dirty="0" smtClean="0">
              <a:ln w="3175">
                <a:solidFill>
                  <a:prstClr val="black"/>
                </a:solidFill>
                <a:prstDash val="solid"/>
              </a:ln>
              <a:solidFill>
                <a:srgbClr val="0000FF"/>
              </a:solidFill>
              <a:latin typeface="Sitka Text" panose="02000505000000020004" pitchFamily="2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ru-RU" sz="1200" b="1" i="1" dirty="0">
                <a:ln w="3175">
                  <a:solidFill>
                    <a:prstClr val="black"/>
                  </a:solidFill>
                  <a:prstDash val="solid"/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itchFamily="18" charset="0"/>
              </a:rPr>
              <a:t>Вверх подбросим и поймаем</a:t>
            </a:r>
          </a:p>
          <a:p>
            <a:pPr lvl="0" algn="ctr">
              <a:defRPr/>
            </a:pPr>
            <a:r>
              <a:rPr lang="ru-RU" sz="1200" b="1" i="1" dirty="0">
                <a:ln w="3175">
                  <a:solidFill>
                    <a:prstClr val="black"/>
                  </a:solidFill>
                  <a:prstDash val="solid"/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itchFamily="18" charset="0"/>
              </a:rPr>
              <a:t>И иголки </a:t>
            </a:r>
            <a:r>
              <a:rPr lang="ru-RU" sz="1200" b="1" i="1" dirty="0" smtClean="0">
                <a:ln w="3175">
                  <a:solidFill>
                    <a:prstClr val="black"/>
                  </a:solidFill>
                  <a:prstDash val="solid"/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itchFamily="18" charset="0"/>
              </a:rPr>
              <a:t>посчитаем.</a:t>
            </a:r>
          </a:p>
          <a:p>
            <a:pPr lvl="0" algn="ctr">
              <a:defRPr/>
            </a:pPr>
            <a:endParaRPr lang="ru-RU" sz="1200" b="1" i="1" dirty="0" smtClean="0">
              <a:ln w="3175">
                <a:solidFill>
                  <a:prstClr val="black"/>
                </a:solidFill>
                <a:prstDash val="solid"/>
              </a:ln>
              <a:solidFill>
                <a:srgbClr val="0000FF"/>
              </a:solidFill>
              <a:latin typeface="Sitka Text" panose="02000505000000020004" pitchFamily="2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b="1" i="1" dirty="0">
                <a:ln w="3175">
                  <a:solidFill>
                    <a:prstClr val="black"/>
                  </a:solidFill>
                  <a:prstDash val="solid"/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itchFamily="18" charset="0"/>
              </a:rPr>
              <a:t>Пустим ёжика на стол</a:t>
            </a:r>
          </a:p>
          <a:p>
            <a:pPr algn="ctr">
              <a:defRPr/>
            </a:pPr>
            <a:r>
              <a:rPr lang="ru-RU" sz="1200" b="1" i="1" dirty="0">
                <a:ln w="3175">
                  <a:solidFill>
                    <a:prstClr val="black"/>
                  </a:solidFill>
                  <a:prstDash val="solid"/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itchFamily="18" charset="0"/>
              </a:rPr>
              <a:t>И ладошкою прижмём</a:t>
            </a:r>
            <a:r>
              <a:rPr lang="ru-RU" sz="1200" b="1" i="1" dirty="0" smtClean="0">
                <a:ln w="3175">
                  <a:solidFill>
                    <a:prstClr val="black"/>
                  </a:solidFill>
                  <a:prstDash val="solid"/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endParaRPr lang="ru-RU" sz="1200" b="1" i="1" dirty="0" smtClean="0">
              <a:ln w="3175">
                <a:solidFill>
                  <a:prstClr val="black"/>
                </a:solidFill>
                <a:prstDash val="solid"/>
              </a:ln>
              <a:solidFill>
                <a:srgbClr val="0000FF"/>
              </a:solidFill>
              <a:latin typeface="Sitka Text" panose="02000505000000020004" pitchFamily="2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b="1" i="1" dirty="0">
                <a:ln w="3175">
                  <a:solidFill>
                    <a:prstClr val="black"/>
                  </a:solidFill>
                  <a:prstDash val="solid"/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itchFamily="18" charset="0"/>
              </a:rPr>
              <a:t>Вновь немножко покатаем,</a:t>
            </a:r>
          </a:p>
          <a:p>
            <a:pPr algn="ctr">
              <a:defRPr/>
            </a:pPr>
            <a:r>
              <a:rPr lang="ru-RU" sz="1200" b="1" i="1" dirty="0">
                <a:ln w="3175">
                  <a:solidFill>
                    <a:prstClr val="black"/>
                  </a:solidFill>
                  <a:prstDash val="solid"/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itchFamily="18" charset="0"/>
              </a:rPr>
              <a:t>И потрём его слегка,</a:t>
            </a:r>
          </a:p>
          <a:p>
            <a:pPr algn="ctr">
              <a:defRPr/>
            </a:pPr>
            <a:r>
              <a:rPr lang="ru-RU" sz="1200" b="1" i="1" dirty="0">
                <a:ln w="3175">
                  <a:solidFill>
                    <a:prstClr val="black"/>
                  </a:solidFill>
                  <a:prstDash val="solid"/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itchFamily="18" charset="0"/>
              </a:rPr>
              <a:t>Помассируем </a:t>
            </a:r>
            <a:r>
              <a:rPr lang="ru-RU" sz="1200" b="1" i="1" dirty="0" smtClean="0">
                <a:ln w="3175">
                  <a:solidFill>
                    <a:prstClr val="black"/>
                  </a:solidFill>
                  <a:prstDash val="solid"/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itchFamily="18" charset="0"/>
              </a:rPr>
              <a:t>слегка</a:t>
            </a:r>
            <a:endParaRPr lang="ru-RU" sz="1200" b="1" i="1" dirty="0">
              <a:ln w="3175">
                <a:solidFill>
                  <a:prstClr val="black"/>
                </a:solidFill>
                <a:prstDash val="solid"/>
              </a:ln>
              <a:solidFill>
                <a:srgbClr val="0000FF"/>
              </a:solidFill>
              <a:latin typeface="Sitka Text" panose="02000505000000020004" pitchFamily="2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331640" y="175574"/>
            <a:ext cx="64807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 err="1" smtClean="0">
                <a:ln w="3175">
                  <a:solidFill>
                    <a:prstClr val="black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Су-Джок</a:t>
            </a:r>
            <a:r>
              <a:rPr lang="ru-RU" sz="3200" dirty="0" smtClean="0">
                <a:ln w="3175">
                  <a:solidFill>
                    <a:prstClr val="black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терапия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85786" y="1000108"/>
            <a:ext cx="794495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dirty="0" smtClean="0">
                <a:ln w="3175">
                  <a:solidFill>
                    <a:prstClr val="black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улучшение кровотока, повышение упругости и эластичности мышечных волокон, рефлекторное стимулирование работы удалённых внутренних органов и систем.</a:t>
            </a:r>
          </a:p>
        </p:txBody>
      </p:sp>
      <p:pic>
        <p:nvPicPr>
          <p:cNvPr id="8" name="Содержимое 7" descr="IMG_20220921_100446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 rot="5400000">
            <a:off x="-214347" y="2500306"/>
            <a:ext cx="4286279" cy="3286148"/>
          </a:xfrm>
        </p:spPr>
      </p:pic>
      <p:pic>
        <p:nvPicPr>
          <p:cNvPr id="9" name="Рисунок 8" descr="IMG_20220921_1005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5107786" y="2464590"/>
            <a:ext cx="4286278" cy="321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41388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280777" cy="687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12988" y="1080247"/>
            <a:ext cx="89165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ln w="3175">
                  <a:solidFill>
                    <a:prstClr val="black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b="1" dirty="0" smtClean="0">
                <a:ln w="3175">
                  <a:solidFill>
                    <a:prstClr val="black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азвитие межполушарных связей, памяти, внимания</a:t>
            </a:r>
            <a:r>
              <a:rPr lang="ru-RU" sz="1600" b="1" dirty="0" smtClean="0">
                <a:ln w="3175">
                  <a:solidFill>
                    <a:prstClr val="black"/>
                  </a:solidFill>
                  <a:prstDash val="solid"/>
                </a:ln>
                <a:latin typeface="Sitka Text" panose="02000505000000020004" pitchFamily="2" charset="0"/>
                <a:cs typeface="Times New Roman" pitchFamily="18" charset="0"/>
              </a:rPr>
              <a:t>;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5517" y="1431194"/>
            <a:ext cx="36244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ln w="3175">
                  <a:solidFill>
                    <a:prstClr val="black"/>
                  </a:solidFill>
                  <a:prstDash val="solid"/>
                </a:ln>
                <a:latin typeface="Sitka Text" panose="02000505000000020004" pitchFamily="2" charset="0"/>
                <a:cs typeface="Times New Roman" pitchFamily="18" charset="0"/>
              </a:rPr>
              <a:t>р</a:t>
            </a:r>
            <a:r>
              <a:rPr lang="ru-RU" sz="1600" b="1" dirty="0" smtClean="0">
                <a:ln w="3175">
                  <a:solidFill>
                    <a:prstClr val="black"/>
                  </a:solidFill>
                  <a:prstDash val="solid"/>
                </a:ln>
                <a:latin typeface="Sitka Text" panose="02000505000000020004" pitchFamily="2" charset="0"/>
                <a:cs typeface="Times New Roman" pitchFamily="18" charset="0"/>
              </a:rPr>
              <a:t>азвитие мелкой моторики;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15517" y="1795121"/>
            <a:ext cx="576722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ln w="3175">
                  <a:solidFill>
                    <a:prstClr val="black"/>
                  </a:solidFill>
                  <a:prstDash val="solid"/>
                </a:ln>
                <a:latin typeface="Sitka Text" panose="02000505000000020004" pitchFamily="2" charset="0"/>
                <a:cs typeface="Times New Roman" pitchFamily="18" charset="0"/>
              </a:rPr>
              <a:t>п</a:t>
            </a:r>
            <a:r>
              <a:rPr lang="ru-RU" sz="1600" b="1" dirty="0" smtClean="0">
                <a:ln w="3175">
                  <a:solidFill>
                    <a:prstClr val="black"/>
                  </a:solidFill>
                  <a:prstDash val="solid"/>
                </a:ln>
                <a:latin typeface="Sitka Text" panose="02000505000000020004" pitchFamily="2" charset="0"/>
                <a:cs typeface="Times New Roman" pitchFamily="18" charset="0"/>
              </a:rPr>
              <a:t>овышение умственной работоспособности;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36731" y="2116759"/>
            <a:ext cx="54726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ln w="3175">
                  <a:solidFill>
                    <a:prstClr val="black"/>
                  </a:solidFill>
                  <a:prstDash val="solid"/>
                </a:ln>
                <a:latin typeface="Sitka Text" panose="02000505000000020004" pitchFamily="2" charset="0"/>
                <a:cs typeface="Times New Roman" pitchFamily="18" charset="0"/>
              </a:rPr>
              <a:t>о</a:t>
            </a:r>
            <a:r>
              <a:rPr lang="ru-RU" sz="1600" b="1" dirty="0" smtClean="0">
                <a:ln w="3175">
                  <a:solidFill>
                    <a:prstClr val="black"/>
                  </a:solidFill>
                  <a:prstDash val="solid"/>
                </a:ln>
                <a:latin typeface="Sitka Text" panose="02000505000000020004" pitchFamily="2" charset="0"/>
                <a:cs typeface="Times New Roman" pitchFamily="18" charset="0"/>
              </a:rPr>
              <a:t>птимизация психоэмоционального состояния.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55575" y="512358"/>
            <a:ext cx="82055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 smtClean="0">
                <a:ln w="3175">
                  <a:solidFill>
                    <a:prstClr val="black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  <a:cs typeface="Times New Roman" pitchFamily="18" charset="0"/>
              </a:rPr>
              <a:t>(игры на развитие межполушарного взаимодействия)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306199" y="175574"/>
            <a:ext cx="31043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 smtClean="0">
                <a:ln w="3175">
                  <a:solidFill>
                    <a:prstClr val="black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  <a:cs typeface="Times New Roman" pitchFamily="18" charset="0"/>
              </a:rPr>
              <a:t>КИНЕЗИОЛОГИЯ</a:t>
            </a:r>
          </a:p>
        </p:txBody>
      </p:sp>
      <p:pic>
        <p:nvPicPr>
          <p:cNvPr id="20" name="Содержимое 19" descr="IMG_20220921_100846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 rot="5400000">
            <a:off x="535752" y="3536158"/>
            <a:ext cx="3214711" cy="3000396"/>
          </a:xfrm>
        </p:spPr>
      </p:pic>
      <p:pic>
        <p:nvPicPr>
          <p:cNvPr id="21" name="Рисунок 20" descr="IMG_20220921_1009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4250529" y="3536157"/>
            <a:ext cx="3214710" cy="3000397"/>
          </a:xfrm>
          <a:prstGeom prst="rect">
            <a:avLst/>
          </a:prstGeom>
        </p:spPr>
      </p:pic>
      <p:pic>
        <p:nvPicPr>
          <p:cNvPr id="25" name="Рисунок 24" descr="IMG_20220921_10093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6415201" y="1014295"/>
            <a:ext cx="2244758" cy="221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4487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36777" y="-19291"/>
            <a:ext cx="9280777" cy="687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14414" y="142852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с «Чудо ковриками с пуговицами»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5517" y="1052736"/>
            <a:ext cx="6616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азвитие тактильной чувствительности и возбуждении инервации мышц тонкой моторики;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8184" y="1699067"/>
            <a:ext cx="829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тимулирование речевых зон коры головного мозга;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184" y="2067224"/>
            <a:ext cx="895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азвитие внимания, памяти, воображения, цветовосприятия, творческой активности.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IMG_20220921_1633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728353" y="3272119"/>
            <a:ext cx="3857629" cy="2885507"/>
          </a:xfrm>
          <a:prstGeom prst="rect">
            <a:avLst/>
          </a:prstGeom>
        </p:spPr>
      </p:pic>
      <p:pic>
        <p:nvPicPr>
          <p:cNvPr id="22" name="Рисунок 21" descr="IMG_20220921_1636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4728877" y="3272124"/>
            <a:ext cx="3857653" cy="288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4065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15140" y="428605"/>
            <a:ext cx="1743060" cy="57150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 ЭТАП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142984"/>
            <a:ext cx="8072494" cy="5500726"/>
          </a:xfrm>
        </p:spPr>
        <p:txBody>
          <a:bodyPr>
            <a:normAutofit/>
          </a:bodyPr>
          <a:lstStyle/>
          <a:p>
            <a:pPr algn="l"/>
            <a:r>
              <a:rPr lang="ru-RU" sz="18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Этап – Практический </a:t>
            </a:r>
            <a:r>
              <a:rPr lang="ru-RU" sz="18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октябрь 2022г.-апрель2023 г.)</a:t>
            </a:r>
          </a:p>
          <a:p>
            <a:pPr algn="l"/>
            <a:endParaRPr lang="ru-RU" sz="1800" i="1" u="sng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Внедрение в  образовательную деятельность   с детьми нетрадиционных техник продуктивной деятельности (рисования , аппликации, конструирования, лепки), направленных на развитие мелкой моторики рук.</a:t>
            </a:r>
          </a:p>
          <a:p>
            <a:pPr algn="l"/>
            <a:r>
              <a:rPr lang="ru-RU" sz="1800" b="1" i="1" dirty="0" smtClean="0">
                <a:solidFill>
                  <a:schemeClr val="tx1"/>
                </a:solidFill>
              </a:rPr>
              <a:t>Рисование</a:t>
            </a:r>
            <a:r>
              <a:rPr lang="ru-RU" sz="1800" dirty="0" smtClean="0">
                <a:solidFill>
                  <a:schemeClr val="tx1"/>
                </a:solidFill>
              </a:rPr>
              <a:t>- пальчиком, ладошкой, ватной палочкой, печатками из картофеля, оттиск  поролоном, пробкой, листьями, </a:t>
            </a:r>
            <a:r>
              <a:rPr lang="ru-RU" sz="1800" dirty="0" err="1" smtClean="0">
                <a:solidFill>
                  <a:schemeClr val="tx1"/>
                </a:solidFill>
              </a:rPr>
              <a:t>кляксография</a:t>
            </a:r>
            <a:r>
              <a:rPr lang="ru-RU" sz="1800" dirty="0" smtClean="0">
                <a:solidFill>
                  <a:schemeClr val="tx1"/>
                </a:solidFill>
              </a:rPr>
              <a:t>  с трубочкой, рисование зубной </a:t>
            </a:r>
            <a:r>
              <a:rPr lang="ru-RU" sz="1800" dirty="0" err="1" smtClean="0">
                <a:solidFill>
                  <a:schemeClr val="tx1"/>
                </a:solidFill>
              </a:rPr>
              <a:t>счёткой</a:t>
            </a:r>
            <a:r>
              <a:rPr lang="ru-RU" sz="1800" dirty="0" smtClean="0">
                <a:solidFill>
                  <a:schemeClr val="tx1"/>
                </a:solidFill>
              </a:rPr>
              <a:t> и др.)</a:t>
            </a:r>
          </a:p>
          <a:p>
            <a:pPr algn="l"/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b="1" i="1" dirty="0" smtClean="0">
                <a:solidFill>
                  <a:schemeClr val="tx1"/>
                </a:solidFill>
              </a:rPr>
              <a:t>Аппликация</a:t>
            </a:r>
            <a:r>
              <a:rPr lang="ru-RU" sz="1800" dirty="0" smtClean="0">
                <a:solidFill>
                  <a:schemeClr val="tx1"/>
                </a:solidFill>
              </a:rPr>
              <a:t>-  из крупы, макарон, соломы,  ткани , скрученных салфеток, объёмная, обрывная и др.</a:t>
            </a:r>
          </a:p>
          <a:p>
            <a:pPr algn="l"/>
            <a:endParaRPr lang="ru-RU" sz="1800" b="1" i="1" dirty="0" smtClean="0">
              <a:solidFill>
                <a:schemeClr val="tx1"/>
              </a:solidFill>
            </a:endParaRPr>
          </a:p>
          <a:p>
            <a:pPr algn="l"/>
            <a:r>
              <a:rPr lang="ru-RU" sz="1800" b="1" i="1" dirty="0" smtClean="0">
                <a:solidFill>
                  <a:schemeClr val="tx1"/>
                </a:solidFill>
              </a:rPr>
              <a:t>Лепка</a:t>
            </a:r>
            <a:r>
              <a:rPr lang="ru-RU" sz="1800" dirty="0" smtClean="0">
                <a:solidFill>
                  <a:schemeClr val="tx1"/>
                </a:solidFill>
              </a:rPr>
              <a:t>-  из колец, методом процарапывания, отпечатывания, лепка из солёного теста и др.</a:t>
            </a:r>
          </a:p>
          <a:p>
            <a:pPr algn="l"/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b="1" i="1" dirty="0" smtClean="0">
                <a:solidFill>
                  <a:schemeClr val="tx1"/>
                </a:solidFill>
              </a:rPr>
              <a:t>Конструирование </a:t>
            </a:r>
            <a:r>
              <a:rPr lang="ru-RU" sz="1800" dirty="0" smtClean="0">
                <a:solidFill>
                  <a:schemeClr val="tx1"/>
                </a:solidFill>
              </a:rPr>
              <a:t>– из пробок, баночек от йогурта, втулок от туалетной бумаги, пуговиц и  др.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186766" cy="42862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Родители -единомышленники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un9-40.userapi.com/dBRs7CW6exQXOyr1SOS2PIKzzS2LCl23aaas3w/pe82E65Bs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8072494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28588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Детско-взрослая творческая мастерская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«Очумелые ручки»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1714488"/>
            <a:ext cx="842698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b="1" i="1" u="sng" dirty="0" smtClean="0">
                <a:solidFill>
                  <a:schemeClr val="tx2">
                    <a:lumMod val="75000"/>
                  </a:schemeClr>
                </a:solidFill>
              </a:rPr>
              <a:t>Цель:</a:t>
            </a:r>
          </a:p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Объединить  усилия ДОУ и семьи в создании условий для всестороннего </a:t>
            </a:r>
          </a:p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развитие личности ребёнка (в частности , развития мелкой моторики рук)</a:t>
            </a:r>
          </a:p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ru-RU" b="1" i="1" u="sng" dirty="0" smtClean="0">
                <a:solidFill>
                  <a:schemeClr val="tx2">
                    <a:lumMod val="75000"/>
                  </a:schemeClr>
                </a:solidFill>
              </a:rPr>
              <a:t>Задачи:</a:t>
            </a:r>
          </a:p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-создать  условия для гармонизации детско-родительских отношений, </a:t>
            </a:r>
          </a:p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-обогатить  формы  игрового взаимодействия в семье;</a:t>
            </a:r>
          </a:p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-привлечь  родителей воспитанников к сотрудничеству.</a:t>
            </a:r>
          </a:p>
          <a:p>
            <a:endParaRPr lang="ru-RU" b="1" i="1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i="1" u="sng" dirty="0" smtClean="0">
                <a:solidFill>
                  <a:schemeClr val="tx2">
                    <a:lumMod val="75000"/>
                  </a:schemeClr>
                </a:solidFill>
              </a:rPr>
              <a:t>План работы мастерской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1 раз в месяц  во вторую половину дня</a:t>
            </a:r>
          </a:p>
          <a:p>
            <a:endParaRPr lang="ru-RU" i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i="1" u="sng" dirty="0" smtClean="0">
                <a:solidFill>
                  <a:schemeClr val="tx2">
                    <a:lumMod val="75000"/>
                  </a:schemeClr>
                </a:solidFill>
              </a:rPr>
              <a:t>Участники: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дети, педагоги, родитель</a:t>
            </a:r>
          </a:p>
          <a:p>
            <a:endParaRPr lang="ru-RU" b="1" i="1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i="1" u="sng" dirty="0" smtClean="0">
                <a:solidFill>
                  <a:schemeClr val="tx2">
                    <a:lumMod val="75000"/>
                  </a:schemeClr>
                </a:solidFill>
              </a:rPr>
              <a:t> Содержание и форма  работы:  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Мастер- класс от родителя по продуктивной</a:t>
            </a:r>
          </a:p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деятельности  из нетрадиционных  материалов ( крупа,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макороны,салфетки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</a:p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соленоё тесто, природных материалов и т.п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.) или нетрадиционным способом (рисование пальцем, пробками ,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гуками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и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т.п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endParaRPr lang="ru-RU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i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</a:p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786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5206" y="274638"/>
            <a:ext cx="1471594" cy="36828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 этап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100" y="1285860"/>
            <a:ext cx="75724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3 этап- Итоговый (апрель –май 2022г.)</a:t>
            </a:r>
          </a:p>
          <a:p>
            <a:endParaRPr lang="ru-RU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проведение диагностики уровня развития мелкой моторики рук у детей, анализ работы за год;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-обобщение итогов работы с детьми и родителями: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«Выставка детских  работ с использованием нетрадиционных методов»;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-представление результатов работы   по  проекту  на итоговом педагогическом совете.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-5408"/>
            <a:ext cx="9167789" cy="687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27363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Мелкая моторика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- совокупность скоординированных действий нервной, мышечной и костной систем, часто в сочетании со зрительной системой в выполнении мелких и точных движений кистями и пальцами рук и ног.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4811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	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https://st2.depositphotos.com/6440552/10485/i/950/depositphotos_104857774-stock-photo-abstract-cubes-three-dimensional-backgroun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645024"/>
            <a:ext cx="473327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3021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Ожидаемые результаты:</a:t>
            </a:r>
          </a:p>
          <a:p>
            <a:pPr>
              <a:buNone/>
            </a:pPr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-у детей более развита  моторика пальцев рук, внимание, память, воображение, речь;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- увеличился словарный запас у детей;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- речь детей стала эмоциональной и выразительной;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-возросла активность детей в различных видах продуктивной деятельности;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-родители стали единомышленниками с педагогами по развитию мелкой моторики рук у детей.</a:t>
            </a:r>
          </a:p>
          <a:p>
            <a:pPr>
              <a:buNone/>
            </a:pP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1412776"/>
            <a:ext cx="60486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«Истоки способностей и дарования детей - на кончиках их пальцев, от них, образно говоря, идут тончайшие ручейки, которые питают источник творческой мысли. Чем больше уверенности и изобретательности в движениях детской руки, тем тоньше взаимодействие руки с орудием труда (ручкой, карандашом), тем сложнее движения, необходимые для этого взаимодействия, тем ярче творческая стихия детского разума, чем больше мастерства в детской руке, тем ребенок умнее.»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А. Сухомлинский</a:t>
            </a:r>
            <a:endParaRPr lang="ru-RU" sz="2000" dirty="0"/>
          </a:p>
        </p:txBody>
      </p:sp>
      <p:pic>
        <p:nvPicPr>
          <p:cNvPr id="3" name="Рисунок 2" descr="http://player.myshared.ru/10/1010270/slides/slide_2.jpg"/>
          <p:cNvPicPr/>
          <p:nvPr/>
        </p:nvPicPr>
        <p:blipFill>
          <a:blip r:embed="rId2" cstate="print"/>
          <a:srcRect l="2951" t="27849" r="69833" b="27275"/>
          <a:stretch>
            <a:fillRect/>
          </a:stretch>
        </p:blipFill>
        <p:spPr bwMode="auto">
          <a:xfrm>
            <a:off x="251520" y="548680"/>
            <a:ext cx="237626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-5408"/>
            <a:ext cx="9167789" cy="687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так важно для детей с ОВЗ развитие мелкой моторики рук?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 algn="just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Учеными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доказано, что развитие руки находится в тесной связи с развитием речи и мышления ребенка;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Ребенок, имеющий высокий уровень развития мелкой моторики, умеет логически рассуждать, у него достаточно хорошо развиты память, мышление, внимание, связная речь;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анатомической точки зрения, около трети всей площади двигательной проекции коры головного мозга занимает проекция кисти руки, расположенная очень близко от речевой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зоны.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величина проекции кисти руки и ее близость к моторной зоне дают основание рассматривать кисть руки как «орган речи», такой же, как артикуляционный аппарат;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Мелкая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моторика рук взаимодействует с такими высшими свойствами сознания, как внимание, мышление, оптико-пространственное восприятие (координация), воображение, наблюдательность, зрительная и двигательная память – т.е. всё без чего не будет полноценного развития речи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sz="1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748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1438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/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/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/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	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Развивать и укреплять  мелкую моторику у детей  с ОВЗ посредством использования нетрадиционных методов и приёмов; вовлекать  родителей в совместную работу по развитию мелкой моторики рук у детей.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49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1.Совместно с психологом и логопедом выявить уровень развития мелкой моторики детей ОВЗ и скоординировать дальнейшую работу, учитывая индивидуальные особенности каждого ребёнка;</a:t>
            </a: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	2.Разработать (совместно с логопедом) комплекс мероприятий по организации процесса развития мелкой моторики у детей с ОВЗ (пальчиковые гимнастики, пальчиковые игры с речевым сопровождением);</a:t>
            </a: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3. Пополнить развивающую  предметно-пространственную среду группы играми для развития мелкой моторики, в том числе играми  из нетрадиционных материалов: прищепки, крышки,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резиночки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пуговицы, крупы ..и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4. Использовать нетрадиционные техники  и приёмы для занятий продуктивной деятельностью  (рисование пальчиком, ватной палочкой, губкой, оттиск скомканной бумагой, аппликация из круп, макарон, салфеток, природного материала  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5.Вовлечь  родителей  в совместную работу по развитию мелкой моторики у детей с ОВЗ через создание детско-взрослой творческой мастерской  «Очумелые ручки».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-5408"/>
            <a:ext cx="9167789" cy="687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: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r>
              <a:rPr lang="ru-RU" sz="2000" i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b="1" i="1" u="sng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этап-Подготовительный</a:t>
            </a:r>
            <a:r>
              <a:rPr lang="ru-RU" sz="2000" i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(август – сентябрь 2022г.)</a:t>
            </a:r>
          </a:p>
          <a:p>
            <a:endParaRPr lang="ru-RU" sz="2000" i="1" u="sng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Проанализировать методическую литературу по теме проекта;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Отобрать диагностические методики, выявить уровень развития мелкой моторики у детей;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Совместно с узкими специалистами (логопед, психолог)   разработать цикл мероприятий;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Консультация для родителей «Роль развития мелкой моторики руки в жизни дошкольника» и представление данного проекта на общем родительском собрании группы;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Пополнение развивающей предметно-пространственной среды группы.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594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285884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разноцветными прищепками 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многократное повторение движения разжимания и сжимания с усилием дает отличную тренировку пальчикам руки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IMG_20220921_1643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262783" y="2620179"/>
            <a:ext cx="3786216" cy="2832089"/>
          </a:xfrm>
          <a:prstGeom prst="rect">
            <a:avLst/>
          </a:prstGeom>
        </p:spPr>
      </p:pic>
      <p:pic>
        <p:nvPicPr>
          <p:cNvPr id="12" name="Рисунок 11" descr="IMG_20220921_1645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782621" y="3646743"/>
            <a:ext cx="3429024" cy="2564910"/>
          </a:xfrm>
          <a:prstGeom prst="rect">
            <a:avLst/>
          </a:prstGeom>
        </p:spPr>
      </p:pic>
      <p:pic>
        <p:nvPicPr>
          <p:cNvPr id="13" name="Рисунок 12" descr="IMG_20220921_1701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514694" y="2629181"/>
            <a:ext cx="3857653" cy="28855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72132" y="285728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 ЭТАП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25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071546"/>
            <a:ext cx="3614734" cy="86895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резинками -</a:t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направлены на повышение упругости ручной мускулатуры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Содержимое 5" descr="wISoC6vFIJ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2143116"/>
            <a:ext cx="4043362" cy="3714776"/>
          </a:xfrm>
        </p:spPr>
      </p:pic>
      <p:sp>
        <p:nvSpPr>
          <p:cNvPr id="7" name="TextBox 6"/>
          <p:cNvSpPr txBox="1"/>
          <p:nvPr/>
        </p:nvSpPr>
        <p:spPr>
          <a:xfrm>
            <a:off x="5143504" y="571480"/>
            <a:ext cx="3214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со шнурками 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направлены на уточнения движений пальцев, концентрации внимания, развитию точности глазомера.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IMG_20220920_10491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071678"/>
            <a:ext cx="4038600" cy="3857652"/>
          </a:xfrm>
        </p:spPr>
      </p:pic>
    </p:spTree>
    <p:extLst>
      <p:ext uri="{BB962C8B-B14F-4D97-AF65-F5344CB8AC3E}">
        <p14:creationId xmlns:p14="http://schemas.microsoft.com/office/powerpoint/2010/main" xmlns="" val="401538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500042"/>
            <a:ext cx="4040188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Игры с бытовыми предметами- </a:t>
            </a:r>
            <a:r>
              <a:rPr lang="ru-RU" dirty="0" err="1" smtClean="0"/>
              <a:t>бигудями</a:t>
            </a:r>
            <a:endParaRPr lang="ru-RU" dirty="0"/>
          </a:p>
        </p:txBody>
      </p:sp>
      <p:pic>
        <p:nvPicPr>
          <p:cNvPr id="7" name="Содержимое 6" descr="IMG_20220920_10533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161819" y="1876273"/>
            <a:ext cx="5252793" cy="392909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500042"/>
            <a:ext cx="4041775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Игры с сухим бассейном из пробок</a:t>
            </a:r>
            <a:endParaRPr lang="ru-RU" dirty="0"/>
          </a:p>
        </p:txBody>
      </p:sp>
      <p:pic>
        <p:nvPicPr>
          <p:cNvPr id="8" name="Содержимое 7" descr="IMG_20220919_08093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129227" y="1871510"/>
            <a:ext cx="5214975" cy="39008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1492</TotalTime>
  <Words>661</Words>
  <Application>Microsoft Office PowerPoint</Application>
  <PresentationFormat>Экран (4:3)</PresentationFormat>
  <Paragraphs>129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Мелкая моторика - совокупность скоординированных действий нервной, мышечной и костной систем, часто в сочетании со зрительной системой в выполнении мелких и точных движений кистями и пальцами рук и ног.</vt:lpstr>
      <vt:lpstr>Слайд 3</vt:lpstr>
      <vt:lpstr>Почему так важно для детей с ОВЗ развитие мелкой моторики рук?</vt:lpstr>
      <vt:lpstr>   Цель проекта:   Развивать и укреплять  мелкую моторику у детей  с ОВЗ посредством использования нетрадиционных методов и приёмов; вовлекать  родителей в совместную работу по развитию мелкой моторики рук у детей.   </vt:lpstr>
      <vt:lpstr>Этапы :</vt:lpstr>
      <vt:lpstr>Игры с разноцветными прищепками - многократное повторение движения разжимания и сжимания с усилием дает отличную тренировку пальчикам руки </vt:lpstr>
      <vt:lpstr>Игры с резинками - направлены на повышение упругости ручной мускулатуры </vt:lpstr>
      <vt:lpstr>Слайд 9</vt:lpstr>
      <vt:lpstr>Игры со счетными палочками  способствуют формированию действий пальчиков с мелкими деталями</vt:lpstr>
      <vt:lpstr>Слайд 11</vt:lpstr>
      <vt:lpstr>Самомассаж</vt:lpstr>
      <vt:lpstr>Слайд 13</vt:lpstr>
      <vt:lpstr>Слайд 14</vt:lpstr>
      <vt:lpstr>Слайд 15</vt:lpstr>
      <vt:lpstr>2 ЭТАП</vt:lpstr>
      <vt:lpstr>Родители -единомышленники</vt:lpstr>
      <vt:lpstr>Детско-взрослая творческая мастерская  «Очумелые ручки»</vt:lpstr>
      <vt:lpstr>3 этап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Дмитрий</cp:lastModifiedBy>
  <cp:revision>107</cp:revision>
  <dcterms:created xsi:type="dcterms:W3CDTF">2022-01-30T16:00:53Z</dcterms:created>
  <dcterms:modified xsi:type="dcterms:W3CDTF">2025-01-28T13:15:30Z</dcterms:modified>
</cp:coreProperties>
</file>