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hyperlink" Target="mailto:ds307chel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ved.ru/wp-content/uploads/2021/11/goluboj-fon-ni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2348880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ПЕДАГОГИЧЕСКАЯ НАХОДКА: </a:t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«РЕЧЕВАЯ КОПИЛКА»</a:t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21946"/>
            <a:ext cx="3054319" cy="1752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Авторы-разработчики: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Учитель-логопед Белоусова Анастасия Валерьевна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Воспитатель Сыропятова Ольга Михайловна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6064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«Детский сад № 307 г. Челябинска»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454080 г. Челябинск, ул. Гвардейская, 10, тел.: 8(351) 232-03-03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ds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307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chel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  <a:endParaRPr lang="ru-RU" dirty="0"/>
          </a:p>
        </p:txBody>
      </p:sp>
      <p:pic>
        <p:nvPicPr>
          <p:cNvPr id="6" name="Рисунок 5" descr="C:\Users\73B5~1\AppData\Local\Temp\7zO04D2CAC0\Логотип для ЛОВ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5" y="288821"/>
            <a:ext cx="1743075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5" y="3789040"/>
            <a:ext cx="4272700" cy="29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ved.ru/wp-content/uploads/2021/11/goluboj-fon-ni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680863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«Речевая копилка» </a:t>
            </a:r>
            <a:r>
              <a:rPr lang="ru-RU" sz="2400" dirty="0"/>
              <a:t>- это тумба, каждая грань которой предлагает ребенку задания на закрепление навыков по реализации приоритетного направления  «Речь вести, не лапти плести».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85" y="-531440"/>
            <a:ext cx="7056784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4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ved.ru/wp-content/uploads/2021/11/goluboj-fon-ni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31840" y="403975"/>
            <a:ext cx="647848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ГОРИЗОНТАЛЬНАЯ </a:t>
            </a: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</a:t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4048" y="1484784"/>
            <a:ext cx="36724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1. Круг «Природный и рукотворный мир» </a:t>
            </a:r>
            <a:r>
              <a:rPr lang="ru-RU" sz="1800" dirty="0" smtClean="0"/>
              <a:t>- игра по развитию речи с обучением классификационных умений, учит детей делить объекты на природные и рукотворные группы с объяснением;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2. </a:t>
            </a:r>
            <a:r>
              <a:rPr lang="ru-RU" sz="1800" b="1" dirty="0">
                <a:solidFill>
                  <a:prstClr val="black"/>
                </a:solidFill>
              </a:rPr>
              <a:t>Задание «</a:t>
            </a:r>
            <a:r>
              <a:rPr lang="ru-RU" sz="1800" b="1" dirty="0" smtClean="0">
                <a:solidFill>
                  <a:prstClr val="black"/>
                </a:solidFill>
              </a:rPr>
              <a:t>Пузыри» </a:t>
            </a:r>
            <a:r>
              <a:rPr lang="ru-RU" sz="1800" dirty="0" smtClean="0">
                <a:solidFill>
                  <a:prstClr val="black"/>
                </a:solidFill>
              </a:rPr>
              <a:t>- каждый </a:t>
            </a:r>
            <a:r>
              <a:rPr lang="ru-RU" sz="1800" dirty="0">
                <a:solidFill>
                  <a:prstClr val="black"/>
                </a:solidFill>
              </a:rPr>
              <a:t>пузырь имеет свой символ с заданиями.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существительное по лексической теме;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образование </a:t>
            </a:r>
            <a:r>
              <a:rPr lang="ru-RU" sz="1800" dirty="0" err="1">
                <a:solidFill>
                  <a:prstClr val="black"/>
                </a:solidFill>
              </a:rPr>
              <a:t>сущ</a:t>
            </a:r>
            <a:r>
              <a:rPr lang="ru-RU" sz="1800" dirty="0">
                <a:solidFill>
                  <a:prstClr val="black"/>
                </a:solidFill>
              </a:rPr>
              <a:t>-х с уменьшительно-ласкательным и увеличительным </a:t>
            </a:r>
            <a:r>
              <a:rPr lang="ru-RU" sz="1800" dirty="0" smtClean="0">
                <a:solidFill>
                  <a:prstClr val="black"/>
                </a:solidFill>
              </a:rPr>
              <a:t>значением;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образование </a:t>
            </a:r>
            <a:r>
              <a:rPr lang="ru-RU" sz="1800" dirty="0">
                <a:solidFill>
                  <a:prstClr val="black"/>
                </a:solidFill>
              </a:rPr>
              <a:t>множественного числа </a:t>
            </a:r>
            <a:r>
              <a:rPr lang="ru-RU" sz="1800" dirty="0" err="1">
                <a:solidFill>
                  <a:prstClr val="black"/>
                </a:solidFill>
              </a:rPr>
              <a:t>сущ</a:t>
            </a:r>
            <a:r>
              <a:rPr lang="ru-RU" sz="1800" dirty="0">
                <a:solidFill>
                  <a:prstClr val="black"/>
                </a:solidFill>
              </a:rPr>
              <a:t>-х и согласование имен </a:t>
            </a:r>
            <a:r>
              <a:rPr lang="ru-RU" sz="1800" dirty="0" err="1">
                <a:solidFill>
                  <a:prstClr val="black"/>
                </a:solidFill>
              </a:rPr>
              <a:t>сущ</a:t>
            </a:r>
            <a:r>
              <a:rPr lang="ru-RU" sz="1800" dirty="0">
                <a:solidFill>
                  <a:prstClr val="black"/>
                </a:solidFill>
              </a:rPr>
              <a:t>-х с количественными числителями</a:t>
            </a:r>
            <a:r>
              <a:rPr lang="ru-RU" sz="1800" dirty="0" smtClean="0">
                <a:solidFill>
                  <a:prstClr val="black"/>
                </a:solidFill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согласование </a:t>
            </a:r>
            <a:r>
              <a:rPr lang="ru-RU" sz="1800" dirty="0">
                <a:solidFill>
                  <a:prstClr val="black"/>
                </a:solidFill>
              </a:rPr>
              <a:t>падежных </a:t>
            </a:r>
            <a:r>
              <a:rPr lang="ru-RU" sz="1800" dirty="0" smtClean="0">
                <a:solidFill>
                  <a:prstClr val="black"/>
                </a:solidFill>
              </a:rPr>
              <a:t>окончаний;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</a:t>
            </a:r>
            <a:r>
              <a:rPr lang="ru-RU" sz="1800" dirty="0" err="1" smtClean="0">
                <a:solidFill>
                  <a:prstClr val="black"/>
                </a:solidFill>
              </a:rPr>
              <a:t>синквейн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3. «Волны» </a:t>
            </a:r>
            <a:r>
              <a:rPr lang="ru-RU" sz="1800" dirty="0" smtClean="0">
                <a:solidFill>
                  <a:prstClr val="black"/>
                </a:solidFill>
              </a:rPr>
              <a:t>– игра на согласование с предлогами.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3975"/>
            <a:ext cx="56886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ved.ru/wp-content/uploads/2021/11/goluboj-fon-ni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260648"/>
            <a:ext cx="6192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 </a:t>
            </a: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«ОБУЧЕНИЕ ГРАМОТЕ»</a:t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1556792"/>
            <a:ext cx="36724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300" b="1" dirty="0" smtClean="0"/>
              <a:t>1</a:t>
            </a:r>
            <a:r>
              <a:rPr lang="ru-RU" sz="2300" dirty="0" smtClean="0"/>
              <a:t>.Выставляется </a:t>
            </a:r>
            <a:r>
              <a:rPr lang="ru-RU" sz="2300" dirty="0"/>
              <a:t>картинка по теме недели, рядом пишется буква, изучаемая на занятии учителя-логопеда. По бокам прикреплены </a:t>
            </a:r>
            <a:r>
              <a:rPr lang="ru-RU" sz="2300" dirty="0" smtClean="0"/>
              <a:t>рыбки </a:t>
            </a:r>
            <a:r>
              <a:rPr lang="ru-RU" sz="2300" dirty="0"/>
              <a:t>разных цветов, слева – синяя и зеленая для обозначения твердости и мягкости звука, справа красная, для обозначения гласных </a:t>
            </a:r>
            <a:r>
              <a:rPr lang="ru-RU" sz="2300" dirty="0" smtClean="0"/>
              <a:t>звуков; </a:t>
            </a:r>
          </a:p>
          <a:p>
            <a:pPr marL="0" indent="0">
              <a:buNone/>
            </a:pPr>
            <a:r>
              <a:rPr lang="ru-RU" sz="2300" b="1" dirty="0" smtClean="0"/>
              <a:t>2. Три ракушки  </a:t>
            </a:r>
            <a:r>
              <a:rPr lang="ru-RU" sz="2300" dirty="0"/>
              <a:t>для обозначения места звука в слове, ребенок перемещает </a:t>
            </a:r>
            <a:r>
              <a:rPr lang="ru-RU" sz="2300" dirty="0" smtClean="0"/>
              <a:t>жемчужину на нужную ракушку;</a:t>
            </a:r>
          </a:p>
          <a:p>
            <a:pPr marL="0" indent="0">
              <a:buNone/>
            </a:pPr>
            <a:r>
              <a:rPr lang="ru-RU" sz="2300" b="1" dirty="0" smtClean="0"/>
              <a:t>3. Звукобуквенный </a:t>
            </a:r>
            <a:r>
              <a:rPr lang="ru-RU" sz="2300" b="1" dirty="0"/>
              <a:t>анализ слова. </a:t>
            </a:r>
            <a:r>
              <a:rPr lang="ru-RU" sz="2300" dirty="0"/>
              <a:t>Ребёнок даёт характеристику каждому звуку в слове и прикручивает нужного цвета крышечку для обозначения определенного </a:t>
            </a:r>
            <a:r>
              <a:rPr lang="ru-RU" sz="2300" dirty="0" smtClean="0"/>
              <a:t>звука</a:t>
            </a:r>
            <a:r>
              <a:rPr lang="ru-RU" sz="2300" dirty="0"/>
              <a:t>;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b="1" dirty="0" smtClean="0"/>
              <a:t>4. </a:t>
            </a:r>
            <a:r>
              <a:rPr lang="ru-RU" sz="2300" b="1" dirty="0"/>
              <a:t>С</a:t>
            </a:r>
            <a:r>
              <a:rPr lang="ru-RU" sz="2300" b="1" dirty="0" smtClean="0"/>
              <a:t>логовая </a:t>
            </a:r>
            <a:r>
              <a:rPr lang="ru-RU" sz="2300" b="1" dirty="0"/>
              <a:t>схема. </a:t>
            </a:r>
            <a:r>
              <a:rPr lang="ru-RU" sz="2300" dirty="0"/>
              <a:t>Ребёнок произносит слово, делит его хлопками на слоги, а затем маркером чертит схему</a:t>
            </a:r>
          </a:p>
          <a:p>
            <a:pPr marL="0" indent="0">
              <a:buNone/>
            </a:pPr>
            <a:r>
              <a:rPr lang="ru-RU" sz="2300" b="1" dirty="0" smtClean="0"/>
              <a:t>5. Составление </a:t>
            </a:r>
            <a:r>
              <a:rPr lang="ru-RU" sz="2300" b="1" dirty="0"/>
              <a:t>предложения</a:t>
            </a:r>
            <a:r>
              <a:rPr lang="ru-RU" sz="2300" b="1" dirty="0" smtClean="0"/>
              <a:t>. </a:t>
            </a:r>
            <a:r>
              <a:rPr lang="ru-RU" sz="2300" dirty="0" smtClean="0"/>
              <a:t>Выкладывание на фетре столько символов, сколько получилось в предложении</a:t>
            </a:r>
            <a:endParaRPr lang="ru-RU" sz="2300" dirty="0"/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7118" r="18531" b="15151"/>
          <a:stretch/>
        </p:blipFill>
        <p:spPr bwMode="auto">
          <a:xfrm>
            <a:off x="4414982" y="1556792"/>
            <a:ext cx="4456131" cy="463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ved.ru/wp-content/uploads/2021/11/goluboj-fon-ni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404664"/>
            <a:ext cx="43710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 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МЕЛОВАЯ ДОСКА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83470" y="163571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1. «</a:t>
            </a:r>
            <a:r>
              <a:rPr lang="ru-RU" b="1" dirty="0" err="1" smtClean="0"/>
              <a:t>Нейродорожки</a:t>
            </a:r>
            <a:r>
              <a:rPr lang="ru-RU" b="1" dirty="0"/>
              <a:t>» </a:t>
            </a:r>
            <a:r>
              <a:rPr lang="ru-RU" dirty="0" smtClean="0"/>
              <a:t>- </a:t>
            </a:r>
            <a:r>
              <a:rPr lang="ru-RU" dirty="0"/>
              <a:t>п</a:t>
            </a:r>
            <a:r>
              <a:rPr lang="ru-RU" dirty="0" smtClean="0"/>
              <a:t>редлагаемая </a:t>
            </a:r>
            <a:r>
              <a:rPr lang="ru-RU" dirty="0"/>
              <a:t>игра на развитие межполушарных связей синхронизируют работу полушарий, координации движений, синхронизация работы глаз и рук, развитие мелкой моторики, активной концентрации внимания. </a:t>
            </a:r>
            <a:endParaRPr lang="ru-RU" dirty="0" smtClean="0"/>
          </a:p>
          <a:p>
            <a:r>
              <a:rPr lang="ru-RU" b="1" dirty="0" smtClean="0"/>
              <a:t>2. «Рисование по лексической теме» </a:t>
            </a:r>
            <a:r>
              <a:rPr lang="ru-RU" dirty="0" smtClean="0"/>
              <a:t>– с помощью мела ребёнок может нарисовать любую картинку по теме недели.</a:t>
            </a:r>
          </a:p>
          <a:p>
            <a:r>
              <a:rPr lang="ru-RU" b="1" dirty="0" smtClean="0"/>
              <a:t>3.«Нарисуй по образцу» </a:t>
            </a:r>
            <a:r>
              <a:rPr lang="ru-RU" dirty="0" smtClean="0"/>
              <a:t>- ребёнку показывается образец картинки, который он должен с точностью нарисовать на доске.</a:t>
            </a:r>
          </a:p>
          <a:p>
            <a:r>
              <a:rPr lang="ru-RU" b="1" dirty="0" smtClean="0"/>
              <a:t>4. «Напиши нужным цветом» </a:t>
            </a:r>
            <a:r>
              <a:rPr lang="ru-RU" dirty="0" smtClean="0"/>
              <a:t>- для детей подготовительной группы предлагается написать название картинки разными цветами, обозначающие согласный (твердый/мягкий) или гласный звук.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4548864" cy="718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2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ved.ru/wp-content/uploads/2021/11/goluboj-fon-ni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34147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МАГНИТНАЯ 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426" y="2276872"/>
            <a:ext cx="42155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расширение словарного запаса воспитанников;</a:t>
            </a:r>
          </a:p>
          <a:p>
            <a:r>
              <a:rPr lang="ru-RU" dirty="0"/>
              <a:t>- развитие пространственного мышления;</a:t>
            </a:r>
          </a:p>
          <a:p>
            <a:r>
              <a:rPr lang="ru-RU" dirty="0"/>
              <a:t>- развитие навыков составления предложений с </a:t>
            </a:r>
            <a:r>
              <a:rPr lang="ru-RU" dirty="0" smtClean="0"/>
              <a:t>предлогами;</a:t>
            </a:r>
            <a:endParaRPr lang="ru-RU" dirty="0"/>
          </a:p>
          <a:p>
            <a:r>
              <a:rPr lang="ru-RU" dirty="0" smtClean="0"/>
              <a:t>- игра </a:t>
            </a:r>
            <a:r>
              <a:rPr lang="ru-RU" dirty="0"/>
              <a:t>«</a:t>
            </a:r>
            <a:r>
              <a:rPr lang="ru-RU" dirty="0" smtClean="0"/>
              <a:t>4-й </a:t>
            </a:r>
            <a:r>
              <a:rPr lang="ru-RU" dirty="0"/>
              <a:t>лишний»;</a:t>
            </a:r>
          </a:p>
          <a:p>
            <a:r>
              <a:rPr lang="ru-RU" dirty="0" smtClean="0"/>
              <a:t>- </a:t>
            </a:r>
            <a:r>
              <a:rPr lang="ru-RU" dirty="0" err="1"/>
              <a:t>н</a:t>
            </a:r>
            <a:r>
              <a:rPr lang="ru-RU" dirty="0" err="1" smtClean="0"/>
              <a:t>ейроигры</a:t>
            </a:r>
            <a:r>
              <a:rPr lang="ru-RU" dirty="0" smtClean="0"/>
              <a:t> </a:t>
            </a:r>
            <a:r>
              <a:rPr lang="ru-RU" dirty="0"/>
              <a:t>и упражнения.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 b="12759"/>
          <a:stretch/>
        </p:blipFill>
        <p:spPr bwMode="auto">
          <a:xfrm>
            <a:off x="4139952" y="-99392"/>
            <a:ext cx="4707959" cy="640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2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ved.ru/wp-content/uploads/2021/11/goluboj-fon-ni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6896" y="476672"/>
            <a:ext cx="41296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ЛИЦЕВАЯ ГРАНЬ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(ДВЕРКИ)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92209" y="1988840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использовании этой грани могут быть различные речевые игры:</a:t>
            </a:r>
          </a:p>
          <a:p>
            <a:r>
              <a:rPr lang="ru-RU" dirty="0" smtClean="0"/>
              <a:t>- подбор </a:t>
            </a:r>
            <a:r>
              <a:rPr lang="ru-RU" dirty="0"/>
              <a:t>антонимов (большой-маленький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- составление сравнительных предложений (ствол дуба шире, чем у берёзы);</a:t>
            </a:r>
          </a:p>
          <a:p>
            <a:r>
              <a:rPr lang="ru-RU" dirty="0" smtClean="0"/>
              <a:t>- притяжательных прилагательных (медвежья </a:t>
            </a:r>
            <a:r>
              <a:rPr lang="ru-RU" dirty="0"/>
              <a:t>лапа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- найди </a:t>
            </a:r>
            <a:r>
              <a:rPr lang="ru-RU" dirty="0"/>
              <a:t>картинки, начинающиеся с одного и того же звука (аист-астра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- найди </a:t>
            </a:r>
            <a:r>
              <a:rPr lang="ru-RU" dirty="0"/>
              <a:t>пару (животные -</a:t>
            </a:r>
            <a:r>
              <a:rPr lang="ru-RU" dirty="0" smtClean="0"/>
              <a:t>детёныши); </a:t>
            </a:r>
          </a:p>
          <a:p>
            <a:r>
              <a:rPr lang="ru-RU" dirty="0" smtClean="0"/>
              <a:t>- найди тень.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4886" r="-713" b="10905"/>
          <a:stretch/>
        </p:blipFill>
        <p:spPr bwMode="auto">
          <a:xfrm>
            <a:off x="21068" y="1677001"/>
            <a:ext cx="5314064" cy="388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98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506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ПЕДАГОГИЧЕСКАЯ НАХОДКА:  ДИДАКТИЧЕСКОЕ ПОСОБИЕ «РЕЧЕВАЯ КОПИЛКА»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НАХОДКА:  ДИДАКТИЧЕСКОЕ ПОСОБИЕ «РЕЧЕВАЯ КОПИЛКА»</dc:title>
  <dc:creator>Пользователь</dc:creator>
  <cp:lastModifiedBy>Пользователь</cp:lastModifiedBy>
  <cp:revision>24</cp:revision>
  <dcterms:created xsi:type="dcterms:W3CDTF">2024-04-24T03:54:25Z</dcterms:created>
  <dcterms:modified xsi:type="dcterms:W3CDTF">2024-04-27T08:47:54Z</dcterms:modified>
</cp:coreProperties>
</file>