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63" r:id="rId11"/>
    <p:sldId id="268" r:id="rId12"/>
    <p:sldId id="265" r:id="rId13"/>
    <p:sldId id="272" r:id="rId14"/>
    <p:sldId id="264" r:id="rId15"/>
    <p:sldId id="269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827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3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0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3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8238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9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0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3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485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40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1703B75-0A87-483A-B055-978F19833AAB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B7E5608-6230-4375-9811-CE4C26ADC6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591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645" y="2380882"/>
            <a:ext cx="9478851" cy="2098226"/>
          </a:xfrm>
        </p:spPr>
        <p:txBody>
          <a:bodyPr/>
          <a:lstStyle/>
          <a:p>
            <a:r>
              <a:rPr lang="ru-RU" sz="5400" dirty="0" smtClean="0"/>
              <a:t>Формирование </a:t>
            </a:r>
            <a:br>
              <a:rPr lang="ru-RU" sz="5400" dirty="0" smtClean="0"/>
            </a:br>
            <a:r>
              <a:rPr lang="ru-RU" sz="5400" dirty="0" smtClean="0"/>
              <a:t>читательской грамотности </a:t>
            </a:r>
            <a:br>
              <a:rPr lang="ru-RU" sz="5400" dirty="0" smtClean="0"/>
            </a:br>
            <a:r>
              <a:rPr lang="ru-RU" sz="5400" dirty="0" smtClean="0"/>
              <a:t>на уроках музыки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465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47650"/>
            <a:ext cx="10953750" cy="6610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err="1"/>
              <a:t>Синквейн</a:t>
            </a:r>
            <a:r>
              <a:rPr lang="ru-RU" sz="3600" dirty="0"/>
              <a:t> </a:t>
            </a:r>
            <a:r>
              <a:rPr lang="ru-RU" sz="2400" dirty="0"/>
              <a:t>— это </a:t>
            </a:r>
            <a:r>
              <a:rPr lang="ru-RU" sz="2400" b="1" dirty="0"/>
              <a:t>стихотворение, состоящее из пяти строк</a:t>
            </a:r>
            <a:r>
              <a:rPr lang="ru-RU" sz="2400" dirty="0"/>
              <a:t>, которое пишется по определённым правилам.  </a:t>
            </a:r>
          </a:p>
          <a:p>
            <a:pPr marL="0" indent="0">
              <a:buNone/>
            </a:pPr>
            <a:r>
              <a:rPr lang="ru-RU" sz="2400" b="1" dirty="0"/>
              <a:t>Правила написания </a:t>
            </a:r>
            <a:r>
              <a:rPr lang="ru-RU" sz="2400" b="1" dirty="0" err="1"/>
              <a:t>синквейна</a:t>
            </a:r>
            <a:r>
              <a:rPr lang="ru-RU" sz="2400" dirty="0"/>
              <a:t>:</a:t>
            </a:r>
          </a:p>
          <a:p>
            <a:pPr lvl="0"/>
            <a:r>
              <a:rPr lang="ru-RU" sz="2400" b="1" dirty="0"/>
              <a:t>Первая строка</a:t>
            </a:r>
            <a:r>
              <a:rPr lang="ru-RU" sz="2400" dirty="0"/>
              <a:t> — одно существительное, отражающее тему </a:t>
            </a:r>
            <a:r>
              <a:rPr lang="ru-RU" sz="2400" dirty="0" err="1"/>
              <a:t>синквейна</a:t>
            </a:r>
            <a:r>
              <a:rPr lang="ru-RU" sz="2400" dirty="0"/>
              <a:t>.  </a:t>
            </a:r>
          </a:p>
          <a:p>
            <a:pPr lvl="0"/>
            <a:r>
              <a:rPr lang="ru-RU" sz="2400" b="1" dirty="0"/>
              <a:t>Вторая строка</a:t>
            </a:r>
            <a:r>
              <a:rPr lang="ru-RU" sz="2400" dirty="0"/>
              <a:t> — два прилагательных, описывающие основную мысль. </a:t>
            </a:r>
          </a:p>
          <a:p>
            <a:pPr lvl="0"/>
            <a:r>
              <a:rPr lang="ru-RU" sz="2400" b="1" dirty="0"/>
              <a:t>Третья строка</a:t>
            </a:r>
            <a:r>
              <a:rPr lang="ru-RU" sz="2400" dirty="0"/>
              <a:t> — три глагола, описывающие действия в рамках темы.  </a:t>
            </a:r>
          </a:p>
          <a:p>
            <a:pPr lvl="0"/>
            <a:r>
              <a:rPr lang="ru-RU" sz="2400" b="1" dirty="0"/>
              <a:t>Четвёртая строка</a:t>
            </a:r>
            <a:r>
              <a:rPr lang="ru-RU" sz="2400" dirty="0"/>
              <a:t> — фраза из нескольких (обычно четырёх) слов, показывающая отношение к теме. Таким предложением может быть крылатое выражение, цитата, пословица или составленная самим учащимся фраза в контексте с темой.  </a:t>
            </a:r>
          </a:p>
          <a:p>
            <a:pPr lvl="0"/>
            <a:r>
              <a:rPr lang="ru-RU" sz="2400" b="1" dirty="0"/>
              <a:t>Пятая строка</a:t>
            </a:r>
            <a:r>
              <a:rPr lang="ru-RU" sz="2400" dirty="0"/>
              <a:t> — слово-резюме или словосочетание, связанное с первым, отражающее сущность темы, которое даёт новую интерпретацию темы, выражает личное отношение пишущего к теме.  </a:t>
            </a:r>
          </a:p>
          <a:p>
            <a:pPr marL="0" indent="0">
              <a:buNone/>
            </a:pPr>
            <a:r>
              <a:rPr lang="ru-RU" sz="2400" dirty="0" err="1"/>
              <a:t>Синквейн</a:t>
            </a:r>
            <a:r>
              <a:rPr lang="ru-RU" sz="2400" dirty="0"/>
              <a:t> используется как методический приём для развития образной речи, концентрации знаний, ассоциаций и чувств, выражения своей позиции, взгляда на событие или предмет.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5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262199" y="95473"/>
            <a:ext cx="2758960" cy="694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«КЛАСТЕР»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71600" y="3464417"/>
            <a:ext cx="10064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345" y="655949"/>
            <a:ext cx="111273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YS Text"/>
              </a:rPr>
              <a:t>Кластер (от англ. </a:t>
            </a:r>
            <a:r>
              <a:rPr lang="ru-RU" sz="2400" dirty="0" err="1">
                <a:solidFill>
                  <a:srgbClr val="333333"/>
                </a:solidFill>
                <a:latin typeface="YS Text"/>
              </a:rPr>
              <a:t>cluster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 - гроздь) - это 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способ графической организации материала, позволяющий сделать наглядными те мысли, которые происходят при погружении в ту или иную тему.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Т</a:t>
            </a:r>
            <a:r>
              <a:rPr lang="ru-RU" sz="2400" dirty="0" smtClean="0">
                <a:solidFill>
                  <a:srgbClr val="333333"/>
                </a:solidFill>
                <a:latin typeface="YS Text"/>
              </a:rPr>
              <a:t>акой 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способ называют «наглядным мозговым штурмом». Кластеры могут </a:t>
            </a:r>
            <a:r>
              <a:rPr lang="ru-RU" sz="2400" dirty="0" smtClean="0">
                <a:solidFill>
                  <a:srgbClr val="333333"/>
                </a:solidFill>
                <a:latin typeface="YS Text"/>
              </a:rPr>
              <a:t>применяться на всех этапах урока для изучения новой темы, закрепления, повторения и контроля. 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2339522" y="2629397"/>
            <a:ext cx="2675965" cy="1060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коморохи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7806173" y="3475598"/>
            <a:ext cx="2666648" cy="13221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Странствующие актеры, певцы, </a:t>
            </a:r>
            <a:r>
              <a:rPr lang="ru-RU" dirty="0" smtClean="0"/>
              <a:t>циркачи и т.д.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83619" y="3936617"/>
            <a:ext cx="1835524" cy="9276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Древняя Русь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9536207" y="4631119"/>
            <a:ext cx="2873185" cy="13732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Народные празднества, игрища, гуляния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051677" y="2668199"/>
            <a:ext cx="2205317" cy="9833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Менестрели, ваганты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492067" y="3863682"/>
            <a:ext cx="2828363" cy="11841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Направление народного творчества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375260" y="3699176"/>
            <a:ext cx="532839" cy="312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853168" y="3350286"/>
            <a:ext cx="348601" cy="254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17907" y="3604391"/>
            <a:ext cx="297580" cy="358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386759" y="4351962"/>
            <a:ext cx="586040" cy="279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6"/>
            <a:endCxn id="9" idx="2"/>
          </p:cNvCxnSpPr>
          <p:nvPr/>
        </p:nvCxnSpPr>
        <p:spPr>
          <a:xfrm flipV="1">
            <a:off x="7320430" y="4136655"/>
            <a:ext cx="485743" cy="31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6704619" y="5752164"/>
            <a:ext cx="2831588" cy="11954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большинстве-  «развлекательная роль»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9289795" y="5740982"/>
            <a:ext cx="492823" cy="21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712" y="503248"/>
            <a:ext cx="9601200" cy="1485900"/>
          </a:xfrm>
        </p:spPr>
        <p:txBody>
          <a:bodyPr/>
          <a:lstStyle/>
          <a:p>
            <a:r>
              <a:rPr lang="ru-RU" b="1" dirty="0"/>
              <a:t>«Незнакомые слова»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712" y="1460143"/>
            <a:ext cx="9961004" cy="179096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Пилоту </a:t>
            </a:r>
            <a:r>
              <a:rPr lang="ru-RU" sz="2400" dirty="0"/>
              <a:t>недоступен страх,</a:t>
            </a:r>
            <a:br>
              <a:rPr lang="ru-RU" sz="2400" dirty="0"/>
            </a:br>
            <a:r>
              <a:rPr lang="ru-RU" sz="2400" dirty="0"/>
              <a:t>В глаза он смерти смотрит смело</a:t>
            </a:r>
            <a:br>
              <a:rPr lang="ru-RU" sz="2400" dirty="0"/>
            </a:br>
            <a:r>
              <a:rPr lang="ru-RU" sz="2400" dirty="0"/>
              <a:t>И если надо, жизнь отдаст,</a:t>
            </a:r>
            <a:br>
              <a:rPr lang="ru-RU" sz="2400" dirty="0"/>
            </a:br>
            <a:r>
              <a:rPr lang="ru-RU" sz="2400" dirty="0"/>
              <a:t>Как отдал </a:t>
            </a:r>
            <a:r>
              <a:rPr lang="ru-RU" sz="2400" b="1" dirty="0"/>
              <a:t>капитан Гастелло!</a:t>
            </a:r>
            <a:endParaRPr lang="ru-RU" sz="2400" dirty="0"/>
          </a:p>
          <a:p>
            <a:pPr fontAlgn="base"/>
            <a:endParaRPr lang="ru-RU" sz="2400" dirty="0" smtClean="0"/>
          </a:p>
          <a:p>
            <a:pPr fontAlgn="base"/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45712" y="3803813"/>
            <a:ext cx="11346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Обеспечивает </a:t>
            </a:r>
            <a:r>
              <a:rPr lang="ru-RU" sz="2400" b="1" dirty="0">
                <a:cs typeface="Times New Roman" panose="02020603050405020304" pitchFamily="18" charset="0"/>
              </a:rPr>
              <a:t>ясное понимание идейно-образного </a:t>
            </a:r>
            <a:r>
              <a:rPr lang="ru-RU" sz="2400" b="1" dirty="0" smtClean="0">
                <a:cs typeface="Times New Roman" panose="02020603050405020304" pitchFamily="18" charset="0"/>
              </a:rPr>
              <a:t>содержания </a:t>
            </a:r>
            <a:r>
              <a:rPr lang="ru-RU" sz="2400" b="1" dirty="0">
                <a:cs typeface="Times New Roman" panose="02020603050405020304" pitchFamily="18" charset="0"/>
              </a:rPr>
              <a:t>произведения</a:t>
            </a:r>
            <a:r>
              <a:rPr lang="ru-RU" sz="2400" dirty="0">
                <a:cs typeface="Times New Roman" panose="02020603050405020304" pitchFamily="18" charset="0"/>
              </a:rPr>
              <a:t>.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Раскрывает </a:t>
            </a:r>
            <a:r>
              <a:rPr lang="ru-RU" sz="2400" b="1" dirty="0">
                <a:cs typeface="Times New Roman" panose="02020603050405020304" pitchFamily="18" charset="0"/>
              </a:rPr>
              <a:t>значение незнакомых учащимся слов</a:t>
            </a:r>
            <a:r>
              <a:rPr lang="ru-RU" sz="2400" dirty="0">
                <a:cs typeface="Times New Roman" panose="02020603050405020304" pitchFamily="18" charset="0"/>
              </a:rPr>
              <a:t>. Это расширяет словарный запас учащихся, содействует правильному пониманию смысла слов и закреплению их в памяти</a:t>
            </a:r>
            <a:r>
              <a:rPr lang="ru-RU" sz="2400" dirty="0" smtClean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370306"/>
            <a:ext cx="4649375" cy="31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144" y="58817"/>
            <a:ext cx="9601200" cy="5119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ИЛЛЮСТРАЦИИ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96" y="862884"/>
            <a:ext cx="11457904" cy="356208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200" b="1" dirty="0" smtClean="0">
                <a:solidFill>
                  <a:srgbClr val="333333"/>
                </a:solidFill>
              </a:rPr>
              <a:t>Внимательно </a:t>
            </a:r>
            <a:r>
              <a:rPr lang="ru-RU" sz="2200" b="1" dirty="0">
                <a:solidFill>
                  <a:srgbClr val="333333"/>
                </a:solidFill>
              </a:rPr>
              <a:t>рассмотреть иллюстрацию</a:t>
            </a:r>
            <a:r>
              <a:rPr lang="ru-RU" sz="2200" dirty="0">
                <a:solidFill>
                  <a:srgbClr val="333333"/>
                </a:solidFill>
              </a:rPr>
              <a:t> и определить, какой эпизод изобразил </a:t>
            </a:r>
            <a:r>
              <a:rPr lang="ru-RU" sz="2200" dirty="0" smtClean="0">
                <a:solidFill>
                  <a:srgbClr val="333333"/>
                </a:solidFill>
              </a:rPr>
              <a:t>художник, фотограф. </a:t>
            </a:r>
            <a:r>
              <a:rPr lang="ru-RU" sz="2200" dirty="0">
                <a:solidFill>
                  <a:srgbClr val="333333"/>
                </a:solidFill>
              </a:rPr>
              <a:t>Найти эти строки в тексте, перечитать их ещё раз, выписать, подумать, в какой части описания их уместно использовать. </a:t>
            </a:r>
          </a:p>
          <a:p>
            <a:pPr>
              <a:buFont typeface="+mj-lt"/>
              <a:buAutoNum type="arabicPeriod"/>
            </a:pPr>
            <a:r>
              <a:rPr lang="ru-RU" sz="2200" b="1" dirty="0">
                <a:solidFill>
                  <a:srgbClr val="333333"/>
                </a:solidFill>
              </a:rPr>
              <a:t>Описать изображённое на иллюстрации</a:t>
            </a:r>
            <a:r>
              <a:rPr lang="ru-RU" sz="2200" dirty="0">
                <a:solidFill>
                  <a:srgbClr val="333333"/>
                </a:solidFill>
              </a:rPr>
              <a:t>: главных действующих лиц, их занятия, внешний </a:t>
            </a:r>
            <a:r>
              <a:rPr lang="ru-RU" sz="2200" dirty="0" smtClean="0">
                <a:solidFill>
                  <a:srgbClr val="333333"/>
                </a:solidFill>
              </a:rPr>
              <a:t>облик, позы</a:t>
            </a:r>
            <a:r>
              <a:rPr lang="ru-RU" sz="2200" dirty="0">
                <a:solidFill>
                  <a:srgbClr val="333333"/>
                </a:solidFill>
              </a:rPr>
              <a:t>, жесты, динамику движений, взаимоотношения, настроение и др</a:t>
            </a:r>
            <a:r>
              <a:rPr lang="ru-RU" sz="2200" dirty="0" smtClean="0">
                <a:solidFill>
                  <a:srgbClr val="333333"/>
                </a:solidFill>
              </a:rPr>
              <a:t>..</a:t>
            </a:r>
            <a:endParaRPr lang="ru-RU" sz="2200" dirty="0">
              <a:solidFill>
                <a:srgbClr val="333333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200" b="1" dirty="0">
                <a:solidFill>
                  <a:srgbClr val="333333"/>
                </a:solidFill>
              </a:rPr>
              <a:t>Ответить на вопрос</a:t>
            </a:r>
            <a:r>
              <a:rPr lang="ru-RU" sz="2200" dirty="0">
                <a:solidFill>
                  <a:srgbClr val="333333"/>
                </a:solidFill>
              </a:rPr>
              <a:t>: что использует художник для воплощения своего замысла (крупный план, композицию, цвет, яркие детали). </a:t>
            </a:r>
          </a:p>
          <a:p>
            <a:pPr>
              <a:buFont typeface="+mj-lt"/>
              <a:buAutoNum type="arabicPeriod"/>
            </a:pPr>
            <a:r>
              <a:rPr lang="ru-RU" sz="2200" b="1" dirty="0">
                <a:solidFill>
                  <a:srgbClr val="333333"/>
                </a:solidFill>
              </a:rPr>
              <a:t>Сделать вывод</a:t>
            </a:r>
            <a:r>
              <a:rPr lang="ru-RU" sz="2200" dirty="0">
                <a:solidFill>
                  <a:srgbClr val="333333"/>
                </a:solidFill>
              </a:rPr>
              <a:t>: чем привлекает внимание эта иллюстрация, какие мысли, чувства, эмоции она вызывает. </a:t>
            </a:r>
          </a:p>
          <a:p>
            <a:pPr>
              <a:buFont typeface="+mj-lt"/>
              <a:buAutoNum type="arabicPeriod"/>
            </a:pPr>
            <a:r>
              <a:rPr lang="ru-RU" sz="2200" b="1" dirty="0">
                <a:solidFill>
                  <a:srgbClr val="333333"/>
                </a:solidFill>
              </a:rPr>
              <a:t>Выстроить композиционно своё высказывание</a:t>
            </a:r>
            <a:r>
              <a:rPr lang="ru-RU" sz="2200" dirty="0">
                <a:solidFill>
                  <a:srgbClr val="333333"/>
                </a:solidFill>
              </a:rPr>
              <a:t>: вступление — основная часть — заключение. 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4632" y="5127612"/>
            <a:ext cx="10451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</a:rPr>
              <a:t>Ещё одна форма работы с иллюстрациями</a:t>
            </a:r>
            <a:r>
              <a:rPr lang="ru-RU" sz="2400" dirty="0">
                <a:solidFill>
                  <a:srgbClr val="333333"/>
                </a:solidFill>
              </a:rPr>
              <a:t> — </a:t>
            </a:r>
            <a:r>
              <a:rPr lang="ru-RU" sz="2400" b="1" dirty="0">
                <a:solidFill>
                  <a:srgbClr val="333333"/>
                </a:solidFill>
              </a:rPr>
              <a:t>соотнесение текста с картинкой</a:t>
            </a:r>
            <a:r>
              <a:rPr lang="ru-RU" sz="2400" dirty="0">
                <a:solidFill>
                  <a:srgbClr val="333333"/>
                </a:solidFill>
              </a:rPr>
              <a:t>. Учащимся можно предложить, например, найти к картинке соответствующий комментарий из текста или сравнить/описать картинку, опираясь на план или вопросы.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539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338" y="209550"/>
            <a:ext cx="10264462" cy="7048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«Описание иллюстрации»</a:t>
            </a:r>
            <a:br>
              <a:rPr lang="ru-RU" b="1" dirty="0" smtClean="0"/>
            </a:br>
            <a:r>
              <a:rPr lang="ru-RU" sz="3600" dirty="0" smtClean="0"/>
              <a:t>1. Определение жанра</a:t>
            </a:r>
            <a:br>
              <a:rPr lang="ru-RU" sz="3600" dirty="0" smtClean="0"/>
            </a:br>
            <a:r>
              <a:rPr lang="ru-RU" sz="3600" dirty="0" smtClean="0"/>
              <a:t>2. Название произведения</a:t>
            </a:r>
            <a:br>
              <a:rPr lang="ru-RU" sz="3600" dirty="0" smtClean="0"/>
            </a:br>
            <a:r>
              <a:rPr lang="ru-RU" sz="3600" dirty="0" smtClean="0"/>
              <a:t>3. </a:t>
            </a:r>
            <a:r>
              <a:rPr lang="ru-RU" sz="3600" dirty="0"/>
              <a:t>А</a:t>
            </a:r>
            <a:r>
              <a:rPr lang="ru-RU" sz="3600" dirty="0" smtClean="0"/>
              <a:t>втор произведения</a:t>
            </a:r>
            <a:br>
              <a:rPr lang="ru-RU" sz="3600" dirty="0" smtClean="0"/>
            </a:br>
            <a:r>
              <a:rPr lang="ru-RU" sz="3600" dirty="0" smtClean="0"/>
              <a:t>4. </a:t>
            </a:r>
            <a:r>
              <a:rPr lang="ru-RU" sz="3600" dirty="0"/>
              <a:t>Д</a:t>
            </a:r>
            <a:r>
              <a:rPr lang="ru-RU" sz="3600" dirty="0" smtClean="0"/>
              <a:t>ействующие персонажи</a:t>
            </a:r>
            <a:br>
              <a:rPr lang="ru-RU" sz="3600" dirty="0" smtClean="0"/>
            </a:br>
            <a:r>
              <a:rPr lang="ru-RU" sz="3600" dirty="0" smtClean="0"/>
              <a:t>5. Музыкальное сопровождение и т.д.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27" y="3148885"/>
            <a:ext cx="5563673" cy="3709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3148885"/>
            <a:ext cx="5632361" cy="3709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4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02" y="180304"/>
            <a:ext cx="11688291" cy="65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456" y="128788"/>
            <a:ext cx="368335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МЕЧОМ КТО С ПОГИБНЕТ ПРИДЕТ ОТ И К НАМ НЕГО ТОТ МЕЧА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0456" y="2462342"/>
            <a:ext cx="368335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СТОИТ ЗЕМЛЯ НА ТОМ РУССКАЯ! СТОЯЛА И</a:t>
            </a:r>
            <a:endParaRPr lang="ru-RU" sz="3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927279" y="4303454"/>
            <a:ext cx="7662930" cy="2554546"/>
            <a:chOff x="4353059" y="3553089"/>
            <a:chExt cx="7018986" cy="2554546"/>
          </a:xfrm>
        </p:grpSpPr>
        <p:sp>
          <p:nvSpPr>
            <p:cNvPr id="6" name="TextBox 5"/>
            <p:cNvSpPr txBox="1"/>
            <p:nvPr/>
          </p:nvSpPr>
          <p:spPr>
            <a:xfrm>
              <a:off x="4353059" y="3553089"/>
              <a:ext cx="2537138" cy="255454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КАНТАТА</a:t>
              </a:r>
            </a:p>
            <a:p>
              <a:endParaRPr lang="ru-RU" sz="3200" dirty="0"/>
            </a:p>
            <a:p>
              <a:r>
                <a:rPr lang="ru-RU" sz="3200" dirty="0" smtClean="0"/>
                <a:t>ХУД.ФИЛЬМ</a:t>
              </a:r>
            </a:p>
            <a:p>
              <a:endParaRPr lang="ru-RU" sz="3200" dirty="0"/>
            </a:p>
            <a:p>
              <a:r>
                <a:rPr lang="ru-RU" sz="3200" dirty="0" smtClean="0"/>
                <a:t>ТРИПТИХ</a:t>
              </a:r>
              <a:endParaRPr lang="ru-RU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31866" y="3553090"/>
              <a:ext cx="4340179" cy="255454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3200" dirty="0"/>
                <a:t>ПАВЕЛ КОРИН </a:t>
              </a:r>
            </a:p>
            <a:p>
              <a:pPr algn="r"/>
              <a:endParaRPr lang="ru-RU" sz="3200" dirty="0"/>
            </a:p>
            <a:p>
              <a:pPr algn="r"/>
              <a:r>
                <a:rPr lang="ru-RU" sz="3200" dirty="0" smtClean="0"/>
                <a:t>СЕРГЕЙ ПРОКОФЬЕВ</a:t>
              </a:r>
            </a:p>
            <a:p>
              <a:pPr algn="r"/>
              <a:endParaRPr lang="ru-RU" sz="3200" dirty="0"/>
            </a:p>
            <a:p>
              <a:pPr algn="r"/>
              <a:r>
                <a:rPr lang="ru-RU" sz="3200" dirty="0"/>
                <a:t>СЕРГЕЙ </a:t>
              </a:r>
              <a:r>
                <a:rPr lang="ru-RU" sz="3200" dirty="0" smtClean="0"/>
                <a:t>ЭЙЗЕНШТЕЙН</a:t>
              </a:r>
              <a:endParaRPr lang="ru-RU" sz="3200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927">
            <a:off x="3932981" y="162597"/>
            <a:ext cx="3539980" cy="266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2441" r="22007" b="11926"/>
          <a:stretch/>
        </p:blipFill>
        <p:spPr>
          <a:xfrm>
            <a:off x="8744276" y="310788"/>
            <a:ext cx="3223609" cy="5999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476315">
            <a:off x="4067756" y="3535774"/>
            <a:ext cx="176984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ПРИЗЫВНО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8191" y="2954103"/>
            <a:ext cx="239547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ТОРЖЕСТВЕННО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 rot="20968166">
            <a:off x="7451110" y="1052160"/>
            <a:ext cx="124920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СМЕЛО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22815" y="2048594"/>
            <a:ext cx="129050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МАРШ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34362" y="3618764"/>
            <a:ext cx="182605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ГЕРОИЧНО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08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317" y="368968"/>
            <a:ext cx="10844462" cy="6240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b="1" dirty="0" smtClean="0"/>
              <a:t>Какие </a:t>
            </a:r>
            <a:r>
              <a:rPr lang="ru-RU" sz="3500" b="1" dirty="0"/>
              <a:t>умения входят в понятие читательской грамотности?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Читательская</a:t>
            </a:r>
            <a:r>
              <a:rPr lang="ru-RU" sz="3500" dirty="0"/>
              <a:t> </a:t>
            </a:r>
            <a:r>
              <a:rPr lang="ru-RU" sz="3500" b="1" dirty="0" smtClean="0"/>
              <a:t>компетентность:</a:t>
            </a:r>
            <a:endParaRPr lang="ru-RU" sz="3500" b="1" dirty="0"/>
          </a:p>
          <a:p>
            <a:r>
              <a:rPr lang="ru-RU" sz="3500" b="1" dirty="0" smtClean="0"/>
              <a:t>способность</a:t>
            </a:r>
            <a:r>
              <a:rPr lang="ru-RU" sz="3500" dirty="0" smtClean="0"/>
              <a:t> </a:t>
            </a:r>
            <a:r>
              <a:rPr lang="ru-RU" sz="3500" dirty="0"/>
              <a:t>к творческому чтению и осмыслению литературного произведения или другого текста;</a:t>
            </a:r>
          </a:p>
          <a:p>
            <a:r>
              <a:rPr lang="ru-RU" sz="3500" b="1" dirty="0"/>
              <a:t>умение</a:t>
            </a:r>
            <a:r>
              <a:rPr lang="ru-RU" sz="3500" dirty="0"/>
              <a:t> работать с источником информации;</a:t>
            </a:r>
          </a:p>
          <a:p>
            <a:r>
              <a:rPr lang="ru-RU" sz="3500" b="1" dirty="0"/>
              <a:t>умение</a:t>
            </a:r>
            <a:r>
              <a:rPr lang="ru-RU" sz="3500" dirty="0"/>
              <a:t> ориентироваться в </a:t>
            </a:r>
            <a:r>
              <a:rPr lang="ru-RU" sz="3500" dirty="0" smtClean="0"/>
              <a:t>читательском </a:t>
            </a:r>
            <a:r>
              <a:rPr lang="ru-RU" sz="3500" dirty="0" smtClean="0"/>
              <a:t>мире; </a:t>
            </a:r>
            <a:r>
              <a:rPr lang="ru-RU" sz="3500" b="1" dirty="0" smtClean="0"/>
              <a:t>умение</a:t>
            </a:r>
            <a:r>
              <a:rPr lang="ru-RU" sz="3500" dirty="0"/>
              <a:t> использовать свои знания и навыки в </a:t>
            </a:r>
            <a:r>
              <a:rPr lang="ru-RU" sz="3500" dirty="0" smtClean="0"/>
              <a:t>различных ситуациях.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6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757" y="585537"/>
            <a:ext cx="10740189" cy="563880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3500" b="1" dirty="0"/>
              <a:t>Ч</a:t>
            </a:r>
            <a:r>
              <a:rPr lang="ru-RU" sz="3500" b="1" dirty="0" smtClean="0"/>
              <a:t>итательские умения учащихся:</a:t>
            </a:r>
            <a:endParaRPr lang="ru-RU" sz="3500" b="1" dirty="0" smtClean="0"/>
          </a:p>
          <a:p>
            <a:pPr marL="0" indent="0">
              <a:buNone/>
            </a:pPr>
            <a:endParaRPr lang="ru-RU" sz="3500" dirty="0"/>
          </a:p>
          <a:p>
            <a:r>
              <a:rPr lang="ru-RU" sz="3500" dirty="0"/>
              <a:t>находить и извлекать информацию;</a:t>
            </a:r>
          </a:p>
          <a:p>
            <a:r>
              <a:rPr lang="ru-RU" sz="3500" dirty="0"/>
              <a:t>интегрировать и интерпретировать </a:t>
            </a:r>
            <a:r>
              <a:rPr lang="ru-RU" sz="3500" dirty="0" smtClean="0"/>
              <a:t>информацию;</a:t>
            </a:r>
          </a:p>
          <a:p>
            <a:r>
              <a:rPr lang="ru-RU" sz="3500" dirty="0" smtClean="0"/>
              <a:t> использовать </a:t>
            </a:r>
            <a:r>
              <a:rPr lang="ru-RU" sz="3500" dirty="0"/>
              <a:t>информацию из текста для решения практической задачи.</a:t>
            </a:r>
          </a:p>
          <a:p>
            <a:endParaRPr lang="ru-RU" sz="3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0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481263"/>
            <a:ext cx="11197389" cy="6063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Приемы технологии </a:t>
            </a:r>
            <a:r>
              <a:rPr lang="ru-RU" sz="3200" dirty="0"/>
              <a:t>критического </a:t>
            </a:r>
            <a:r>
              <a:rPr lang="ru-RU" sz="3200" dirty="0" smtClean="0"/>
              <a:t>мышления:</a:t>
            </a:r>
          </a:p>
          <a:p>
            <a:r>
              <a:rPr lang="ru-RU" sz="3200" b="1" dirty="0" smtClean="0"/>
              <a:t>«</a:t>
            </a:r>
            <a:r>
              <a:rPr lang="ru-RU" sz="3200" b="1" dirty="0"/>
              <a:t>Дополни текст</a:t>
            </a:r>
            <a:r>
              <a:rPr lang="ru-RU" sz="3200" b="1" dirty="0" smtClean="0"/>
              <a:t>»</a:t>
            </a:r>
          </a:p>
          <a:p>
            <a:r>
              <a:rPr lang="ru-RU" sz="3200" b="1" dirty="0" smtClean="0"/>
              <a:t>«</a:t>
            </a:r>
            <a:r>
              <a:rPr lang="ru-RU" sz="3200" b="1" dirty="0"/>
              <a:t>Чтение с остановками</a:t>
            </a:r>
            <a:r>
              <a:rPr lang="ru-RU" sz="3200" b="1" dirty="0" smtClean="0"/>
              <a:t>»</a:t>
            </a:r>
          </a:p>
          <a:p>
            <a:r>
              <a:rPr lang="ru-RU" sz="3200" b="1" dirty="0" smtClean="0"/>
              <a:t>«</a:t>
            </a:r>
            <a:r>
              <a:rPr lang="ru-RU" sz="3200" b="1" dirty="0"/>
              <a:t>Знаю, узнал, хочу узнать</a:t>
            </a:r>
            <a:r>
              <a:rPr lang="ru-RU" sz="3200" b="1" dirty="0" smtClean="0"/>
              <a:t>»</a:t>
            </a:r>
          </a:p>
          <a:p>
            <a:r>
              <a:rPr lang="ru-RU" sz="3200" b="1" dirty="0" smtClean="0"/>
              <a:t>«</a:t>
            </a:r>
            <a:r>
              <a:rPr lang="ru-RU" sz="3200" b="1" dirty="0" err="1"/>
              <a:t>Синквейн</a:t>
            </a:r>
            <a:r>
              <a:rPr lang="ru-RU" sz="3200" b="1" dirty="0" smtClean="0"/>
              <a:t>»</a:t>
            </a:r>
          </a:p>
          <a:p>
            <a:r>
              <a:rPr lang="ru-RU" sz="3200" b="1" dirty="0" smtClean="0"/>
              <a:t>«</a:t>
            </a:r>
            <a:r>
              <a:rPr lang="ru-RU" sz="3200" b="1" dirty="0"/>
              <a:t>Незнакомые слова» </a:t>
            </a:r>
            <a:endParaRPr lang="ru-RU" sz="3200" b="1" dirty="0" smtClean="0"/>
          </a:p>
          <a:p>
            <a:r>
              <a:rPr lang="ru-RU" sz="3200" b="1" dirty="0" smtClean="0"/>
              <a:t>«Кластер»</a:t>
            </a:r>
          </a:p>
          <a:p>
            <a:r>
              <a:rPr lang="ru-RU" sz="3200" b="1" dirty="0" smtClean="0"/>
              <a:t>«</a:t>
            </a:r>
            <a:r>
              <a:rPr lang="ru-RU" sz="3200" b="1" dirty="0"/>
              <a:t>Описание иллюстрации</a:t>
            </a:r>
            <a:r>
              <a:rPr lang="ru-RU" sz="3200" b="1" dirty="0" smtClean="0"/>
              <a:t>»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Эти </a:t>
            </a:r>
            <a:r>
              <a:rPr lang="ru-RU" sz="3200" dirty="0"/>
              <a:t>приемы могут быть использованы как в коллективной форме, групповой или индивидуальной.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470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189" y="103031"/>
            <a:ext cx="10766738" cy="67549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1. Прочитайте текст.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/>
              <a:t>2. Вставьте </a:t>
            </a:r>
            <a:r>
              <a:rPr lang="ru-RU" i="1" dirty="0"/>
              <a:t>на месте пропусков нужные слова</a:t>
            </a:r>
            <a:r>
              <a:rPr lang="ru-RU" i="1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/>
              <a:t>3. Озаглавьте текст.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Театр </a:t>
            </a:r>
            <a:r>
              <a:rPr lang="ru-RU" sz="2600" dirty="0"/>
              <a:t>оперы и балета — знакомое сочетание слов. В___________ действующие лица поют, а в _____________ танцуют.</a:t>
            </a:r>
          </a:p>
          <a:p>
            <a:pPr marL="0" indent="0">
              <a:buNone/>
            </a:pPr>
            <a:r>
              <a:rPr lang="ru-RU" sz="2600" dirty="0"/>
              <a:t>Однако есть балеты, в которых поет хор, и оперы, в которых много танцевальных сцен, как, например, в опере композитора </a:t>
            </a:r>
            <a:r>
              <a:rPr lang="ru-RU" sz="2600" dirty="0" smtClean="0"/>
              <a:t>_____________ </a:t>
            </a:r>
            <a:r>
              <a:rPr lang="ru-RU" sz="2600" dirty="0"/>
              <a:t>«Иван Сусанин», первоначальное название которой  является «_______________» «…Слышишь, - писал Н.В. Гоголь, - где говорит русский и где поляк: у одного дышит раздольный мотив русской песни, у другого — опрометчивый мотив польской мазурки».</a:t>
            </a:r>
          </a:p>
          <a:p>
            <a:pPr marL="0" indent="0">
              <a:buNone/>
            </a:pPr>
            <a:r>
              <a:rPr lang="ru-RU" sz="2600" dirty="0"/>
              <a:t>__________ и </a:t>
            </a:r>
            <a:r>
              <a:rPr lang="ru-RU" sz="2600" dirty="0" smtClean="0"/>
              <a:t>__________ </a:t>
            </a:r>
            <a:r>
              <a:rPr lang="ru-RU" sz="2600" dirty="0"/>
              <a:t>(польские танцы) становятся символами воинственного начала. II действие оперы переносит нас на бал в старинный замок польского короля. В торжественном полонезе проходят пары. К звукам оркестра присоединяются голоса пирующих.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0158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0"/>
            <a:ext cx="9601200" cy="1485900"/>
          </a:xfrm>
        </p:spPr>
        <p:txBody>
          <a:bodyPr/>
          <a:lstStyle/>
          <a:p>
            <a:r>
              <a:rPr lang="ru-RU" b="1" dirty="0"/>
              <a:t>История создания флейты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1143000"/>
            <a:ext cx="10896600" cy="5562600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Приобретение </a:t>
            </a:r>
            <a:r>
              <a:rPr lang="ru-RU" sz="3200" i="1" dirty="0"/>
              <a:t>навыков смыслового чтения, знаково-символическое действие. Вставьте пропущенные слова:</a:t>
            </a:r>
            <a:r>
              <a:rPr lang="ru-RU" sz="3200" dirty="0"/>
              <a:t> </a:t>
            </a:r>
            <a:r>
              <a:rPr lang="ru-RU" sz="3200" i="1" dirty="0"/>
              <a:t> </a:t>
            </a:r>
            <a:r>
              <a:rPr lang="ru-RU" sz="3200" b="1" i="1" dirty="0"/>
              <a:t>флейта - свирель – Пан – тростник – </a:t>
            </a:r>
            <a:r>
              <a:rPr lang="ru-RU" sz="3200" b="1" i="1" dirty="0" err="1"/>
              <a:t>Сиринкс</a:t>
            </a:r>
            <a:endParaRPr lang="ru-RU" sz="3200" b="1" dirty="0"/>
          </a:p>
          <a:p>
            <a:pPr marL="0" indent="0">
              <a:buNone/>
            </a:pPr>
            <a:r>
              <a:rPr lang="ru-RU" sz="3600" dirty="0"/>
              <a:t>Древнегреческий бог лесов и пастбищ, покровитель пастухов и охотников ________ полюбил прекрасную нимфу ________. Однажды, убегая от него, нимфа попросила бога реки спасти ее, и тот превратил её в _____________.  Пан сделал из него __________,  которую стали называть ________________.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09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301" y="734096"/>
            <a:ext cx="9601200" cy="1485900"/>
          </a:xfrm>
        </p:spPr>
        <p:txBody>
          <a:bodyPr>
            <a:normAutofit/>
          </a:bodyPr>
          <a:lstStyle/>
          <a:p>
            <a:pPr lvl="0"/>
            <a:r>
              <a:rPr lang="ru-RU" alt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«Чтение с остановками»</a:t>
            </a:r>
            <a:r>
              <a:rPr lang="ru-RU" altLang="ru-RU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8301" y="1773261"/>
            <a:ext cx="11001778" cy="447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стадии вызова </a:t>
            </a:r>
            <a:r>
              <a:rPr lang="ru-RU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обсуждается </a:t>
            </a:r>
            <a:r>
              <a:rPr lang="ru-RU" sz="3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заглавие </a:t>
            </a:r>
            <a:r>
              <a:rPr lang="ru-RU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произведения и, возможно, эпиграф к уроку, который максимально приближен к теме </a:t>
            </a:r>
            <a:r>
              <a:rPr lang="ru-RU" sz="3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текста.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Чтение начинается на стадии осмысления и проходит в несколько этапов: чтение — вопросы по тексту — предположения.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Финальная работа по тексту</a:t>
            </a:r>
            <a:r>
              <a:rPr lang="ru-RU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Проводится в виде заполнения таблицы «З-Х-У», </a:t>
            </a:r>
            <a:r>
              <a:rPr lang="ru-RU" sz="3200" dirty="0" err="1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синквейна</a:t>
            </a:r>
            <a:r>
              <a:rPr lang="ru-RU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подбора </a:t>
            </a:r>
            <a:r>
              <a:rPr lang="ru-RU" sz="3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пословиц. 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33152"/>
          </a:xfrm>
        </p:spPr>
        <p:txBody>
          <a:bodyPr/>
          <a:lstStyle/>
          <a:p>
            <a:r>
              <a:rPr lang="ru-RU" dirty="0" smtClean="0"/>
              <a:t>Прием «Знаю - хочу узнать – узнал»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44637"/>
              </p:ext>
            </p:extLst>
          </p:nvPr>
        </p:nvGraphicFramePr>
        <p:xfrm>
          <a:off x="1030309" y="1918952"/>
          <a:ext cx="1083113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378">
                  <a:extLst>
                    <a:ext uri="{9D8B030D-6E8A-4147-A177-3AD203B41FA5}">
                      <a16:colId xmlns:a16="http://schemas.microsoft.com/office/drawing/2014/main" val="1997353538"/>
                    </a:ext>
                  </a:extLst>
                </a:gridCol>
                <a:gridCol w="3610378">
                  <a:extLst>
                    <a:ext uri="{9D8B030D-6E8A-4147-A177-3AD203B41FA5}">
                      <a16:colId xmlns:a16="http://schemas.microsoft.com/office/drawing/2014/main" val="206160030"/>
                    </a:ext>
                  </a:extLst>
                </a:gridCol>
                <a:gridCol w="3610378">
                  <a:extLst>
                    <a:ext uri="{9D8B030D-6E8A-4147-A177-3AD203B41FA5}">
                      <a16:colId xmlns:a16="http://schemas.microsoft.com/office/drawing/2014/main" val="2482764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ЗНАЮ</a:t>
                      </a:r>
                    </a:p>
                    <a:p>
                      <a:pPr algn="ctr"/>
                      <a:r>
                        <a:rPr lang="ru-RU" sz="4000" dirty="0" smtClean="0"/>
                        <a:t>(ВЫЗОВ)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ХОЧУ</a:t>
                      </a:r>
                      <a:r>
                        <a:rPr lang="ru-RU" sz="4000" baseline="0" dirty="0" smtClean="0"/>
                        <a:t> УЗНАТЬ</a:t>
                      </a:r>
                    </a:p>
                    <a:p>
                      <a:pPr algn="ctr"/>
                      <a:r>
                        <a:rPr lang="ru-RU" sz="4000" baseline="0" dirty="0" smtClean="0"/>
                        <a:t>(ВЫЗОВ)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УЗНАЛ</a:t>
                      </a:r>
                    </a:p>
                    <a:p>
                      <a:pPr algn="ctr"/>
                      <a:r>
                        <a:rPr lang="ru-RU" sz="4000" dirty="0" smtClean="0"/>
                        <a:t>(РЕФЛЕКСИЯ)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5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ЧТО Я ЗНАЮ О ТЕМЕ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СТАВЛЮ ПЕРЕД СОБОЙ ЦЕЛИ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ЧТОЯ УЗНАЛ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70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38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168444"/>
              </p:ext>
            </p:extLst>
          </p:nvPr>
        </p:nvGraphicFramePr>
        <p:xfrm>
          <a:off x="1320084" y="540110"/>
          <a:ext cx="9829800" cy="5873568"/>
        </p:xfrm>
        <a:graphic>
          <a:graphicData uri="http://schemas.openxmlformats.org/drawingml/2006/table">
            <a:tbl>
              <a:tblPr firstRow="1" firstCol="1" bandRow="1"/>
              <a:tblGrid>
                <a:gridCol w="5048250">
                  <a:extLst>
                    <a:ext uri="{9D8B030D-6E8A-4147-A177-3AD203B41FA5}">
                      <a16:colId xmlns:a16="http://schemas.microsoft.com/office/drawing/2014/main" val="202328649"/>
                    </a:ext>
                  </a:extLst>
                </a:gridCol>
                <a:gridCol w="4781550">
                  <a:extLst>
                    <a:ext uri="{9D8B030D-6E8A-4147-A177-3AD203B41FA5}">
                      <a16:colId xmlns:a16="http://schemas.microsoft.com/office/drawing/2014/main" val="3264400371"/>
                    </a:ext>
                  </a:extLst>
                </a:gridCol>
              </a:tblGrid>
              <a:tr h="477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«Я 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ЗНАЮ/УЗНАЛ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«Я ХОЧУ УЗНАТЬ»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721764"/>
                  </a:ext>
                </a:extLst>
              </a:tr>
              <a:tr h="1480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Муз. искусство</a:t>
                      </a:r>
                      <a:r>
                        <a:rPr lang="ru-RU" sz="28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Др. Руси 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церковная </a:t>
                      </a: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 и фольклор (народное 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творчество)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339842"/>
                  </a:ext>
                </a:extLst>
              </a:tr>
              <a:tr h="2484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Древние славяне 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язычники.</a:t>
                      </a:r>
                      <a:r>
                        <a:rPr lang="ru-RU" sz="28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Совершали обряды (пение, пляски, игра на муз</a:t>
                      </a:r>
                      <a:r>
                        <a:rPr lang="ru-RU" sz="28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инструментах</a:t>
                      </a:r>
                      <a:r>
                        <a:rPr lang="ru-RU" sz="28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Персонажи древнеславянской 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мифологии.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Волшебная сила музыкальных инструментов в русских сказках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228265"/>
                  </a:ext>
                </a:extLst>
              </a:tr>
              <a:tr h="477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Певцы-гусляры: Баян, Садко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Былинный герой Баян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862953"/>
                  </a:ext>
                </a:extLst>
              </a:tr>
              <a:tr h="477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232998"/>
                  </a:ext>
                </a:extLst>
              </a:tr>
              <a:tr h="477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27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7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415</TotalTime>
  <Words>526</Words>
  <Application>Microsoft Office PowerPoint</Application>
  <PresentationFormat>Широкоэкранный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Franklin Gothic Book</vt:lpstr>
      <vt:lpstr>Times New Roman</vt:lpstr>
      <vt:lpstr>YS Text</vt:lpstr>
      <vt:lpstr>Crop</vt:lpstr>
      <vt:lpstr>Формирование  читательской грамотности  на уроках музыки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создания флейты </vt:lpstr>
      <vt:lpstr>«Чтение с остановками»  </vt:lpstr>
      <vt:lpstr>Прием «Знаю - хочу узнать – узнал»</vt:lpstr>
      <vt:lpstr>Презентация PowerPoint</vt:lpstr>
      <vt:lpstr>Презентация PowerPoint</vt:lpstr>
      <vt:lpstr>«КЛАСТЕР»</vt:lpstr>
      <vt:lpstr>«Незнакомые слова» </vt:lpstr>
      <vt:lpstr>ОПИСАНИЕ ИЛЛЮСТРАЦИИ</vt:lpstr>
      <vt:lpstr>«Описание иллюстрации» 1. Определение жанра 2. Название произведения 3. Автор произведения 4. Действующие персонажи 5. Музыкальное сопровождение и т.д.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 грамотности на уроках музыки</dc:title>
  <dc:creator>User</dc:creator>
  <cp:lastModifiedBy>User</cp:lastModifiedBy>
  <cp:revision>26</cp:revision>
  <dcterms:created xsi:type="dcterms:W3CDTF">2025-01-14T11:15:38Z</dcterms:created>
  <dcterms:modified xsi:type="dcterms:W3CDTF">2025-01-21T14:52:14Z</dcterms:modified>
</cp:coreProperties>
</file>