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Default Extension="ppt" ContentType="application/vnd.ms-powerpoi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6" r:id="rId4"/>
    <p:sldId id="268" r:id="rId5"/>
    <p:sldId id="312" r:id="rId6"/>
    <p:sldId id="270" r:id="rId7"/>
    <p:sldId id="272" r:id="rId8"/>
    <p:sldId id="271" r:id="rId9"/>
    <p:sldId id="273" r:id="rId10"/>
    <p:sldId id="276" r:id="rId11"/>
    <p:sldId id="277" r:id="rId12"/>
    <p:sldId id="278" r:id="rId13"/>
    <p:sldId id="279" r:id="rId14"/>
    <p:sldId id="281" r:id="rId15"/>
    <p:sldId id="282" r:id="rId16"/>
    <p:sldId id="280" r:id="rId17"/>
    <p:sldId id="300" r:id="rId18"/>
    <p:sldId id="301" r:id="rId19"/>
    <p:sldId id="274" r:id="rId20"/>
    <p:sldId id="275" r:id="rId21"/>
    <p:sldId id="283" r:id="rId22"/>
    <p:sldId id="284" r:id="rId23"/>
    <p:sldId id="303" r:id="rId24"/>
    <p:sldId id="305" r:id="rId25"/>
    <p:sldId id="285" r:id="rId26"/>
    <p:sldId id="287" r:id="rId27"/>
    <p:sldId id="288" r:id="rId28"/>
    <p:sldId id="258" r:id="rId29"/>
    <p:sldId id="259" r:id="rId30"/>
    <p:sldId id="298" r:id="rId31"/>
    <p:sldId id="260" r:id="rId32"/>
    <p:sldId id="289" r:id="rId33"/>
    <p:sldId id="309" r:id="rId34"/>
    <p:sldId id="262" r:id="rId35"/>
    <p:sldId id="310" r:id="rId36"/>
    <p:sldId id="313" r:id="rId37"/>
    <p:sldId id="314" r:id="rId38"/>
    <p:sldId id="291" r:id="rId39"/>
    <p:sldId id="292" r:id="rId40"/>
    <p:sldId id="293" r:id="rId41"/>
    <p:sldId id="290" r:id="rId42"/>
    <p:sldId id="294" r:id="rId43"/>
    <p:sldId id="263" r:id="rId44"/>
    <p:sldId id="316" r:id="rId45"/>
    <p:sldId id="295" r:id="rId46"/>
    <p:sldId id="302" r:id="rId47"/>
    <p:sldId id="296" r:id="rId48"/>
    <p:sldId id="311" r:id="rId49"/>
    <p:sldId id="306" r:id="rId50"/>
    <p:sldId id="299" r:id="rId51"/>
    <p:sldId id="297" r:id="rId52"/>
    <p:sldId id="315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Дмитрий Каленюк" initials="ДК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33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4660"/>
  </p:normalViewPr>
  <p:slideViewPr>
    <p:cSldViewPr>
      <p:cViewPr varScale="1">
        <p:scale>
          <a:sx n="65" d="100"/>
          <a:sy n="65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08EB-685C-4A04-9446-1720AF77A5DF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9143B-3E45-4EA4-B591-DC13DA8DB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08EB-685C-4A04-9446-1720AF77A5DF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9143B-3E45-4EA4-B591-DC13DA8DB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08EB-685C-4A04-9446-1720AF77A5DF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9143B-3E45-4EA4-B591-DC13DA8DB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E4B9B-730D-44A9-A198-1A33A4F3DE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08EB-685C-4A04-9446-1720AF77A5DF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9143B-3E45-4EA4-B591-DC13DA8DB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08EB-685C-4A04-9446-1720AF77A5DF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9143B-3E45-4EA4-B591-DC13DA8DB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08EB-685C-4A04-9446-1720AF77A5DF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9143B-3E45-4EA4-B591-DC13DA8DB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08EB-685C-4A04-9446-1720AF77A5DF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9143B-3E45-4EA4-B591-DC13DA8DB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08EB-685C-4A04-9446-1720AF77A5DF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9143B-3E45-4EA4-B591-DC13DA8DB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08EB-685C-4A04-9446-1720AF77A5DF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9143B-3E45-4EA4-B591-DC13DA8DB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08EB-685C-4A04-9446-1720AF77A5DF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9143B-3E45-4EA4-B591-DC13DA8DB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08EB-685C-4A04-9446-1720AF77A5DF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9143B-3E45-4EA4-B591-DC13DA8DB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508EB-685C-4A04-9446-1720AF77A5DF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9143B-3E45-4EA4-B591-DC13DA8DB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9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wmf"/><Relationship Id="rId4" Type="http://schemas.openxmlformats.org/officeDocument/2006/relationships/image" Target="../media/image4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7" Type="http://schemas.openxmlformats.org/officeDocument/2006/relationships/image" Target="../media/image53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wmf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7" Type="http://schemas.openxmlformats.org/officeDocument/2006/relationships/image" Target="../media/image6.gif"/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12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12.gi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7.wmf"/><Relationship Id="rId7" Type="http://schemas.openxmlformats.org/officeDocument/2006/relationships/image" Target="../media/image59.jpeg"/><Relationship Id="rId2" Type="http://schemas.openxmlformats.org/officeDocument/2006/relationships/slideLayout" Target="../slideLayouts/slideLayout3.xml"/><Relationship Id="rId1" Type="http://schemas.openxmlformats.org/officeDocument/2006/relationships/audio" Target="file:///F:\&#1091;&#1088;&#1086;&#1082;&#1080;%20&#1093;&#1080;&#1084;&#1080;&#1103;%20&#1080;%20&#1073;&#1080;&#1086;&#1083;&#1086;&#1075;&#1080;&#1103;\5%20&#1082;&#1083;&#1072;&#1089;&#1089;%20&#1091;&#1088;&#1086;&#1082;&#1080;\&#1079;&#1085;&#1072;&#1090;&#1086;&#1082;&#1080;%205%20&#1082;&#1083;&#1072;&#1089;&#1089;\&#1073;&#1077;&#1083;&#1099;&#1077;%20&#1088;&#1086;&#1079;&#1099;.mp3" TargetMode="External"/><Relationship Id="rId6" Type="http://schemas.openxmlformats.org/officeDocument/2006/relationships/image" Target="../media/image47.gif"/><Relationship Id="rId5" Type="http://schemas.openxmlformats.org/officeDocument/2006/relationships/image" Target="../media/image11.jpeg"/><Relationship Id="rId4" Type="http://schemas.openxmlformats.org/officeDocument/2006/relationships/image" Target="../media/image58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45.wmf"/><Relationship Id="rId7" Type="http://schemas.openxmlformats.org/officeDocument/2006/relationships/image" Target="../media/image62.wmf"/><Relationship Id="rId2" Type="http://schemas.openxmlformats.org/officeDocument/2006/relationships/slideLayout" Target="../slideLayouts/slideLayout3.xml"/><Relationship Id="rId1" Type="http://schemas.openxmlformats.org/officeDocument/2006/relationships/audio" Target="file:///F:\&#1091;&#1088;&#1086;&#1082;&#1080;%20&#1093;&#1080;&#1084;&#1080;&#1103;%20&#1080;%20&#1073;&#1080;&#1086;&#1083;&#1086;&#1075;&#1080;&#1103;\5%20&#1082;&#1083;&#1072;&#1089;&#1089;%20&#1091;&#1088;&#1086;&#1082;&#1080;\&#1079;&#1085;&#1072;&#1090;&#1086;&#1082;&#1080;%205%20&#1082;&#1083;&#1072;&#1089;&#1089;\&#1082;&#1072;&#1083;&#1080;&#1085;&#1082;&#1072;%20-%20&#1084;&#1072;&#1083;&#1080;&#1085;&#1082;&#1072;.mp3" TargetMode="External"/><Relationship Id="rId6" Type="http://schemas.openxmlformats.org/officeDocument/2006/relationships/image" Target="../media/image44.wmf"/><Relationship Id="rId11" Type="http://schemas.openxmlformats.org/officeDocument/2006/relationships/image" Target="../media/image66.png"/><Relationship Id="rId5" Type="http://schemas.openxmlformats.org/officeDocument/2006/relationships/image" Target="../media/image61.wmf"/><Relationship Id="rId10" Type="http://schemas.openxmlformats.org/officeDocument/2006/relationships/image" Target="../media/image65.wmf"/><Relationship Id="rId4" Type="http://schemas.openxmlformats.org/officeDocument/2006/relationships/image" Target="../media/image15.wmf"/><Relationship Id="rId9" Type="http://schemas.openxmlformats.org/officeDocument/2006/relationships/image" Target="../media/image6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67.wmf"/><Relationship Id="rId7" Type="http://schemas.openxmlformats.org/officeDocument/2006/relationships/image" Target="../media/image70.gif"/><Relationship Id="rId2" Type="http://schemas.openxmlformats.org/officeDocument/2006/relationships/slideLayout" Target="../slideLayouts/slideLayout6.xml"/><Relationship Id="rId1" Type="http://schemas.openxmlformats.org/officeDocument/2006/relationships/audio" Target="file:///F:\&#1091;&#1088;&#1086;&#1082;&#1080;%20&#1093;&#1080;&#1084;&#1080;&#1103;%20&#1080;%20&#1073;&#1080;&#1086;&#1083;&#1086;&#1075;&#1080;&#1103;\5%20&#1082;&#1083;&#1072;&#1089;&#1089;%20&#1091;&#1088;&#1086;&#1082;&#1080;\&#1079;&#1085;&#1072;&#1090;&#1086;&#1082;&#1080;%205%20&#1082;&#1083;&#1072;&#1089;&#1089;\&#1072;&#1085;&#1090;&#1086;&#1096;&#1082;&#1072;.mp3" TargetMode="External"/><Relationship Id="rId6" Type="http://schemas.openxmlformats.org/officeDocument/2006/relationships/image" Target="../media/image69.wmf"/><Relationship Id="rId5" Type="http://schemas.openxmlformats.org/officeDocument/2006/relationships/image" Target="../media/image46.gif"/><Relationship Id="rId10" Type="http://schemas.openxmlformats.org/officeDocument/2006/relationships/image" Target="../media/image71.png"/><Relationship Id="rId4" Type="http://schemas.openxmlformats.org/officeDocument/2006/relationships/image" Target="../media/image68.wmf"/><Relationship Id="rId9" Type="http://schemas.openxmlformats.org/officeDocument/2006/relationships/image" Target="../media/image47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slideLayout" Target="../slideLayouts/slideLayout3.xml"/><Relationship Id="rId1" Type="http://schemas.openxmlformats.org/officeDocument/2006/relationships/audio" Target="file:///F:\&#1091;&#1088;&#1086;&#1082;&#1080;%20&#1093;&#1080;&#1084;&#1080;&#1103;%20&#1080;%20&#1073;&#1080;&#1086;&#1083;&#1086;&#1075;&#1080;&#1103;\5%20&#1082;&#1083;&#1072;&#1089;&#1089;%20&#1091;&#1088;&#1086;&#1082;&#1080;\&#1079;&#1085;&#1072;&#1090;&#1086;&#1082;&#1080;%205%20&#1082;&#1083;&#1072;&#1089;&#1089;\&#1084;&#1080;&#1083;&#1083;&#1080;&#1086;&#1085;%20&#1072;&#1083;&#1099;&#1093;%20&#1088;&#1086;&#1079;.mp3" TargetMode="External"/><Relationship Id="rId6" Type="http://schemas.openxmlformats.org/officeDocument/2006/relationships/image" Target="../media/image73.png"/><Relationship Id="rId5" Type="http://schemas.openxmlformats.org/officeDocument/2006/relationships/image" Target="../media/image72.jpeg"/><Relationship Id="rId4" Type="http://schemas.openxmlformats.org/officeDocument/2006/relationships/image" Target="../media/image12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7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F:\&#1091;&#1088;&#1086;&#1082;&#1080;%20&#1093;&#1080;&#1084;&#1080;&#1103;%20&#1080;%20&#1073;&#1080;&#1086;&#1083;&#1086;&#1075;&#1080;&#1103;\5%20&#1082;&#1083;&#1072;&#1089;&#1089;%20&#1091;&#1088;&#1086;&#1082;&#1080;\&#1079;&#1085;&#1072;&#1090;&#1086;&#1082;&#1080;%205%20&#1082;&#1083;&#1072;&#1089;&#1089;\&#1078;&#1077;&#1083;&#1090;&#1099;&#1077;%20&#1090;&#1102;&#1083;&#1087;&#1072;&#1085;&#1099;.mp3" TargetMode="Externa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56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78.jpeg"/><Relationship Id="rId7" Type="http://schemas.openxmlformats.org/officeDocument/2006/relationships/image" Target="../media/image47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91;&#1088;&#1086;&#1082;&#1080;%20&#1093;&#1080;&#1084;&#1080;&#1103;%20&#1080;%20&#1073;&#1080;&#1086;&#1083;&#1086;&#1075;&#1080;&#1103;\5%20&#1082;&#1083;&#1072;&#1089;&#1089;%20&#1091;&#1088;&#1086;&#1082;&#1080;\&#1079;&#1085;&#1072;&#1090;&#1086;&#1082;&#1080;%205%20&#1082;&#1083;&#1072;&#1089;&#1089;\&#1087;&#1077;&#1089;&#1077;&#1085;&#1082;&#1072;%20&#1084;&#1072;&#1084;&#1086;&#1085;&#1090;&#1077;&#1085;&#1082;&#1072;.mp3" TargetMode="External"/><Relationship Id="rId6" Type="http://schemas.openxmlformats.org/officeDocument/2006/relationships/image" Target="../media/image46.gif"/><Relationship Id="rId5" Type="http://schemas.openxmlformats.org/officeDocument/2006/relationships/image" Target="../media/image80.jpeg"/><Relationship Id="rId4" Type="http://schemas.openxmlformats.org/officeDocument/2006/relationships/image" Target="../media/image79.jpeg"/><Relationship Id="rId9" Type="http://schemas.openxmlformats.org/officeDocument/2006/relationships/image" Target="../media/image8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gif"/><Relationship Id="rId3" Type="http://schemas.openxmlformats.org/officeDocument/2006/relationships/image" Target="../media/image83.jpeg"/><Relationship Id="rId7" Type="http://schemas.openxmlformats.org/officeDocument/2006/relationships/image" Target="../media/image46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91;&#1088;&#1086;&#1082;&#1080;%20&#1093;&#1080;&#1084;&#1080;&#1103;%20&#1080;%20&#1073;&#1080;&#1086;&#1083;&#1086;&#1075;&#1080;&#1103;\5%20&#1082;&#1083;&#1072;&#1089;&#1089;%20&#1091;&#1088;&#1086;&#1082;&#1080;\&#1079;&#1085;&#1072;&#1090;&#1086;&#1082;&#1080;%205%20&#1082;&#1083;&#1072;&#1089;&#1089;\&#1088;&#1086;&#1084;&#1072;&#1096;&#1082;&#1080;.mp3" TargetMode="External"/><Relationship Id="rId6" Type="http://schemas.openxmlformats.org/officeDocument/2006/relationships/image" Target="../media/image85.jpeg"/><Relationship Id="rId5" Type="http://schemas.openxmlformats.org/officeDocument/2006/relationships/image" Target="../media/image10.jpeg"/><Relationship Id="rId10" Type="http://schemas.openxmlformats.org/officeDocument/2006/relationships/image" Target="../media/image86.png"/><Relationship Id="rId4" Type="http://schemas.openxmlformats.org/officeDocument/2006/relationships/image" Target="../media/image84.jpeg"/><Relationship Id="rId9" Type="http://schemas.openxmlformats.org/officeDocument/2006/relationships/image" Target="../media/image5.gi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gif"/><Relationship Id="rId3" Type="http://schemas.openxmlformats.org/officeDocument/2006/relationships/image" Target="../media/image87.jpeg"/><Relationship Id="rId7" Type="http://schemas.openxmlformats.org/officeDocument/2006/relationships/image" Target="../media/image8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91;&#1088;&#1086;&#1082;&#1080;%20&#1093;&#1080;&#1084;&#1080;&#1103;%20&#1080;%20&#1073;&#1080;&#1086;&#1083;&#1086;&#1075;&#1080;&#1103;\5%20&#1082;&#1083;&#1072;&#1089;&#1089;%20&#1091;&#1088;&#1086;&#1082;&#1080;\&#1079;&#1085;&#1072;&#1090;&#1086;&#1082;&#1080;%205%20&#1082;&#1083;&#1072;&#1089;&#1089;\&#1090;&#1088;&#1080;%20&#1073;&#1077;&#1083;&#1099;&#1093;%20&#1082;&#1086;&#1085;&#1103;.mp3" TargetMode="External"/><Relationship Id="rId6" Type="http://schemas.openxmlformats.org/officeDocument/2006/relationships/image" Target="../media/image88.jpeg"/><Relationship Id="rId5" Type="http://schemas.openxmlformats.org/officeDocument/2006/relationships/image" Target="../media/image46.gif"/><Relationship Id="rId4" Type="http://schemas.openxmlformats.org/officeDocument/2006/relationships/image" Target="../media/image40.wmf"/><Relationship Id="rId9" Type="http://schemas.openxmlformats.org/officeDocument/2006/relationships/image" Target="../media/image9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91;&#1088;&#1086;&#1082;&#1080;%20&#1093;&#1080;&#1084;&#1080;&#1103;%20&#1080;%20&#1073;&#1080;&#1086;&#1083;&#1086;&#1075;&#1080;&#1103;\5%20&#1082;&#1083;&#1072;&#1089;&#1089;%20&#1091;&#1088;&#1086;&#1082;&#1080;\&#1079;&#1085;&#1072;&#1090;&#1086;&#1082;&#1080;%205%20&#1082;&#1083;&#1072;&#1089;&#1089;\&#1074;%20&#1090;&#1088;&#1072;&#1074;&#1077;%20&#1089;&#1080;&#1076;&#1077;&#1083;%20&#1082;&#1091;&#1079;&#1085;&#1077;&#1095;&#1080;&#1082;.mp3" TargetMode="External"/><Relationship Id="rId6" Type="http://schemas.openxmlformats.org/officeDocument/2006/relationships/image" Target="../media/image94.gif"/><Relationship Id="rId5" Type="http://schemas.openxmlformats.org/officeDocument/2006/relationships/image" Target="../media/image93.gif"/><Relationship Id="rId4" Type="http://schemas.openxmlformats.org/officeDocument/2006/relationships/image" Target="../media/image9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7" Type="http://schemas.openxmlformats.org/officeDocument/2006/relationships/image" Target="../media/image9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91;&#1088;&#1086;&#1082;&#1080;%20&#1093;&#1080;&#1084;&#1080;&#1103;%20&#1080;%20&#1073;&#1080;&#1086;&#1083;&#1086;&#1075;&#1080;&#1103;\5%20&#1082;&#1083;&#1072;&#1089;&#1089;%20&#1091;&#1088;&#1086;&#1082;&#1080;\&#1079;&#1085;&#1072;&#1090;&#1086;&#1082;&#1080;%205%20&#1082;&#1083;&#1072;&#1089;&#1089;\&#1087;&#1077;&#1089;&#1077;&#1085;&#1082;&#1072;%20&#1083;&#1100;&#1074;&#1077;&#1085;&#1082;&#1072;.mp3" TargetMode="External"/><Relationship Id="rId6" Type="http://schemas.openxmlformats.org/officeDocument/2006/relationships/image" Target="../media/image98.jpeg"/><Relationship Id="rId5" Type="http://schemas.openxmlformats.org/officeDocument/2006/relationships/image" Target="../media/image97.jpeg"/><Relationship Id="rId4" Type="http://schemas.openxmlformats.org/officeDocument/2006/relationships/image" Target="../media/image47.gi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5.gi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5.gi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jpeg"/><Relationship Id="rId3" Type="http://schemas.openxmlformats.org/officeDocument/2006/relationships/image" Target="../media/image102.wmf"/><Relationship Id="rId7" Type="http://schemas.openxmlformats.org/officeDocument/2006/relationships/image" Target="../media/image39.png"/><Relationship Id="rId2" Type="http://schemas.openxmlformats.org/officeDocument/2006/relationships/image" Target="../media/image6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wmf"/><Relationship Id="rId5" Type="http://schemas.openxmlformats.org/officeDocument/2006/relationships/image" Target="../media/image104.wmf"/><Relationship Id="rId4" Type="http://schemas.openxmlformats.org/officeDocument/2006/relationships/image" Target="../media/image10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.ppt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09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gif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gif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0.png"/><Relationship Id="rId4" Type="http://schemas.openxmlformats.org/officeDocument/2006/relationships/image" Target="../media/image7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wmf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i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Биологический турнир</a:t>
            </a:r>
            <a:br>
              <a:rPr lang="ru-RU" sz="2800" b="1" i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800" b="1" i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«Заседание знатоков»</a:t>
            </a:r>
            <a:r>
              <a:rPr lang="ru-RU" sz="2800" i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800" i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sz="48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reflection blurRad="12700" stA="28000" endPos="45000" dist="1000" dir="5400000" sy="-100000" algn="bl" rotWithShape="0"/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3929066"/>
            <a:ext cx="6400800" cy="1752600"/>
          </a:xfrm>
        </p:spPr>
        <p:txBody>
          <a:bodyPr/>
          <a:lstStyle/>
          <a:p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75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86190"/>
            <a:ext cx="2960826" cy="2440290"/>
          </a:xfrm>
          <a:prstGeom prst="rect">
            <a:avLst/>
          </a:prstGeom>
        </p:spPr>
      </p:pic>
      <p:pic>
        <p:nvPicPr>
          <p:cNvPr id="5" name="Picture 5" descr="MCj043755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357166"/>
            <a:ext cx="19939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MCj0232133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14290"/>
            <a:ext cx="2068512" cy="212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MCj0123143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3929066"/>
            <a:ext cx="20955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8" descr="&amp;bcy;&amp;acy;&amp;bcy;&amp;ocy;&amp;chcy;&amp;kcy;&amp;acy;, &amp;acy;&amp;ncy;&amp;icy;&amp;mcy;&amp;acy;&amp;shcy;&amp;kcy;&amp;acy;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620688"/>
            <a:ext cx="13684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 descr="&amp;Acy;&amp;ncy;&amp;icy;&amp;mcy;&amp;acy;&amp;shcy;&amp;kcy;&amp;icy; &amp;TScy;&amp;vcy;&amp;iecy;&amp;tcy;&amp;ycy;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3933056"/>
            <a:ext cx="1806575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 чем во рту язык?</a:t>
            </a:r>
            <a:endParaRPr lang="ru-RU" dirty="0"/>
          </a:p>
        </p:txBody>
      </p:sp>
      <p:pic>
        <p:nvPicPr>
          <p:cNvPr id="3074" name="Picture 2" descr="2011-04-19_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071678"/>
            <a:ext cx="5304151" cy="35147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 что ученика выгоняют из класса?</a:t>
            </a:r>
            <a:endParaRPr lang="ru-RU" dirty="0"/>
          </a:p>
        </p:txBody>
      </p:sp>
      <p:pic>
        <p:nvPicPr>
          <p:cNvPr id="4098" name="Picture 2" descr="metnw6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1571612"/>
            <a:ext cx="3714776" cy="5286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каких полях не растет трава?</a:t>
            </a:r>
            <a:endParaRPr lang="ru-RU" dirty="0"/>
          </a:p>
        </p:txBody>
      </p:sp>
      <p:pic>
        <p:nvPicPr>
          <p:cNvPr id="5124" name="Picture 4" descr="%5F%5F%5F%5F%5F%5F%5F%5F%5F%5F%5F%5F%5F%5F%5F%5F%5F4e6139e855cc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9080" y="1484784"/>
            <a:ext cx="4756257" cy="52165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880" y="274320"/>
            <a:ext cx="7741920" cy="807720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dirty="0" smtClean="0"/>
              <a:t> На каком базаре самый большой шум?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http://go1.imgsmail.ru/imgpreview?key=http%3A//fermer02.ru/uploads/posts/2010-07/1279816380%5F41123211%5F1.jpg&amp;mb=imgdb_preview_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071678"/>
            <a:ext cx="6929485" cy="42148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>◘</a:t>
            </a:r>
            <a:r>
              <a:rPr lang="ru-RU" sz="4000" dirty="0" smtClean="0"/>
              <a:t> Она не боится потерять хвост, потому что обязательно вырастет новый.</a:t>
            </a:r>
            <a:endParaRPr lang="ru-RU" sz="4000" dirty="0"/>
          </a:p>
        </p:txBody>
      </p:sp>
      <p:pic>
        <p:nvPicPr>
          <p:cNvPr id="3" name="Рисунок 2" descr="http://go2.imgsmail.ru/imgpreview?key=http%3A//photostart.info/images/377%5Fmed.jpg&amp;mb=imgdb_preview_7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000241"/>
            <a:ext cx="6286544" cy="41434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4014" y="357166"/>
            <a:ext cx="8049986" cy="2271734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/>
              <a:t>◘</a:t>
            </a:r>
            <a:r>
              <a:rPr lang="ru-RU" dirty="0" smtClean="0"/>
              <a:t> Эта птица на своём хвосте разносит новости по лесу.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%25D1%2581%25D0%25BE%25D1%2580%25D0%25BE%25D0%25BA%25D0%25B0-470x4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2285992"/>
            <a:ext cx="4323663" cy="43236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>Нос пятачком, хвостик крючком?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http://go2.imgsmail.ru/imgpreview?key=http%3A//nashakrepost.ru/wp-content/uploads/2012/10/kormushki-dlya-sviney-4.jpg&amp;mb=imgdb_preview_36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5" y="1556792"/>
            <a:ext cx="6956847" cy="48011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80728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Если 5 кошек ловят 5 мышей за 5 минут, то сколько времени нужно 1 кошке, чтобы поймать 1 мышку?</a:t>
            </a: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2636912"/>
            <a:ext cx="39047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B6FF01"/>
                </a:solidFill>
              </a:rPr>
              <a:t>(5минут)</a:t>
            </a:r>
          </a:p>
        </p:txBody>
      </p:sp>
      <p:pic>
        <p:nvPicPr>
          <p:cNvPr id="4" name="Picture 28" descr="&amp;Acy;&amp;ncy;&amp;icy;&amp;mcy;&amp;acy;&amp;shcy;&amp;kcy;&amp;icy; &amp;Kcy;&amp;ocy;&amp;shcy;&amp;kcy;&amp;icy;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789040"/>
            <a:ext cx="201622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 descr="&amp;Bcy;&amp;lcy;&amp;iecy;&amp;scy;&amp;tcy;&amp;yacy;&amp;shchcy;&amp;icy;&amp;iecy; &amp;rcy;&amp;acy;&amp;scy;&amp;tcy;&amp;iecy;&amp;ncy;&amp;icy;&amp;yacy;, &amp;rcy;&amp;acy;&amp;scy;&amp;tcy;&amp;iecy;&amp;ncy;&amp;icy;&amp;yacy; &amp;bcy;&amp;lcy;&amp;iecy;&amp;scy;&amp;tcy;&amp;yacy;&amp;shcy;&amp;kcy;&amp;icy;, &amp;acy;&amp;ncy;&amp;icy;&amp;mcy;&amp;acy;&amp;shcy;&amp;kcy;&amp;icy;, &amp;kcy;&amp;rcy;&amp;acy;&amp;scy;&amp;icy;&amp;vcy;&amp;ycy;&amp;iecy; &amp;rcy;&amp;acy;&amp;scy;&amp;tcy;&amp;iecy;&amp;ncy;&amp;icy;&amp;yacy; | Smayli.ru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365104"/>
            <a:ext cx="295116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124745"/>
            <a:ext cx="65527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На какое дерево садится ворона во время проливного дождя?</a:t>
            </a:r>
          </a:p>
          <a:p>
            <a:endParaRPr lang="ru-RU" sz="3200" b="1" dirty="0" smtClean="0">
              <a:solidFill>
                <a:srgbClr val="002060"/>
              </a:solidFill>
            </a:endParaRPr>
          </a:p>
          <a:p>
            <a:endParaRPr lang="ru-RU" sz="3200" b="1" dirty="0" smtClean="0">
              <a:solidFill>
                <a:srgbClr val="002060"/>
              </a:solidFill>
            </a:endParaRPr>
          </a:p>
          <a:p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636912"/>
            <a:ext cx="42905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 smtClean="0">
                <a:solidFill>
                  <a:srgbClr val="CC00FF"/>
                </a:solidFill>
              </a:rPr>
              <a:t>На мокрое</a:t>
            </a:r>
            <a:endParaRPr lang="ru-RU" sz="3600" b="1" dirty="0">
              <a:solidFill>
                <a:srgbClr val="CC00FF"/>
              </a:solidFill>
            </a:endParaRPr>
          </a:p>
        </p:txBody>
      </p:sp>
      <p:pic>
        <p:nvPicPr>
          <p:cNvPr id="8" name="Picture 18" descr="&amp;acy;&amp;ncy;&amp;icy;&amp;mcy;&amp;acy;&amp;shcy;&amp;kcy;&amp;acy; &amp;dcy;&amp;iecy;&amp;rcy;&amp;iecy;&amp;vcy;&amp;ocy;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429000"/>
            <a:ext cx="2735957" cy="2735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4" descr="&amp;Acy;&amp;ncy;&amp;icy;&amp;mcy;&amp;acy;&amp;shcy;&amp;kcy;&amp;icy; &amp;Pcy;&amp;tcy;&amp;icy;&amp;tscy;&amp;y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988840"/>
            <a:ext cx="1739900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 descr="0029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5868144" y="3356992"/>
            <a:ext cx="2622613" cy="3215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 </a:t>
            </a:r>
            <a:r>
              <a:rPr lang="ru-RU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конкурс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                      </a:t>
            </a:r>
          </a:p>
          <a:p>
            <a:pPr>
              <a:buNone/>
            </a:pPr>
            <a:endParaRPr lang="en-US" kern="1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  <a:p>
            <a:pPr>
              <a:buNone/>
            </a:pPr>
            <a:r>
              <a:rPr lang="en-US" sz="54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               </a:t>
            </a:r>
            <a:r>
              <a:rPr lang="ru-RU" sz="54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    </a:t>
            </a:r>
            <a:r>
              <a:rPr lang="en-US" sz="54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r>
              <a:rPr lang="ru-RU" sz="54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Что это?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9" name="Picture 5" descr="MCj043441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3786190"/>
            <a:ext cx="1625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 descr="38bf80d8c0aec63d53ddc9ea3bb0536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4365104"/>
            <a:ext cx="1616075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0" descr="117eb230b93a42c39335c2a30aa7168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988840"/>
            <a:ext cx="1095375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8" descr="&amp;bcy;&amp;acy;&amp;bcy;&amp;ocy;&amp;chcy;&amp;kcy;&amp;acy;, &amp;acy;&amp;ncy;&amp;icy;&amp;mcy;&amp;acy;&amp;shcy;&amp;kcy;&amp;acy;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764704"/>
            <a:ext cx="13684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33400" lvl="0" indent="-533400">
              <a:buNone/>
            </a:pPr>
            <a:r>
              <a:rPr lang="ru-RU" sz="2800" dirty="0" smtClean="0"/>
              <a:t>1.Развивать быстроту реакции, сообразительность, находчивость, логическое мышление. </a:t>
            </a:r>
          </a:p>
          <a:p>
            <a:pPr marL="533400" indent="-533400">
              <a:buNone/>
            </a:pPr>
            <a:r>
              <a:rPr lang="ru-RU" sz="2800" dirty="0" smtClean="0"/>
              <a:t>2.Воспитание творческих способностей, чувства юмора, умения веселиться, прислушиваться к мнению товарищей по команде, быть выдержанным.</a:t>
            </a:r>
          </a:p>
          <a:p>
            <a:pPr marL="533400" indent="-533400">
              <a:buNone/>
            </a:pPr>
            <a:r>
              <a:rPr lang="ru-RU" sz="2800" dirty="0" smtClean="0"/>
              <a:t> 3.  Воспитывать бережное отношение к окружающему миру.</a:t>
            </a:r>
            <a:endParaRPr lang="en-US" sz="2800" dirty="0" smtClean="0"/>
          </a:p>
          <a:p>
            <a:pPr marL="533400" indent="-533400">
              <a:buNone/>
            </a:pPr>
            <a:endParaRPr lang="ru-RU" sz="2800" dirty="0" smtClean="0"/>
          </a:p>
        </p:txBody>
      </p:sp>
      <p:sp>
        <p:nvSpPr>
          <p:cNvPr id="3075" name="WordArt 4"/>
          <p:cNvSpPr>
            <a:spLocks noChangeArrowheads="1" noChangeShapeType="1" noTextEdit="1"/>
          </p:cNvSpPr>
          <p:nvPr/>
        </p:nvSpPr>
        <p:spPr bwMode="auto">
          <a:xfrm>
            <a:off x="3419475" y="188913"/>
            <a:ext cx="1944688" cy="1122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Цель</a:t>
            </a:r>
          </a:p>
        </p:txBody>
      </p:sp>
      <p:pic>
        <p:nvPicPr>
          <p:cNvPr id="3076" name="Picture 5" descr="0_15db7_2cd975f6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188913"/>
            <a:ext cx="1938337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6" descr="bf522795050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88913"/>
            <a:ext cx="17526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351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86710" y="4857760"/>
            <a:ext cx="1032543" cy="1357322"/>
          </a:xfrm>
          <a:prstGeom prst="rect">
            <a:avLst/>
          </a:prstGeom>
        </p:spPr>
      </p:pic>
      <p:pic>
        <p:nvPicPr>
          <p:cNvPr id="7" name="Picture 16" descr="&amp;Acy;&amp;ncy;&amp;icy;&amp;mcy;&amp;acy;&amp;shcy;&amp;kcy;&amp;icy; &amp;TScy;&amp;vcy;&amp;iecy;&amp;tcy;&amp;ycy;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275" y="5301208"/>
            <a:ext cx="1294105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/>
            </a:r>
            <a:br>
              <a:rPr lang="ru-RU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Вишня-</a:t>
            </a:r>
            <a:b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Рис-</a:t>
            </a:r>
            <a:b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Миндаль-</a:t>
            </a:r>
            <a:b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Лук-</a:t>
            </a:r>
            <a:b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Хурма-</a:t>
            </a:r>
            <a:b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Огурец-</a:t>
            </a:r>
            <a:b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Пшено-</a:t>
            </a:r>
            <a:b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Петух-</a:t>
            </a:r>
            <a:b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Подберезовик-</a:t>
            </a:r>
            <a:b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карась-</a:t>
            </a:r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/>
            </a:r>
            <a:b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    </a:t>
            </a:r>
            <a:endParaRPr lang="ru-RU" dirty="0"/>
          </a:p>
        </p:txBody>
      </p:sp>
      <p:pic>
        <p:nvPicPr>
          <p:cNvPr id="4" name="Рисунок 3" descr="BERRIES1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714356"/>
            <a:ext cx="1645137" cy="1327368"/>
          </a:xfrm>
          <a:prstGeom prst="rect">
            <a:avLst/>
          </a:prstGeom>
        </p:spPr>
      </p:pic>
      <p:pic>
        <p:nvPicPr>
          <p:cNvPr id="5" name="Рисунок 4" descr="PUMPKIN3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4500570"/>
            <a:ext cx="1575745" cy="1031673"/>
          </a:xfrm>
          <a:prstGeom prst="rect">
            <a:avLst/>
          </a:prstGeom>
        </p:spPr>
      </p:pic>
      <p:pic>
        <p:nvPicPr>
          <p:cNvPr id="6" name="Рисунок 5" descr="CHERIES1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6578" y="642918"/>
            <a:ext cx="1285884" cy="1412001"/>
          </a:xfrm>
          <a:prstGeom prst="rect">
            <a:avLst/>
          </a:prstGeom>
        </p:spPr>
      </p:pic>
      <p:pic>
        <p:nvPicPr>
          <p:cNvPr id="7" name="Рисунок 6" descr="BERRIES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4500570"/>
            <a:ext cx="1644091" cy="128656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Давайте проверим.</a:t>
            </a:r>
            <a:br>
              <a:rPr lang="ru-RU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1928802"/>
            <a:ext cx="578646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Вишня-                          ягода                                    </a:t>
            </a:r>
          </a:p>
          <a:p>
            <a:r>
              <a:rPr lang="ru-RU" sz="28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Рис-                                  крупа</a:t>
            </a:r>
          </a:p>
          <a:p>
            <a:r>
              <a:rPr lang="ru-RU" sz="28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Миндаль-                    орех</a:t>
            </a:r>
            <a:br>
              <a:rPr lang="ru-RU" sz="28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r>
              <a:rPr lang="ru-RU" sz="28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Лук-                                  овощ</a:t>
            </a:r>
            <a:br>
              <a:rPr lang="ru-RU" sz="28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r>
              <a:rPr lang="ru-RU" sz="28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Хурма-                           фрукт</a:t>
            </a:r>
            <a:br>
              <a:rPr lang="ru-RU" sz="28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r>
              <a:rPr lang="ru-RU" sz="28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Огурец-                          овощ</a:t>
            </a:r>
            <a:br>
              <a:rPr lang="ru-RU" sz="28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r>
              <a:rPr lang="ru-RU" sz="28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Пшено-                         крупа     </a:t>
            </a:r>
            <a:br>
              <a:rPr lang="ru-RU" sz="28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r>
              <a:rPr lang="ru-RU" sz="28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Петух-                             птица</a:t>
            </a:r>
            <a:br>
              <a:rPr lang="ru-RU" sz="28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r>
              <a:rPr lang="ru-RU" sz="28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Подберезовик-      гриб</a:t>
            </a:r>
            <a:br>
              <a:rPr lang="ru-RU" sz="28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r>
              <a:rPr lang="ru-RU" sz="28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Карась-                         рыба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Picture 4" descr="1189802781_0lik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214422"/>
            <a:ext cx="1624013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Копия (2) f2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66"/>
            <a:ext cx="11953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Копия (2) f2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357166"/>
            <a:ext cx="11953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6" descr="&amp;Acy;&amp;ncy;&amp;icy;&amp;mcy;&amp;acy;&amp;shcy;&amp;kcy;&amp;icy; &amp;TScy;&amp;vcy;&amp;iecy;&amp;tcy;&amp;ycy;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63274" y="4221088"/>
            <a:ext cx="2338620" cy="244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/>
            </a:r>
            <a:br>
              <a:rPr lang="ru-RU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r>
              <a:rPr lang="ru-RU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/>
            </a:r>
            <a:br>
              <a:rPr lang="ru-RU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r>
              <a:rPr lang="ru-RU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/>
            </a:r>
            <a:br>
              <a:rPr lang="ru-RU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r>
              <a:rPr lang="ru-RU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/>
            </a:r>
            <a:br>
              <a:rPr lang="ru-RU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r>
              <a:rPr lang="ru-RU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/>
            </a:r>
            <a:br>
              <a:rPr lang="ru-RU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r>
              <a:rPr lang="ru-RU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/>
            </a:r>
            <a:br>
              <a:rPr lang="ru-RU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r>
              <a:rPr lang="ru-RU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/>
            </a:r>
            <a:br>
              <a:rPr lang="ru-RU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r>
              <a:rPr lang="ru-RU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/>
            </a:r>
            <a:br>
              <a:rPr lang="ru-RU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r>
              <a:rPr lang="ru-RU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/>
            </a:r>
            <a:br>
              <a:rPr lang="ru-RU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r>
              <a:rPr lang="ru-RU" sz="67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4-Конкурс</a:t>
            </a:r>
            <a:br>
              <a:rPr lang="ru-RU" sz="67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r>
              <a:rPr lang="ru-RU" sz="67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/>
            </a:r>
            <a:br>
              <a:rPr lang="ru-RU" sz="67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endParaRPr lang="ru-RU" sz="67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243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5" name="Picture 3" descr="Копия (2) f24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88" y="0"/>
            <a:ext cx="11953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Копия (2) f24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268760"/>
            <a:ext cx="11953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Копия (2) f24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428868"/>
            <a:ext cx="11953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Копия (2) f24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4429132"/>
            <a:ext cx="11953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Копия (2) f24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2276872"/>
            <a:ext cx="11953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8" descr="&amp;Bcy;&amp;lcy;&amp;iecy;&amp;scy;&amp;tcy;&amp;yacy;&amp;shchcy;&amp;icy;&amp;iecy; &amp;rcy;&amp;acy;&amp;scy;&amp;tcy;&amp;iecy;&amp;ncy;&amp;icy;&amp;yacy;, &amp;rcy;&amp;acy;&amp;scy;&amp;tcy;&amp;iecy;&amp;ncy;&amp;icy;&amp;yacy; &amp;bcy;&amp;lcy;&amp;iecy;&amp;scy;&amp;tcy;&amp;yacy;&amp;shcy;&amp;kcy;&amp;icy;, &amp;acy;&amp;ncy;&amp;icy;&amp;mcy;&amp;acy;&amp;shcy;&amp;kcy;&amp;icy;, &amp;kcy;&amp;rcy;&amp;acy;&amp;scy;&amp;icy;&amp;vcy;&amp;ycy;&amp;iecy; &amp;rcy;&amp;acy;&amp;scy;&amp;tcy;&amp;iecy;&amp;ncy;&amp;icy;&amp;yacy; | Smayli.ru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548680"/>
            <a:ext cx="295116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8" descr="&amp;Bcy;&amp;lcy;&amp;iecy;&amp;scy;&amp;tcy;&amp;yacy;&amp;shchcy;&amp;icy;&amp;iecy; &amp;rcy;&amp;acy;&amp;scy;&amp;tcy;&amp;iecy;&amp;ncy;&amp;icy;&amp;yacy;, &amp;rcy;&amp;acy;&amp;scy;&amp;tcy;&amp;iecy;&amp;ncy;&amp;icy;&amp;yacy; &amp;bcy;&amp;lcy;&amp;iecy;&amp;scy;&amp;tcy;&amp;yacy;&amp;shcy;&amp;kcy;&amp;icy;, &amp;acy;&amp;ncy;&amp;icy;&amp;mcy;&amp;acy;&amp;shcy;&amp;kcy;&amp;icy;, &amp;kcy;&amp;rcy;&amp;acy;&amp;scy;&amp;icy;&amp;vcy;&amp;ycy;&amp;iecy; &amp;rcy;&amp;acy;&amp;scy;&amp;tcy;&amp;iecy;&amp;ncy;&amp;icy;&amp;yacy; | Smayli.ru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20688"/>
            <a:ext cx="295116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MCj0437553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869160"/>
            <a:ext cx="19939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0" descr="0029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6853341" y="4049688"/>
            <a:ext cx="2290659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4"/>
          <p:cNvSpPr>
            <a:spLocks noChangeArrowheads="1" noChangeShapeType="1" noTextEdit="1"/>
          </p:cNvSpPr>
          <p:nvPr/>
        </p:nvSpPr>
        <p:spPr bwMode="auto">
          <a:xfrm>
            <a:off x="428625" y="2286000"/>
            <a:ext cx="7921625" cy="1654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Овощная арифметика.</a:t>
            </a:r>
          </a:p>
        </p:txBody>
      </p:sp>
      <p:pic>
        <p:nvPicPr>
          <p:cNvPr id="17411" name="Picture 5" descr="MPj043846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4076700"/>
            <a:ext cx="197485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 descr="MCj0437555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9438" y="500063"/>
            <a:ext cx="1866900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 descr="MCj0436252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04664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8" descr="MCj0436294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40525" y="443865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9" descr="MCj0434611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7975" y="4529138"/>
            <a:ext cx="1851025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2" descr="dcae7fcb5cfaea48270338ed25690375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260648"/>
            <a:ext cx="144016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652463"/>
          </a:xfrm>
        </p:spPr>
        <p:txBody>
          <a:bodyPr/>
          <a:lstStyle/>
          <a:p>
            <a:pPr eaLnBrk="1" hangingPunct="1"/>
            <a:r>
              <a:rPr lang="ru-RU" sz="3200" b="1" dirty="0" smtClean="0"/>
              <a:t>Нужно быстро и правильно решить задачки.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609600" indent="-609600" eaLnBrk="1" hangingPunct="1">
              <a:buFontTx/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</a:rPr>
              <a:t>Для формирования и созревания кабачка требуется 60 дней. Когда можно будет снять первые плоды, если посадить семена кабачка в грунт </a:t>
            </a:r>
            <a:r>
              <a:rPr lang="ru-RU" sz="2800" b="1" smtClean="0">
                <a:solidFill>
                  <a:srgbClr val="002060"/>
                </a:solidFill>
              </a:rPr>
              <a:t>1 июня?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</a:rPr>
              <a:t>На стебле брюссельской капусты расположены листья, в пазухах которых образуются маленькие </a:t>
            </a:r>
            <a:r>
              <a:rPr lang="ru-RU" sz="2800" b="1" dirty="0" err="1" smtClean="0">
                <a:solidFill>
                  <a:srgbClr val="002060"/>
                </a:solidFill>
              </a:rPr>
              <a:t>кочанчики</a:t>
            </a:r>
            <a:r>
              <a:rPr lang="ru-RU" sz="2800" b="1" dirty="0" smtClean="0">
                <a:solidFill>
                  <a:srgbClr val="002060"/>
                </a:solidFill>
              </a:rPr>
              <a:t>. На пяти стеблях брюссельской капусты 450 </a:t>
            </a:r>
            <a:r>
              <a:rPr lang="ru-RU" sz="2800" b="1" dirty="0" err="1" smtClean="0">
                <a:solidFill>
                  <a:srgbClr val="002060"/>
                </a:solidFill>
              </a:rPr>
              <a:t>кочанчиков</a:t>
            </a:r>
            <a:r>
              <a:rPr lang="ru-RU" sz="2800" b="1" dirty="0" smtClean="0">
                <a:solidFill>
                  <a:srgbClr val="002060"/>
                </a:solidFill>
              </a:rPr>
              <a:t>. Сколько их на одном стебле брюссельской капусты?</a:t>
            </a:r>
          </a:p>
        </p:txBody>
      </p:sp>
      <p:pic>
        <p:nvPicPr>
          <p:cNvPr id="4" name="Picture 22" descr="dcae7fcb5cfaea48270338ed2569037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4941168"/>
            <a:ext cx="7524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4"/>
          <p:cNvSpPr>
            <a:spLocks noChangeArrowheads="1" noChangeShapeType="1" noTextEdit="1"/>
          </p:cNvSpPr>
          <p:nvPr/>
        </p:nvSpPr>
        <p:spPr bwMode="auto">
          <a:xfrm>
            <a:off x="1143000" y="1928813"/>
            <a:ext cx="6429375" cy="1857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292"/>
              </a:avLst>
            </a:prstTxWarp>
          </a:bodyPr>
          <a:lstStyle/>
          <a:p>
            <a:pPr algn="ctr"/>
            <a:r>
              <a:rPr lang="ru-RU" sz="9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5- конкурс</a:t>
            </a:r>
            <a:endParaRPr lang="ru-RU" sz="9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  <a:p>
            <a:pPr algn="ctr"/>
            <a:r>
              <a:rPr lang="ru-RU" sz="9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endParaRPr lang="ru-RU" sz="9600" kern="1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  <a:p>
            <a:pPr algn="ctr"/>
            <a:r>
              <a:rPr lang="ru-RU" sz="9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Цветочный </a:t>
            </a:r>
            <a:endParaRPr lang="ru-RU" sz="9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  <a:p>
            <a:pPr algn="ctr"/>
            <a:r>
              <a:rPr lang="ru-RU" sz="9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кроссворд</a:t>
            </a:r>
          </a:p>
        </p:txBody>
      </p:sp>
      <p:pic>
        <p:nvPicPr>
          <p:cNvPr id="26627" name="Picture 5" descr="MCj0440438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4005263"/>
            <a:ext cx="1246187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13" descr="MCj0439845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4076700"/>
            <a:ext cx="216852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4" descr="MCj0440424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5" y="177800"/>
            <a:ext cx="1827213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MCj0437805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3663" y="476250"/>
            <a:ext cx="19748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8" descr="&amp;bcy;&amp;acy;&amp;bcy;&amp;ocy;&amp;chcy;&amp;kcy;&amp;acy;, &amp;acy;&amp;ncy;&amp;icy;&amp;mcy;&amp;acy;&amp;shcy;&amp;kcy;&amp;acy;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332656"/>
            <a:ext cx="13684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 descr="&amp;Acy;&amp;ncy;&amp;icy;&amp;mcy;&amp;acy;&amp;shcy;&amp;kcy;&amp;icy; &amp;TScy;&amp;vcy;&amp;iecy;&amp;tcy;&amp;ycy;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4005064"/>
            <a:ext cx="2592288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50" y="1071563"/>
          <a:ext cx="8358242" cy="32861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4568"/>
                <a:gridCol w="544027"/>
                <a:gridCol w="544027"/>
                <a:gridCol w="544027"/>
                <a:gridCol w="593485"/>
                <a:gridCol w="544027"/>
                <a:gridCol w="1236429"/>
                <a:gridCol w="642942"/>
                <a:gridCol w="642942"/>
                <a:gridCol w="642942"/>
                <a:gridCol w="642942"/>
                <a:gridCol w="642942"/>
                <a:gridCol w="642942"/>
              </a:tblGrid>
              <a:tr h="857256">
                <a:tc gridSpan="3">
                  <a:txBody>
                    <a:bodyPr/>
                    <a:lstStyle/>
                    <a:p>
                      <a:pPr algn="ctr"/>
                      <a:endParaRPr lang="ru-RU" sz="2800" b="1" dirty="0">
                        <a:latin typeface="Georgia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sz="4000" b="1" dirty="0">
                        <a:latin typeface="Georgia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4000" b="1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latin typeface="Georgia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Georgia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Georgia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0" b="1" dirty="0" smtClean="0">
                          <a:solidFill>
                            <a:srgbClr val="C00000"/>
                          </a:solidFill>
                          <a:latin typeface="Georgia" pitchFamily="18" charset="0"/>
                        </a:rPr>
                        <a:t>И</a:t>
                      </a:r>
                      <a:endParaRPr lang="ru-RU" sz="10000" dirty="0">
                        <a:latin typeface="Georgia" pitchFamily="18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Georgia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Georgia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gridSpan="4">
                  <a:txBody>
                    <a:bodyPr/>
                    <a:lstStyle/>
                    <a:p>
                      <a:pPr algn="ctr"/>
                      <a:endParaRPr lang="ru-RU" sz="2800" dirty="0">
                        <a:latin typeface="Georgia" pitchFamily="18" charset="0"/>
                      </a:endParaRPr>
                    </a:p>
                  </a:txBody>
                  <a:tcPr anchor="ctr"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43260"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latin typeface="Georgia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Georgia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Georgia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Georgia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Georgia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Georgia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Georgia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Georgia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4062">
                <a:tc rowSpan="2" gridSpan="5">
                  <a:txBody>
                    <a:bodyPr/>
                    <a:lstStyle/>
                    <a:p>
                      <a:pPr algn="ctr"/>
                      <a:endParaRPr lang="ru-RU" sz="2800" dirty="0">
                        <a:latin typeface="Georgia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latin typeface="Georgia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Georgia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Georgia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Georgia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ru-RU" sz="2800" dirty="0">
                        <a:latin typeface="Georgia" pitchFamily="18" charset="0"/>
                      </a:endParaRPr>
                    </a:p>
                  </a:txBody>
                  <a:tcPr anchor="ctr"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1570"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latin typeface="Georgia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Georgia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Georgia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Georgia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Georgia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Georgia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Georgia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7702" name="Picture 3" descr="E:\Мои рисунки\Цветы\r01064.bmp"/>
          <p:cNvPicPr>
            <a:picLocks noChangeAspect="1" noChangeArrowheads="1"/>
          </p:cNvPicPr>
          <p:nvPr/>
        </p:nvPicPr>
        <p:blipFill>
          <a:blip r:embed="rId2" cstate="print"/>
          <a:srcRect l="11903"/>
          <a:stretch>
            <a:fillRect/>
          </a:stretch>
        </p:blipFill>
        <p:spPr bwMode="auto">
          <a:xfrm>
            <a:off x="142875" y="2857500"/>
            <a:ext cx="278606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0" descr="&amp;Acy;&amp;ncy;&amp;icy;&amp;mcy;&amp;acy;&amp;shcy;&amp;kcy;&amp;icy; &amp;TScy;&amp;vcy;&amp;iecy;&amp;tcy;&amp;ycy;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725144"/>
            <a:ext cx="1950027" cy="1799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6" descr="&amp;Acy;&amp;ncy;&amp;icy;&amp;mcy;&amp;acy;&amp;shcy;&amp;kcy;&amp;icy; &amp;TScy;&amp;vcy;&amp;iecy;&amp;tcy;&amp;ycy;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8012" y="548681"/>
            <a:ext cx="2064911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8" descr="&amp;bcy;&amp;acy;&amp;bcy;&amp;ocy;&amp;chcy;&amp;kcy;&amp;acy;, &amp;acy;&amp;ncy;&amp;icy;&amp;mcy;&amp;acy;&amp;shcy;&amp;kcy;&amp;acy;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32656"/>
            <a:ext cx="13684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50" y="1071563"/>
          <a:ext cx="8358242" cy="32861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4568"/>
                <a:gridCol w="544027"/>
                <a:gridCol w="544027"/>
                <a:gridCol w="544027"/>
                <a:gridCol w="593485"/>
                <a:gridCol w="544027"/>
                <a:gridCol w="1236429"/>
                <a:gridCol w="642942"/>
                <a:gridCol w="642942"/>
                <a:gridCol w="642942"/>
                <a:gridCol w="642942"/>
                <a:gridCol w="642942"/>
                <a:gridCol w="642942"/>
              </a:tblGrid>
              <a:tr h="857256">
                <a:tc gridSpan="3">
                  <a:txBody>
                    <a:bodyPr/>
                    <a:lstStyle/>
                    <a:p>
                      <a:pPr algn="ctr"/>
                      <a:endParaRPr lang="ru-RU" sz="2800" b="1" dirty="0">
                        <a:latin typeface="Georgia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sz="4000" b="1" dirty="0">
                        <a:latin typeface="Georgia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4000" b="1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Georgia" pitchFamily="18" charset="0"/>
                        </a:rPr>
                        <a:t>М</a:t>
                      </a:r>
                      <a:endParaRPr lang="ru-RU" sz="2800" b="1" dirty="0">
                        <a:latin typeface="Georgia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Georgia" pitchFamily="18" charset="0"/>
                        </a:rPr>
                        <a:t>А</a:t>
                      </a:r>
                      <a:endParaRPr lang="ru-RU" sz="2800" dirty="0">
                        <a:latin typeface="Georgia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Georgia" pitchFamily="18" charset="0"/>
                        </a:rPr>
                        <a:t>Л</a:t>
                      </a:r>
                      <a:endParaRPr lang="ru-RU" sz="2800" dirty="0">
                        <a:latin typeface="Georgia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0" b="1" dirty="0" smtClean="0">
                          <a:solidFill>
                            <a:srgbClr val="C00000"/>
                          </a:solidFill>
                          <a:latin typeface="Georgia" pitchFamily="18" charset="0"/>
                        </a:rPr>
                        <a:t>И</a:t>
                      </a:r>
                      <a:endParaRPr lang="ru-RU" sz="10000" dirty="0">
                        <a:latin typeface="Georgia" pitchFamily="18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Georgia" pitchFamily="18" charset="0"/>
                        </a:rPr>
                        <a:t>Н</a:t>
                      </a:r>
                      <a:endParaRPr lang="ru-RU" sz="2800" dirty="0">
                        <a:latin typeface="Georgia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Georgia" pitchFamily="18" charset="0"/>
                        </a:rPr>
                        <a:t>А</a:t>
                      </a:r>
                      <a:endParaRPr lang="ru-RU" sz="2800" dirty="0">
                        <a:latin typeface="Georgia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gridSpan="4">
                  <a:txBody>
                    <a:bodyPr/>
                    <a:lstStyle/>
                    <a:p>
                      <a:pPr algn="ctr"/>
                      <a:endParaRPr lang="ru-RU" sz="2800" dirty="0">
                        <a:latin typeface="Georgia" pitchFamily="18" charset="0"/>
                      </a:endParaRPr>
                    </a:p>
                  </a:txBody>
                  <a:tcPr anchor="ctr"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4326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Georgia" pitchFamily="18" charset="0"/>
                        </a:rPr>
                        <a:t> З</a:t>
                      </a:r>
                      <a:endParaRPr lang="ru-RU" sz="2800" b="1" dirty="0">
                        <a:latin typeface="Georgia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Georgia" pitchFamily="18" charset="0"/>
                        </a:rPr>
                        <a:t>Е</a:t>
                      </a:r>
                      <a:endParaRPr lang="ru-RU" sz="2800" dirty="0">
                        <a:latin typeface="Georgia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Georgia" pitchFamily="18" charset="0"/>
                        </a:rPr>
                        <a:t>М</a:t>
                      </a:r>
                      <a:endParaRPr lang="ru-RU" sz="2800" dirty="0">
                        <a:latin typeface="Georgia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Georgia" pitchFamily="18" charset="0"/>
                        </a:rPr>
                        <a:t>Л</a:t>
                      </a:r>
                      <a:endParaRPr lang="ru-RU" sz="2800" dirty="0">
                        <a:latin typeface="Georgia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Georgia" pitchFamily="18" charset="0"/>
                        </a:rPr>
                        <a:t>Я</a:t>
                      </a:r>
                      <a:endParaRPr lang="ru-RU" sz="2800" dirty="0">
                        <a:latin typeface="Georgia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Georgia" pitchFamily="18" charset="0"/>
                        </a:rPr>
                        <a:t>Н</a:t>
                      </a:r>
                      <a:endParaRPr lang="ru-RU" sz="2800" dirty="0">
                        <a:latin typeface="Georgia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Georgia" pitchFamily="18" charset="0"/>
                        </a:rPr>
                        <a:t>К</a:t>
                      </a:r>
                      <a:endParaRPr lang="ru-RU" sz="2800" dirty="0">
                        <a:latin typeface="Georgia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Georgia" pitchFamily="18" charset="0"/>
                        </a:rPr>
                        <a:t>А</a:t>
                      </a:r>
                      <a:endParaRPr lang="ru-RU" sz="2800" dirty="0">
                        <a:latin typeface="Georgia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4062">
                <a:tc rowSpan="2" gridSpan="5">
                  <a:txBody>
                    <a:bodyPr/>
                    <a:lstStyle/>
                    <a:p>
                      <a:pPr algn="ctr"/>
                      <a:endParaRPr lang="ru-RU" sz="2800" dirty="0">
                        <a:latin typeface="Georgia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Georgia" pitchFamily="18" charset="0"/>
                        </a:rPr>
                        <a:t>В</a:t>
                      </a:r>
                      <a:endParaRPr lang="ru-RU" sz="2800" b="1" dirty="0">
                        <a:latin typeface="Georgia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Georgia" pitchFamily="18" charset="0"/>
                        </a:rPr>
                        <a:t>Ш</a:t>
                      </a:r>
                      <a:endParaRPr lang="ru-RU" sz="2800" dirty="0">
                        <a:latin typeface="Georgia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Georgia" pitchFamily="18" charset="0"/>
                        </a:rPr>
                        <a:t>Н</a:t>
                      </a:r>
                      <a:endParaRPr lang="ru-RU" sz="2800" dirty="0">
                        <a:latin typeface="Georgia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Georgia" pitchFamily="18" charset="0"/>
                        </a:rPr>
                        <a:t>Я</a:t>
                      </a:r>
                      <a:endParaRPr lang="ru-RU" sz="2800" dirty="0">
                        <a:latin typeface="Georgia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ru-RU" sz="2800" dirty="0">
                        <a:latin typeface="Georgia" pitchFamily="18" charset="0"/>
                      </a:endParaRPr>
                    </a:p>
                  </a:txBody>
                  <a:tcPr anchor="ctr"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1570"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Georgia" pitchFamily="18" charset="0"/>
                        </a:rPr>
                        <a:t>Ш</a:t>
                      </a:r>
                      <a:endParaRPr lang="ru-RU" sz="2800" b="1" dirty="0">
                        <a:latin typeface="Georgia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Georgia" pitchFamily="18" charset="0"/>
                        </a:rPr>
                        <a:t>П</a:t>
                      </a:r>
                      <a:endParaRPr lang="ru-RU" sz="2800" dirty="0">
                        <a:latin typeface="Georgia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Georgia" pitchFamily="18" charset="0"/>
                        </a:rPr>
                        <a:t>О</a:t>
                      </a:r>
                      <a:endParaRPr lang="ru-RU" sz="2800" dirty="0">
                        <a:latin typeface="Georgia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Georgia" pitchFamily="18" charset="0"/>
                        </a:rPr>
                        <a:t>В</a:t>
                      </a:r>
                      <a:endParaRPr lang="ru-RU" sz="2800" dirty="0">
                        <a:latin typeface="Georgia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Georgia" pitchFamily="18" charset="0"/>
                        </a:rPr>
                        <a:t>Н</a:t>
                      </a:r>
                      <a:endParaRPr lang="ru-RU" sz="2800" dirty="0">
                        <a:latin typeface="Georgia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Georgia" pitchFamily="18" charset="0"/>
                        </a:rPr>
                        <a:t>И</a:t>
                      </a:r>
                      <a:endParaRPr lang="ru-RU" sz="2800" dirty="0">
                        <a:latin typeface="Georgia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Georgia" pitchFamily="18" charset="0"/>
                        </a:rPr>
                        <a:t>К</a:t>
                      </a:r>
                      <a:endParaRPr lang="ru-RU" sz="2800" dirty="0">
                        <a:latin typeface="Georgia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8726" name="Picture 3" descr="E:\Мои рисунки\Цветы\r01064.bmp"/>
          <p:cNvPicPr>
            <a:picLocks noChangeAspect="1" noChangeArrowheads="1"/>
          </p:cNvPicPr>
          <p:nvPr/>
        </p:nvPicPr>
        <p:blipFill>
          <a:blip r:embed="rId2" cstate="print"/>
          <a:srcRect l="11903"/>
          <a:stretch>
            <a:fillRect/>
          </a:stretch>
        </p:blipFill>
        <p:spPr bwMode="auto">
          <a:xfrm>
            <a:off x="142875" y="2857500"/>
            <a:ext cx="278606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0" descr="&amp;Acy;&amp;ncy;&amp;icy;&amp;mcy;&amp;acy;&amp;shcy;&amp;kcy;&amp;icy; &amp;TScy;&amp;vcy;&amp;iecy;&amp;tcy;&amp;ycy;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725144"/>
            <a:ext cx="1950027" cy="1799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6" descr="&amp;Acy;&amp;ncy;&amp;icy;&amp;mcy;&amp;acy;&amp;shcy;&amp;kcy;&amp;icy; &amp;TScy;&amp;vcy;&amp;iecy;&amp;tcy;&amp;ycy;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956948"/>
            <a:ext cx="1890683" cy="1977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8" descr="&amp;bcy;&amp;acy;&amp;bcy;&amp;ocy;&amp;chcy;&amp;kcy;&amp;acy;, &amp;acy;&amp;ncy;&amp;icy;&amp;mcy;&amp;acy;&amp;shcy;&amp;kcy;&amp;acy;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04664"/>
            <a:ext cx="13684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PINEAPLE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76672"/>
            <a:ext cx="1187448" cy="1180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 descr="10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9" y="0"/>
            <a:ext cx="2714612" cy="1627482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1500166" y="1285860"/>
            <a:ext cx="53578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           6-конкурс</a:t>
            </a:r>
            <a:r>
              <a:rPr lang="ru-RU" sz="48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/>
            </a:r>
            <a:br>
              <a:rPr lang="ru-RU" sz="48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r>
              <a:rPr lang="ru-RU" sz="48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«Угадай мелодию»</a:t>
            </a:r>
            <a:endParaRPr lang="ru-RU" sz="4800" dirty="0">
              <a:solidFill>
                <a:srgbClr val="002060"/>
              </a:solidFill>
            </a:endParaRPr>
          </a:p>
        </p:txBody>
      </p:sp>
      <p:pic>
        <p:nvPicPr>
          <p:cNvPr id="25" name="Picture 7" descr="c0117c48161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789040"/>
            <a:ext cx="2832100" cy="2628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 descr="Копия (2) f24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1628800"/>
            <a:ext cx="11953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C:\ЛЁхЫЧ\картинки\картинки\Животные\Обезьяны\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4005064"/>
            <a:ext cx="2945903" cy="2515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белые роз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3275856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655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CHERIES1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5214950"/>
            <a:ext cx="1285884" cy="1412001"/>
          </a:xfrm>
          <a:prstGeom prst="rect">
            <a:avLst/>
          </a:prstGeom>
        </p:spPr>
      </p:pic>
      <p:pic>
        <p:nvPicPr>
          <p:cNvPr id="15" name="Рисунок 14" descr="BERRIES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99909" y="1000108"/>
            <a:ext cx="1644091" cy="1286561"/>
          </a:xfrm>
          <a:prstGeom prst="rect">
            <a:avLst/>
          </a:prstGeom>
        </p:spPr>
      </p:pic>
      <p:pic>
        <p:nvPicPr>
          <p:cNvPr id="16" name="Рисунок 15" descr="KIWI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8148" y="3143248"/>
            <a:ext cx="735312" cy="785818"/>
          </a:xfrm>
          <a:prstGeom prst="rect">
            <a:avLst/>
          </a:prstGeom>
        </p:spPr>
      </p:pic>
      <p:pic>
        <p:nvPicPr>
          <p:cNvPr id="18" name="Рисунок 17" descr="PUMPKIN3.W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72132" y="5429264"/>
            <a:ext cx="1575745" cy="1031673"/>
          </a:xfrm>
          <a:prstGeom prst="rect">
            <a:avLst/>
          </a:prstGeom>
        </p:spPr>
      </p:pic>
      <p:pic>
        <p:nvPicPr>
          <p:cNvPr id="19" name="Рисунок 18" descr="CITRUS.W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9124" y="214290"/>
            <a:ext cx="2209415" cy="1306845"/>
          </a:xfrm>
          <a:prstGeom prst="rect">
            <a:avLst/>
          </a:prstGeom>
        </p:spPr>
      </p:pic>
      <p:pic>
        <p:nvPicPr>
          <p:cNvPr id="17" name="Рисунок 16" descr="19.jpg"/>
          <p:cNvPicPr>
            <a:picLocks noChangeAspect="1"/>
          </p:cNvPicPr>
          <p:nvPr/>
        </p:nvPicPr>
        <p:blipFill>
          <a:blip r:embed="rId8" cstate="print"/>
          <a:srcRect l="7812" t="1905" r="17656"/>
          <a:stretch>
            <a:fillRect/>
          </a:stretch>
        </p:blipFill>
        <p:spPr>
          <a:xfrm>
            <a:off x="285720" y="214290"/>
            <a:ext cx="1895521" cy="1677749"/>
          </a:xfrm>
          <a:prstGeom prst="roundRect">
            <a:avLst/>
          </a:prstGeom>
        </p:spPr>
      </p:pic>
      <p:pic>
        <p:nvPicPr>
          <p:cNvPr id="13" name="Рисунок 12" descr="AVOCADO.WM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42976" y="3071810"/>
            <a:ext cx="1036819" cy="1612632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2357422" y="2214555"/>
            <a:ext cx="45005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r>
              <a:rPr lang="ru-RU" sz="40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6-конкурс</a:t>
            </a:r>
            <a:r>
              <a:rPr lang="ru-RU" sz="40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/>
            </a:r>
            <a:br>
              <a:rPr lang="ru-RU" sz="40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r>
              <a:rPr lang="ru-RU" sz="40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«Угадай мелодию»</a:t>
            </a:r>
            <a:endParaRPr lang="ru-RU" sz="4000" dirty="0"/>
          </a:p>
        </p:txBody>
      </p:sp>
      <p:pic>
        <p:nvPicPr>
          <p:cNvPr id="11" name="Рисунок 10" descr="ACORN.WM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884368" y="4725144"/>
            <a:ext cx="928694" cy="1598516"/>
          </a:xfrm>
          <a:prstGeom prst="rect">
            <a:avLst/>
          </a:prstGeom>
        </p:spPr>
      </p:pic>
      <p:pic>
        <p:nvPicPr>
          <p:cNvPr id="12" name="калинка - малин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1403648" y="55892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75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Arno Pro" pitchFamily="18" charset="0"/>
              </a:rPr>
              <a:t>В конкурсе участвует </a:t>
            </a:r>
            <a:r>
              <a:rPr lang="ru-RU" b="1" dirty="0" smtClean="0">
                <a:solidFill>
                  <a:srgbClr val="FFFF00"/>
                </a:solidFill>
                <a:latin typeface="Arno Pro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Arno Pro" pitchFamily="18" charset="0"/>
              </a:rPr>
              <a:t>команды.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8" descr="17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2660650" cy="1995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7" descr="c0117c48161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188913"/>
            <a:ext cx="2832100" cy="2124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6" descr="&amp;Acy;&amp;ncy;&amp;icy;&amp;mcy;&amp;acy;&amp;shcy;&amp;kcy;&amp;icy; &amp;TScy;&amp;vcy;&amp;iecy;&amp;tcy;&amp;ycy;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573015"/>
            <a:ext cx="2970804" cy="3107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 descr="&amp;Acy;&amp;ncy;&amp;icy;&amp;mcy;&amp;acy;&amp;shcy;&amp;kcy;&amp;icy; &amp;TScy;&amp;vcy;&amp;iecy;&amp;tcy;&amp;ycy;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3717032"/>
            <a:ext cx="3025031" cy="27917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5992"/>
            <a:ext cx="8229600" cy="2214578"/>
          </a:xfrm>
        </p:spPr>
        <p:txBody>
          <a:bodyPr>
            <a:normAutofit/>
          </a:bodyPr>
          <a:lstStyle/>
          <a:p>
            <a:r>
              <a:rPr lang="ru-RU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6-конкурс</a:t>
            </a:r>
            <a:r>
              <a:rPr lang="ru-RU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/>
            </a:r>
            <a:br>
              <a:rPr lang="ru-RU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r>
              <a:rPr lang="ru-RU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«Угадай мелодию»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8" descr="MCj023257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581128"/>
            <a:ext cx="2664296" cy="1944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MCj021536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340768"/>
            <a:ext cx="2307600" cy="2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189802781_0lik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4838" y="-49213"/>
            <a:ext cx="2320925" cy="244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MCj0246129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4071942"/>
            <a:ext cx="1865312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MMj02237730000[1]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78" y="1571612"/>
            <a:ext cx="20891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MCj0437555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868" y="4500570"/>
            <a:ext cx="1866900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Копия (2) f243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8144" y="260648"/>
            <a:ext cx="11953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Копия (2) f243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63688" y="0"/>
            <a:ext cx="11953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Копия (2) f243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64088" y="1700808"/>
            <a:ext cx="11953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Копия (2) f243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11760" y="1700808"/>
            <a:ext cx="11953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антош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2987824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69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286000" y="310583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6-конкурс</a:t>
            </a:r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/>
            </a:r>
            <a:b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«Угадай мелодию»</a:t>
            </a:r>
            <a:endParaRPr lang="ru-RU" sz="3600" dirty="0"/>
          </a:p>
        </p:txBody>
      </p:sp>
      <p:pic>
        <p:nvPicPr>
          <p:cNvPr id="18" name="Picture 3" descr="E:\Мои рисунки\Цветы\r01064.bmp"/>
          <p:cNvPicPr>
            <a:picLocks noChangeAspect="1" noChangeArrowheads="1"/>
          </p:cNvPicPr>
          <p:nvPr/>
        </p:nvPicPr>
        <p:blipFill>
          <a:blip r:embed="rId3" cstate="print"/>
          <a:srcRect l="11903"/>
          <a:stretch>
            <a:fillRect/>
          </a:stretch>
        </p:blipFill>
        <p:spPr bwMode="auto">
          <a:xfrm>
            <a:off x="214282" y="4286256"/>
            <a:ext cx="2786063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36" descr="&amp;Acy;&amp;ncy;&amp;icy;&amp;mcy;&amp;acy;&amp;shcy;&amp;kcy;&amp;icy; &amp;TScy;&amp;vcy;&amp;iecy;&amp;tcy;&amp;ycy;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16632"/>
            <a:ext cx="352839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6" descr="&amp;Acy;&amp;ncy;&amp;icy;&amp;mcy;&amp;acy;&amp;shcy;&amp;kcy;&amp;icy; &amp;TScy;&amp;vcy;&amp;iecy;&amp;tcy;&amp;ycy;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717032"/>
            <a:ext cx="352839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:\Users\Администратор\Desktop\rozy_cvety_buket_butony_lepestki_rosa_kapli_83421_300x16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548680"/>
            <a:ext cx="2857500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миллион алых роз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3635896" y="55892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67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286000" y="310583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6-конкурс</a:t>
            </a:r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/>
            </a:r>
            <a:b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«Угадай мелодию»</a:t>
            </a:r>
            <a:endParaRPr lang="ru-RU" sz="3600" dirty="0"/>
          </a:p>
        </p:txBody>
      </p:sp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3681413" cy="2451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3" descr="E:\Мои рисунки\Цветы\r01064.bmp"/>
          <p:cNvPicPr>
            <a:picLocks noChangeAspect="1" noChangeArrowheads="1"/>
          </p:cNvPicPr>
          <p:nvPr/>
        </p:nvPicPr>
        <p:blipFill>
          <a:blip r:embed="rId4" cstate="print"/>
          <a:srcRect l="11903"/>
          <a:stretch>
            <a:fillRect/>
          </a:stretch>
        </p:blipFill>
        <p:spPr bwMode="auto">
          <a:xfrm>
            <a:off x="5724128" y="332656"/>
            <a:ext cx="2786063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ЛЁхЫЧ\картинки\картинки\Природа\L1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3212976"/>
            <a:ext cx="2593968" cy="3284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365104"/>
            <a:ext cx="3384376" cy="20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желтые тюлпан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572000" y="573325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07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ЛЁхЫЧ\картинки\картинки\Новая папка\Рисунок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725144"/>
            <a:ext cx="2232248" cy="1535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ЛЁхЫЧ\картинки\картинки\Животные\Разные звери\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509120"/>
            <a:ext cx="3120347" cy="20162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1" name="Picture 7" descr="C:\ЛЁхЫЧ\картинки\картинки\Природа\0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60648"/>
            <a:ext cx="4416490" cy="3312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4" descr="1189802781_0lik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-387424"/>
            <a:ext cx="2320925" cy="244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Копия (2) f243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548680"/>
            <a:ext cx="11953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Копия (2) f243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92696"/>
            <a:ext cx="11953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Users\Администратор\Desktop\55602170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2204864"/>
            <a:ext cx="2880320" cy="1909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песенка мамонтен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3923928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81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8229600" cy="1143000"/>
          </a:xfrm>
        </p:spPr>
        <p:txBody>
          <a:bodyPr/>
          <a:lstStyle/>
          <a:p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149080"/>
            <a:ext cx="2592288" cy="1970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6578" y="1500174"/>
            <a:ext cx="1714512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8" descr="178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188640"/>
            <a:ext cx="2660650" cy="1995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5" descr="0_1e2ac_3fd21afe_X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3643314"/>
            <a:ext cx="2730500" cy="204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1189802781_0lik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4838" y="-49213"/>
            <a:ext cx="2320925" cy="244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Копия (2) f243"/>
          <p:cNvPicPr>
            <a:picLocks noGrp="1" noChangeAspect="1" noChangeArrowheads="1" noCrop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36096" y="1772816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Копия (2) f243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79712" y="1988840"/>
            <a:ext cx="11953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Копия (2) f243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188640"/>
            <a:ext cx="11953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8" descr="&amp;bcy;&amp;acy;&amp;bcy;&amp;ocy;&amp;chcy;&amp;kcy;&amp;acy;, &amp;acy;&amp;ncy;&amp;icy;&amp;mcy;&amp;acy;&amp;shcy;&amp;kcy;&amp;acy;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91880" y="3356992"/>
            <a:ext cx="13684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омаш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3491880" y="573325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30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ЛЁхЫЧ\картинки\картинки\Природа\Копия припод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9764" y="3717032"/>
            <a:ext cx="4056451" cy="3042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5" descr="MCj043441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4653136"/>
            <a:ext cx="1625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1189802781_0lik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4838" y="-49213"/>
            <a:ext cx="2320925" cy="244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ЛЁхЫЧ\картинки\картинки\Животные\Разные звери\8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836712"/>
            <a:ext cx="3329947" cy="2497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ЛЁхЫЧ\картинки\картинки\Животные\Разные звери\IMG00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268760"/>
            <a:ext cx="3185510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Копия (2) f243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87624" y="188640"/>
            <a:ext cx="979363" cy="1061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Копия (2) f243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92080" y="0"/>
            <a:ext cx="888414" cy="96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Копия (2) f243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3923928" y="2276872"/>
            <a:ext cx="1058535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три белых кон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1115616" y="5805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71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1472952" cy="1472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980728"/>
            <a:ext cx="6825797" cy="5517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0"/>
            <a:ext cx="1512168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0019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1484784"/>
            <a:ext cx="557212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0019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-459432"/>
            <a:ext cx="557212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8" descr="&amp;Acy;&amp;ncy;&amp;icy;&amp;mcy;&amp;acy;&amp;shcy;&amp;kcy;&amp;icy; &amp;Bcy;&amp;acy;&amp;bcy;&amp;ocy;&amp;chcy;&amp;kcy;&amp;icy;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2420888"/>
            <a:ext cx="1824037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8" descr="&amp;Acy;&amp;ncy;&amp;icy;&amp;mcy;&amp;acy;&amp;shcy;&amp;kcy;&amp;icy; &amp;Bcy;&amp;acy;&amp;bcy;&amp;ocy;&amp;chcy;&amp;kcy;&amp;icy;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2492896"/>
            <a:ext cx="1824037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в траве сидел кузнечи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323528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98 0.22179 L 0.16303 -0.1112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98 0.22179 L 0.16303 -0.11124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2686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1189802781_0lik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4838" y="-49213"/>
            <a:ext cx="2320925" cy="244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Копия (2) f2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188640"/>
            <a:ext cx="11953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Копия (2) f2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16632"/>
            <a:ext cx="11953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4653136"/>
            <a:ext cx="2580713" cy="1935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2852936"/>
            <a:ext cx="2532559" cy="1899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3" descr="Копия (2) f2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1340768"/>
            <a:ext cx="11953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Копия (2) f2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076056" y="1844824"/>
            <a:ext cx="1058535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Копия (2) f2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771800" y="2132856"/>
            <a:ext cx="1058535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песенка львен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971600" y="55892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96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4"/>
          <p:cNvSpPr>
            <a:spLocks noChangeArrowheads="1" noChangeShapeType="1" noTextEdit="1"/>
          </p:cNvSpPr>
          <p:nvPr/>
        </p:nvSpPr>
        <p:spPr bwMode="auto">
          <a:xfrm>
            <a:off x="3059112" y="2492375"/>
            <a:ext cx="4227532" cy="148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 конкурс</a:t>
            </a:r>
            <a:endParaRPr lang="ru-RU" sz="9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 rot="-3590683">
            <a:off x="564356" y="3259932"/>
            <a:ext cx="92868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9600" b="1"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 rot="2334272">
            <a:off x="6659563" y="981075"/>
            <a:ext cx="92868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9600" b="1"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 rot="1773446">
            <a:off x="3779838" y="4797425"/>
            <a:ext cx="92868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9600" b="1"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 rot="8540058">
            <a:off x="2843213" y="620713"/>
            <a:ext cx="92868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9600" b="1"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 rot="8970887">
            <a:off x="7524750" y="4292600"/>
            <a:ext cx="92868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9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 rot="7025297">
            <a:off x="1093788" y="1433513"/>
            <a:ext cx="5905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9600" b="1">
                <a:effectLst>
                  <a:outerShdw blurRad="38100" dist="38100" dir="2700000" algn="tl">
                    <a:srgbClr val="FFFFFF"/>
                  </a:outerShdw>
                </a:effectLst>
              </a:rPr>
              <a:t>!</a:t>
            </a:r>
          </a:p>
        </p:txBody>
      </p:sp>
      <p:sp>
        <p:nvSpPr>
          <p:cNvPr id="46093" name="Text Box 13"/>
          <p:cNvSpPr txBox="1">
            <a:spLocks noChangeArrowheads="1"/>
          </p:cNvSpPr>
          <p:nvPr/>
        </p:nvSpPr>
        <p:spPr bwMode="auto">
          <a:xfrm rot="908539">
            <a:off x="5219700" y="620713"/>
            <a:ext cx="5905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9600" b="1">
                <a:effectLst>
                  <a:outerShdw blurRad="38100" dist="38100" dir="2700000" algn="tl">
                    <a:srgbClr val="FFFFFF"/>
                  </a:outerShdw>
                </a:effectLst>
              </a:rPr>
              <a:t>!</a:t>
            </a:r>
          </a:p>
        </p:txBody>
      </p:sp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5148263" y="4868863"/>
            <a:ext cx="5905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9600" b="1">
                <a:effectLst>
                  <a:outerShdw blurRad="38100" dist="38100" dir="2700000" algn="tl">
                    <a:srgbClr val="FFFFFF"/>
                  </a:outerShdw>
                </a:effectLst>
              </a:rPr>
              <a:t>!</a:t>
            </a:r>
          </a:p>
        </p:txBody>
      </p:sp>
      <p:sp>
        <p:nvSpPr>
          <p:cNvPr id="46095" name="Text Box 15"/>
          <p:cNvSpPr txBox="1">
            <a:spLocks noChangeArrowheads="1"/>
          </p:cNvSpPr>
          <p:nvPr/>
        </p:nvSpPr>
        <p:spPr bwMode="auto">
          <a:xfrm rot="-1112747">
            <a:off x="2268538" y="4797425"/>
            <a:ext cx="5905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9600" b="1">
                <a:effectLst>
                  <a:outerShdw blurRad="38100" dist="38100" dir="2700000" algn="tl">
                    <a:srgbClr val="FFFFFF"/>
                  </a:outerShdw>
                </a:effectLst>
              </a:rPr>
              <a:t>!</a:t>
            </a:r>
          </a:p>
        </p:txBody>
      </p:sp>
      <p:sp>
        <p:nvSpPr>
          <p:cNvPr id="46096" name="Text Box 16"/>
          <p:cNvSpPr txBox="1">
            <a:spLocks noChangeArrowheads="1"/>
          </p:cNvSpPr>
          <p:nvPr/>
        </p:nvSpPr>
        <p:spPr bwMode="auto">
          <a:xfrm rot="1075087">
            <a:off x="7812088" y="2276475"/>
            <a:ext cx="5905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9600" b="1">
                <a:effectLst>
                  <a:outerShdw blurRad="38100" dist="38100" dir="2700000" algn="tl">
                    <a:srgbClr val="FFFFFF"/>
                  </a:outerShdw>
                </a:effectLst>
              </a:rPr>
              <a:t>!</a:t>
            </a:r>
          </a:p>
        </p:txBody>
      </p:sp>
      <p:pic>
        <p:nvPicPr>
          <p:cNvPr id="22541" name="Picture 5" descr="MCj043441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5800" y="3992563"/>
            <a:ext cx="1625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17" name="Group 13"/>
          <p:cNvGraphicFramePr>
            <a:graphicFrameLocks noGrp="1"/>
          </p:cNvGraphicFramePr>
          <p:nvPr>
            <p:ph/>
          </p:nvPr>
        </p:nvGraphicFramePr>
        <p:xfrm>
          <a:off x="457200" y="1196975"/>
          <a:ext cx="6130925" cy="1223963"/>
        </p:xfrm>
        <a:graphic>
          <a:graphicData uri="http://schemas.openxmlformats.org/drawingml/2006/table">
            <a:tbl>
              <a:tblPr/>
              <a:tblGrid>
                <a:gridCol w="6130925"/>
              </a:tblGrid>
              <a:tr h="12239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 описанию определить что это за животное.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3556" name="Picture 4" descr="VFrkYWW46e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8604250" cy="68834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7772400" cy="1728191"/>
          </a:xfrm>
        </p:spPr>
        <p:txBody>
          <a:bodyPr/>
          <a:lstStyle/>
          <a:p>
            <a:r>
              <a:rPr lang="ru-RU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 конкурс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08920"/>
            <a:ext cx="6400800" cy="2929880"/>
          </a:xfrm>
        </p:spPr>
        <p:txBody>
          <a:bodyPr>
            <a:normAutofit/>
          </a:bodyPr>
          <a:lstStyle/>
          <a:p>
            <a:r>
              <a:rPr lang="ru-RU" sz="54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Представление команд</a:t>
            </a:r>
            <a:endParaRPr lang="ru-RU" sz="5400" dirty="0">
              <a:solidFill>
                <a:srgbClr val="FF00FF"/>
              </a:solidFill>
            </a:endParaRPr>
          </a:p>
        </p:txBody>
      </p:sp>
      <p:pic>
        <p:nvPicPr>
          <p:cNvPr id="4" name="Рисунок 3" descr="GRAPES6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9880" y="332656"/>
            <a:ext cx="1829872" cy="1596146"/>
          </a:xfrm>
          <a:prstGeom prst="rect">
            <a:avLst/>
          </a:prstGeom>
        </p:spPr>
      </p:pic>
      <p:pic>
        <p:nvPicPr>
          <p:cNvPr id="6" name="Рисунок 5" descr="BERRIES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7" y="4005064"/>
            <a:ext cx="2267744" cy="1718609"/>
          </a:xfrm>
          <a:prstGeom prst="rect">
            <a:avLst/>
          </a:prstGeom>
        </p:spPr>
      </p:pic>
      <p:pic>
        <p:nvPicPr>
          <p:cNvPr id="7" name="Picture 7" descr="MCj0280693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789040"/>
            <a:ext cx="2125470" cy="249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MCj0280936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285728"/>
            <a:ext cx="1831975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4282233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4592510"/>
            <a:ext cx="2232248" cy="1860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285883"/>
          </a:xfrm>
        </p:spPr>
        <p:txBody>
          <a:bodyPr>
            <a:normAutofit fontScale="90000"/>
          </a:bodyPr>
          <a:lstStyle/>
          <a:p>
            <a:r>
              <a:rPr lang="ru-RU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Что это за животное?</a:t>
            </a:r>
            <a:br>
              <a:rPr lang="ru-RU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endParaRPr lang="ru-RU" dirty="0">
              <a:solidFill>
                <a:srgbClr val="FF00F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2000240"/>
            <a:ext cx="7200928" cy="2714644"/>
          </a:xfrm>
        </p:spPr>
        <p:txBody>
          <a:bodyPr>
            <a:normAutofit fontScale="62500" lnSpcReduction="20000"/>
          </a:bodyPr>
          <a:lstStyle/>
          <a:p>
            <a:r>
              <a:rPr lang="ru-RU" sz="3800" b="1" dirty="0" smtClean="0">
                <a:solidFill>
                  <a:srgbClr val="002060"/>
                </a:solidFill>
              </a:rPr>
              <a:t> 1.Это животное питается рыбой и животными, предпочитает гнилое мясо. Когда падаль разложится, тогда он ее ест.</a:t>
            </a:r>
          </a:p>
          <a:p>
            <a:r>
              <a:rPr lang="ru-RU" sz="3800" b="1" dirty="0" smtClean="0">
                <a:solidFill>
                  <a:srgbClr val="002060"/>
                </a:solidFill>
              </a:rPr>
              <a:t>Самое осторожное и трусливое животное. Не отличается агрессивным характером. </a:t>
            </a:r>
          </a:p>
          <a:p>
            <a:endParaRPr lang="ru-RU" sz="3800" b="1" dirty="0" smtClean="0">
              <a:solidFill>
                <a:srgbClr val="002060"/>
              </a:solidFill>
            </a:endParaRPr>
          </a:p>
          <a:p>
            <a:r>
              <a:rPr lang="ru-RU" sz="3800" b="1" dirty="0" smtClean="0">
                <a:solidFill>
                  <a:srgbClr val="002060"/>
                </a:solidFill>
              </a:rPr>
              <a:t>Может утащить в воду любого животного или человека. Из его кожи делают сумочки</a:t>
            </a:r>
            <a:r>
              <a:rPr lang="ru-RU" sz="3800" b="1" smtClean="0">
                <a:solidFill>
                  <a:srgbClr val="002060"/>
                </a:solidFill>
              </a:rPr>
              <a:t>. </a:t>
            </a:r>
            <a:endParaRPr lang="ru-RU" sz="3800" b="1" dirty="0" smtClean="0">
              <a:solidFill>
                <a:srgbClr val="002060"/>
              </a:solidFill>
            </a:endParaRPr>
          </a:p>
          <a:p>
            <a:endParaRPr lang="ru-RU" sz="3800" b="1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Picture 14" descr="MCj044042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57166"/>
            <a:ext cx="1827212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MCj043755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4643446"/>
            <a:ext cx="19939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8" descr="&amp;Acy;&amp;ncy;&amp;icy;&amp;mcy;&amp;acy;&amp;shcy;&amp;kcy;&amp;icy; &amp;Bcy;&amp;acy;&amp;bcy;&amp;ocy;&amp;chcy;&amp;kcy;&amp;icy;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9963" y="0"/>
            <a:ext cx="1824037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8" descr="&amp;Acy;&amp;ncy;&amp;icy;&amp;mcy;&amp;acy;&amp;shcy;&amp;kcy;&amp;icy; &amp;Bcy;&amp;acy;&amp;bcy;&amp;ocy;&amp;chcy;&amp;kcy;&amp;icy;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725144"/>
            <a:ext cx="1824037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472385" cy="1939916"/>
          </a:xfrm>
        </p:spPr>
        <p:txBody>
          <a:bodyPr>
            <a:normAutofit/>
          </a:bodyPr>
          <a:lstStyle/>
          <a:p>
            <a:r>
              <a:rPr lang="ru-RU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Что это за животное?</a:t>
            </a:r>
            <a:br>
              <a:rPr lang="ru-RU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endParaRPr lang="ru-RU" dirty="0"/>
          </a:p>
        </p:txBody>
      </p:sp>
      <p:pic>
        <p:nvPicPr>
          <p:cNvPr id="4" name="Рисунок 3" descr="http://fotozveri.ru/krokodil/13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89216"/>
            <a:ext cx="7056784" cy="3911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1071569"/>
          </a:xfrm>
        </p:spPr>
        <p:txBody>
          <a:bodyPr>
            <a:normAutofit fontScale="90000"/>
          </a:bodyPr>
          <a:lstStyle/>
          <a:p>
            <a:r>
              <a:rPr lang="ru-RU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Что это за животное?</a:t>
            </a:r>
            <a:br>
              <a:rPr lang="ru-RU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endParaRPr lang="ru-RU" dirty="0">
              <a:solidFill>
                <a:srgbClr val="FF00F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571612"/>
            <a:ext cx="8001056" cy="364333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Встречаются он массой до 750 кг, при длине тела 2,5 метра. Населяет лесные районы, отчасти безлесные горы и плоскогорья. Хорошо лазает по деревьям.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Питается преимущественно ягодами, плодами, орехами, зелеными растениями, насекомыми, их личинками.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На зиму впадает в зимнюю спячку. 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5" name="Picture 14" descr="MCj044042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1827212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Cj043755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5072074"/>
            <a:ext cx="1701852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8" descr="&amp;Acy;&amp;ncy;&amp;icy;&amp;mcy;&amp;acy;&amp;shcy;&amp;kcy;&amp;icy; &amp;Bcy;&amp;acy;&amp;bcy;&amp;ocy;&amp;chcy;&amp;kcy;&amp;icy;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-243408"/>
            <a:ext cx="1824037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8" descr="&amp;Acy;&amp;ncy;&amp;icy;&amp;mcy;&amp;acy;&amp;shcy;&amp;kcy;&amp;icy; &amp;Bcy;&amp;acy;&amp;bcy;&amp;ocy;&amp;chcy;&amp;kcy;&amp;icy;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013176"/>
            <a:ext cx="1824037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CORN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43834" y="1571612"/>
            <a:ext cx="1082900" cy="1158866"/>
          </a:xfrm>
          <a:prstGeom prst="rect">
            <a:avLst/>
          </a:prstGeom>
        </p:spPr>
      </p:pic>
      <p:pic>
        <p:nvPicPr>
          <p:cNvPr id="5" name="Рисунок 4" descr="PEAPOD1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5500702"/>
            <a:ext cx="1714512" cy="1143008"/>
          </a:xfrm>
          <a:prstGeom prst="rect">
            <a:avLst/>
          </a:prstGeom>
        </p:spPr>
      </p:pic>
      <p:pic>
        <p:nvPicPr>
          <p:cNvPr id="6" name="Рисунок 5" descr="18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5500702"/>
            <a:ext cx="1643074" cy="1214446"/>
          </a:xfrm>
          <a:prstGeom prst="rect">
            <a:avLst/>
          </a:prstGeom>
        </p:spPr>
      </p:pic>
      <p:pic>
        <p:nvPicPr>
          <p:cNvPr id="7" name="Содержимое 6" descr="BFRUIT1.WMF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4172293" y="3078626"/>
            <a:ext cx="770839" cy="540410"/>
          </a:xfrm>
          <a:prstGeom prst="rect">
            <a:avLst/>
          </a:prstGeom>
        </p:spPr>
      </p:pic>
      <p:pic>
        <p:nvPicPr>
          <p:cNvPr id="8" name="Рисунок 7" descr="APPLES.W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86116" y="5143512"/>
            <a:ext cx="1630375" cy="1109167"/>
          </a:xfrm>
          <a:prstGeom prst="rect">
            <a:avLst/>
          </a:prstGeom>
        </p:spPr>
      </p:pic>
      <p:pic>
        <p:nvPicPr>
          <p:cNvPr id="9" name="Picture 20" descr="0029"/>
          <p:cNvPicPr>
            <a:picLocks noChangeAspect="1" noChangeArrowheads="1"/>
          </p:cNvPicPr>
          <p:nvPr/>
        </p:nvPicPr>
        <p:blipFill>
          <a:blip r:embed="rId7" cstate="print">
            <a:lum bright="10000"/>
          </a:blip>
          <a:srcRect/>
          <a:stretch>
            <a:fillRect/>
          </a:stretch>
        </p:blipFill>
        <p:spPr bwMode="auto">
          <a:xfrm>
            <a:off x="5357818" y="1500174"/>
            <a:ext cx="403225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картинки\картинки\Животные\Медведи\1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2743200" y="-428652"/>
            <a:ext cx="14630400" cy="87344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err="1" smtClean="0">
                <a:solidFill>
                  <a:srgbClr val="FF00FF"/>
                </a:solidFill>
              </a:rPr>
              <a:t>Физминутка</a:t>
            </a:r>
            <a:endParaRPr lang="ru-RU" i="1" dirty="0">
              <a:solidFill>
                <a:srgbClr val="FF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287588" y="1716088"/>
          <a:ext cx="4568825" cy="3425825"/>
        </p:xfrm>
        <a:graphic>
          <a:graphicData uri="http://schemas.openxmlformats.org/presentationml/2006/ole">
            <p:oleObj spid="_x0000_s3074" name="Презентация" r:id="rId3" imgW="4569094" imgH="3425815" progId="PowerPoint.Show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9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 –конкурс</a:t>
            </a:r>
            <a:br>
              <a:rPr lang="ru-RU" sz="49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r>
              <a:rPr lang="ru-RU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/>
            </a:r>
            <a:br>
              <a:rPr lang="ru-RU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r>
              <a:rPr lang="ru-RU" sz="67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Капитанов</a:t>
            </a:r>
            <a:endParaRPr lang="ru-RU" sz="67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 descr="MCj043441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256"/>
            <a:ext cx="1625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4286256"/>
            <a:ext cx="1960746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 descr="MCj043441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428604"/>
            <a:ext cx="1625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MCj0437553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04664"/>
            <a:ext cx="19939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"Чёрный ящик»     </a:t>
            </a:r>
            <a:br>
              <a:rPr lang="ru-RU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r>
              <a:rPr lang="ru-RU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игра со зрителями.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 ( загадочный предмет в черном ящике)</a:t>
            </a:r>
          </a:p>
          <a:p>
            <a:endParaRPr lang="ru-RU" dirty="0" smtClean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Этот предмет был изобретен в Японии в 1185 году, использовался для обязательного аксессуара на официальных церемониях. Сделал он из бамбука, дерева или другого материала и одной шпильки. Обклеивали его бумагой или материалом. Очень компактен, эффективен в развернутом виде. Используется в танце и называется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майоги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8" descr="MCj037014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1746" y="260648"/>
            <a:ext cx="143244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gnom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0"/>
            <a:ext cx="1043608" cy="1863573"/>
          </a:xfrm>
          <a:prstGeom prst="rect">
            <a:avLst/>
          </a:prstGeom>
          <a:noFill/>
        </p:spPr>
      </p:pic>
      <p:sp>
        <p:nvSpPr>
          <p:cNvPr id="6" name="Line 9"/>
          <p:cNvSpPr>
            <a:spLocks noChangeShapeType="1"/>
          </p:cNvSpPr>
          <p:nvPr/>
        </p:nvSpPr>
        <p:spPr bwMode="auto">
          <a:xfrm flipH="1">
            <a:off x="1475656" y="548680"/>
            <a:ext cx="792088" cy="144016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 –конкурс</a:t>
            </a:r>
            <a:br>
              <a:rPr lang="ru-RU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r>
              <a:rPr lang="ru-RU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«Кто лишний»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8" descr="MCj037014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1071546"/>
            <a:ext cx="1739900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MCj028069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857232"/>
            <a:ext cx="2051050" cy="271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MCj0437553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142852"/>
            <a:ext cx="19939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«Кто лишний»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b="1" dirty="0" smtClean="0"/>
              <a:t>Белый гриб-подберезовик-подосиновик- мухомор.</a:t>
            </a:r>
          </a:p>
          <a:p>
            <a:pPr lvl="0"/>
            <a:r>
              <a:rPr lang="ru-RU" b="1" dirty="0" smtClean="0"/>
              <a:t>Береза-клен- сосна-осина.</a:t>
            </a:r>
          </a:p>
          <a:p>
            <a:pPr lvl="0"/>
            <a:r>
              <a:rPr lang="ru-RU" b="1" dirty="0" smtClean="0"/>
              <a:t>Динозавр- бегемот-крокодил-слон.</a:t>
            </a:r>
          </a:p>
          <a:p>
            <a:pPr lvl="0"/>
            <a:r>
              <a:rPr lang="ru-RU" b="1" dirty="0" smtClean="0"/>
              <a:t>Корова-индюк- лошадь-баран.</a:t>
            </a:r>
          </a:p>
          <a:p>
            <a:pPr lvl="0"/>
            <a:r>
              <a:rPr lang="ru-RU" b="1" dirty="0" smtClean="0"/>
              <a:t>Шимпанзе- орангутанг-горилла-панда.</a:t>
            </a:r>
          </a:p>
          <a:p>
            <a:pPr lvl="0"/>
            <a:r>
              <a:rPr lang="ru-RU" b="1" dirty="0" smtClean="0"/>
              <a:t>Налим-карась -крот-пескарь.</a:t>
            </a:r>
          </a:p>
          <a:p>
            <a:pPr lvl="0"/>
            <a:r>
              <a:rPr lang="ru-RU" b="1" dirty="0" smtClean="0"/>
              <a:t>Кошка-заяц- волк-рысь.</a:t>
            </a:r>
          </a:p>
          <a:p>
            <a:pPr lvl="0"/>
            <a:r>
              <a:rPr lang="ru-RU" b="1" dirty="0" smtClean="0"/>
              <a:t>Курица- утка- утконос- гусь.</a:t>
            </a:r>
          </a:p>
          <a:p>
            <a:pPr lvl="0"/>
            <a:r>
              <a:rPr lang="ru-RU" b="1" dirty="0" smtClean="0"/>
              <a:t>Роза- ландыш- тюльпан- дуб.</a:t>
            </a:r>
          </a:p>
          <a:p>
            <a:pPr lvl="0"/>
            <a:r>
              <a:rPr lang="ru-RU" b="1" dirty="0" smtClean="0"/>
              <a:t>Яблоко-огурец- помидор-перец.</a:t>
            </a:r>
            <a:r>
              <a:rPr lang="en-US" b="1" dirty="0" smtClean="0"/>
              <a:t>      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3212976"/>
            <a:ext cx="2592288" cy="2989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8" descr="0a33db769ed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1584176" cy="1604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Давайте проверим.</a:t>
            </a:r>
            <a:br>
              <a:rPr lang="ru-RU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b="1" dirty="0" smtClean="0"/>
              <a:t>Белый гриб-подберезовик-подосиновик- </a:t>
            </a:r>
            <a:r>
              <a:rPr lang="ru-RU" b="1" dirty="0" smtClean="0">
                <a:solidFill>
                  <a:srgbClr val="FF0000"/>
                </a:solidFill>
              </a:rPr>
              <a:t>мухомор.</a:t>
            </a:r>
          </a:p>
          <a:p>
            <a:pPr lvl="0"/>
            <a:r>
              <a:rPr lang="ru-RU" b="1" dirty="0" smtClean="0"/>
              <a:t>Береза-клен- </a:t>
            </a:r>
            <a:r>
              <a:rPr lang="ru-RU" b="1" dirty="0" smtClean="0">
                <a:solidFill>
                  <a:srgbClr val="FF0000"/>
                </a:solidFill>
              </a:rPr>
              <a:t>сосна</a:t>
            </a:r>
            <a:r>
              <a:rPr lang="ru-RU" b="1" dirty="0" smtClean="0"/>
              <a:t>-осина.</a:t>
            </a:r>
          </a:p>
          <a:p>
            <a:pPr lvl="0"/>
            <a:r>
              <a:rPr lang="ru-RU" b="1" dirty="0" smtClean="0">
                <a:solidFill>
                  <a:srgbClr val="FF0000"/>
                </a:solidFill>
              </a:rPr>
              <a:t>Динозавр</a:t>
            </a:r>
            <a:r>
              <a:rPr lang="ru-RU" b="1" dirty="0" smtClean="0"/>
              <a:t>- бегемот-крокодил-слон.</a:t>
            </a:r>
          </a:p>
          <a:p>
            <a:pPr lvl="0"/>
            <a:r>
              <a:rPr lang="ru-RU" b="1" dirty="0" smtClean="0"/>
              <a:t>Корова</a:t>
            </a:r>
            <a:r>
              <a:rPr lang="ru-RU" b="1" dirty="0" smtClean="0">
                <a:solidFill>
                  <a:srgbClr val="FF0000"/>
                </a:solidFill>
              </a:rPr>
              <a:t>-индюк</a:t>
            </a:r>
            <a:r>
              <a:rPr lang="ru-RU" b="1" dirty="0" smtClean="0"/>
              <a:t>- лошадь-баран.</a:t>
            </a:r>
          </a:p>
          <a:p>
            <a:pPr lvl="0"/>
            <a:r>
              <a:rPr lang="ru-RU" b="1" dirty="0" smtClean="0"/>
              <a:t>Шимпанзе- орангутанг-горилла-</a:t>
            </a:r>
            <a:r>
              <a:rPr lang="ru-RU" b="1" dirty="0" smtClean="0">
                <a:solidFill>
                  <a:srgbClr val="FF0000"/>
                </a:solidFill>
              </a:rPr>
              <a:t>панда.</a:t>
            </a:r>
          </a:p>
          <a:p>
            <a:pPr lvl="0"/>
            <a:r>
              <a:rPr lang="ru-RU" b="1" dirty="0" smtClean="0"/>
              <a:t>Налим-карась -</a:t>
            </a:r>
            <a:r>
              <a:rPr lang="ru-RU" b="1" dirty="0" smtClean="0">
                <a:solidFill>
                  <a:srgbClr val="FF0000"/>
                </a:solidFill>
              </a:rPr>
              <a:t>крот</a:t>
            </a:r>
            <a:r>
              <a:rPr lang="ru-RU" b="1" dirty="0" smtClean="0"/>
              <a:t>-пескарь.</a:t>
            </a:r>
          </a:p>
          <a:p>
            <a:pPr lvl="0"/>
            <a:r>
              <a:rPr lang="ru-RU" b="1" dirty="0" smtClean="0"/>
              <a:t>Кошка-</a:t>
            </a:r>
            <a:r>
              <a:rPr lang="ru-RU" b="1" dirty="0" smtClean="0">
                <a:solidFill>
                  <a:srgbClr val="FF0000"/>
                </a:solidFill>
              </a:rPr>
              <a:t>заяц-</a:t>
            </a:r>
            <a:r>
              <a:rPr lang="ru-RU" b="1" dirty="0" smtClean="0"/>
              <a:t> волк-рысь.</a:t>
            </a:r>
          </a:p>
          <a:p>
            <a:pPr lvl="0"/>
            <a:r>
              <a:rPr lang="ru-RU" b="1" dirty="0" smtClean="0"/>
              <a:t>Курица- утка- </a:t>
            </a:r>
            <a:r>
              <a:rPr lang="ru-RU" b="1" dirty="0" smtClean="0">
                <a:solidFill>
                  <a:srgbClr val="FF0000"/>
                </a:solidFill>
              </a:rPr>
              <a:t>утконос</a:t>
            </a:r>
            <a:r>
              <a:rPr lang="ru-RU" b="1" dirty="0" smtClean="0"/>
              <a:t>- гусь.</a:t>
            </a:r>
          </a:p>
          <a:p>
            <a:pPr lvl="0"/>
            <a:r>
              <a:rPr lang="ru-RU" b="1" dirty="0" smtClean="0"/>
              <a:t>Роза- ландыш- тюльпан- </a:t>
            </a:r>
            <a:r>
              <a:rPr lang="ru-RU" b="1" dirty="0" smtClean="0">
                <a:solidFill>
                  <a:srgbClr val="FF0000"/>
                </a:solidFill>
              </a:rPr>
              <a:t>дуб.</a:t>
            </a:r>
          </a:p>
          <a:p>
            <a:pPr lvl="0"/>
            <a:r>
              <a:rPr lang="ru-RU" b="1" dirty="0" smtClean="0">
                <a:solidFill>
                  <a:srgbClr val="FF0000"/>
                </a:solidFill>
              </a:rPr>
              <a:t>Яблоко</a:t>
            </a:r>
            <a:r>
              <a:rPr lang="ru-RU" b="1" dirty="0" smtClean="0"/>
              <a:t>-огурец- помидор-перец.</a:t>
            </a:r>
            <a:r>
              <a:rPr lang="en-US" b="1" dirty="0" smtClean="0"/>
              <a:t>        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3068960"/>
            <a:ext cx="2880320" cy="3133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8" descr="0a33db769ed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1584176" cy="1604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Команды.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5301208"/>
            <a:ext cx="22322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FF"/>
                </a:solidFill>
              </a:rPr>
              <a:t> </a:t>
            </a:r>
            <a:endParaRPr lang="ru-RU" i="1" dirty="0">
              <a:solidFill>
                <a:srgbClr val="FF00FF"/>
              </a:solidFill>
            </a:endParaRPr>
          </a:p>
        </p:txBody>
      </p:sp>
      <p:pic>
        <p:nvPicPr>
          <p:cNvPr id="8" name="Picture 36" descr="&amp;Acy;&amp;ncy;&amp;icy;&amp;mcy;&amp;acy;&amp;shcy;&amp;kcy;&amp;icy; &amp;TScy;&amp;vcy;&amp;iecy;&amp;tcy;&amp;ycy;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76672"/>
            <a:ext cx="2088232" cy="218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6" descr="&amp;Acy;&amp;ncy;&amp;icy;&amp;mcy;&amp;acy;&amp;shcy;&amp;kcy;&amp;icy; &amp;TScy;&amp;vcy;&amp;iecy;&amp;tcy;&amp;ycy;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2016224" cy="1923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Админ\Desktop\46779545-owl-in-the-graduate-s-cap-with-the-open-book-Stock-Photo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7" y="2348880"/>
            <a:ext cx="2577665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:\Users\Админ\Desktop\44953_dd356dd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2026" y="3284984"/>
            <a:ext cx="3679957" cy="2759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28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Impact"/>
              </a:rPr>
              <a:t/>
            </a:r>
            <a:br>
              <a:rPr lang="ru-RU" sz="28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Impact"/>
              </a:rPr>
            </a:br>
            <a:r>
              <a:rPr lang="ru-RU" sz="28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Impact"/>
              </a:rPr>
              <a:t/>
            </a:r>
            <a:br>
              <a:rPr lang="ru-RU" sz="28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Impact"/>
              </a:rPr>
            </a:br>
            <a:r>
              <a:rPr lang="ru-RU" sz="28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Impact"/>
              </a:rPr>
              <a:t/>
            </a:r>
            <a:br>
              <a:rPr lang="ru-RU" sz="28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Impact"/>
              </a:rPr>
            </a:br>
            <a:r>
              <a:rPr lang="ru-RU" sz="28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Impact"/>
              </a:rPr>
              <a:t/>
            </a:r>
            <a:br>
              <a:rPr lang="ru-RU" sz="28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Impact"/>
              </a:rPr>
            </a:br>
            <a:r>
              <a:rPr lang="ru-RU" sz="28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Impact"/>
              </a:rPr>
              <a:t/>
            </a:r>
            <a:br>
              <a:rPr lang="ru-RU" sz="28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Impact"/>
              </a:rPr>
            </a:br>
            <a:r>
              <a:rPr lang="ru-RU" sz="28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Impact"/>
              </a:rPr>
              <a:t/>
            </a:r>
            <a:br>
              <a:rPr lang="ru-RU" sz="28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Impact"/>
              </a:rPr>
            </a:br>
            <a:r>
              <a:rPr lang="ru-RU" sz="28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Impact"/>
              </a:rPr>
              <a:t/>
            </a:r>
            <a:br>
              <a:rPr lang="ru-RU" sz="28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Impact"/>
              </a:rPr>
            </a:br>
            <a:r>
              <a:rPr lang="ru-RU" sz="28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Impact"/>
              </a:rPr>
              <a:t/>
            </a:r>
            <a:br>
              <a:rPr lang="ru-RU" sz="28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Impact"/>
              </a:rPr>
            </a:br>
            <a:r>
              <a:rPr lang="ru-RU" sz="28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Impact"/>
              </a:rPr>
              <a:t/>
            </a:r>
            <a:br>
              <a:rPr lang="ru-RU" sz="28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Impact"/>
              </a:rPr>
            </a:br>
            <a:r>
              <a:rPr lang="ru-RU" sz="28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Impact"/>
              </a:rPr>
              <a:t/>
            </a:r>
            <a:br>
              <a:rPr lang="ru-RU" sz="28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Impact"/>
              </a:rPr>
            </a:br>
            <a:r>
              <a:rPr lang="ru-RU" sz="28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Impact"/>
              </a:rPr>
              <a:t/>
            </a:r>
            <a:br>
              <a:rPr lang="ru-RU" sz="28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Impact"/>
              </a:rPr>
            </a:br>
            <a:r>
              <a:rPr lang="ru-RU" sz="28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Impact"/>
              </a:rPr>
              <a:t>Шуточная  викторина с болельщиками.</a:t>
            </a:r>
            <a:br>
              <a:rPr lang="ru-RU" sz="28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Impact"/>
              </a:rPr>
            </a:br>
            <a:r>
              <a:rPr lang="ru-RU" sz="28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Impact"/>
              </a:rPr>
              <a:t/>
            </a:r>
            <a:br>
              <a:rPr lang="ru-RU" sz="28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Impact"/>
              </a:rPr>
            </a:br>
            <a:r>
              <a:rPr lang="ru-RU" sz="28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Петух снес яйцо, кому достанется оно?</a:t>
            </a:r>
            <a:br>
              <a:rPr lang="ru-RU" sz="28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</a:br>
            <a:r>
              <a:rPr lang="ru-RU" sz="28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Каким гребнем  голову не расчешешь?</a:t>
            </a:r>
            <a:br>
              <a:rPr lang="ru-RU" sz="28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</a:br>
            <a:r>
              <a:rPr lang="ru-RU" sz="28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Может ли страус назвать себя птицей?</a:t>
            </a:r>
            <a:br>
              <a:rPr lang="ru-RU" sz="28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</a:br>
            <a:r>
              <a:rPr lang="ru-RU" sz="28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Кто родился с бородой?</a:t>
            </a:r>
            <a:br>
              <a:rPr lang="ru-RU" sz="28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</a:br>
            <a:r>
              <a:rPr lang="ru-RU" sz="28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Что ест зимой жаба?</a:t>
            </a:r>
            <a:br>
              <a:rPr lang="ru-RU" sz="28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</a:br>
            <a:r>
              <a:rPr lang="ru-RU" sz="28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Какая птица разоряет гнезда мелких птиц?</a:t>
            </a:r>
            <a:br>
              <a:rPr lang="ru-RU" sz="28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</a:br>
            <a:r>
              <a:rPr lang="ru-RU" sz="28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Какая птица не умеет летать?</a:t>
            </a:r>
            <a:br>
              <a:rPr lang="ru-RU" sz="28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</a:br>
            <a:r>
              <a:rPr lang="ru-RU" sz="28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Impact"/>
              </a:rPr>
              <a:t/>
            </a:r>
            <a:br>
              <a:rPr lang="ru-RU" sz="28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Impact"/>
              </a:rPr>
            </a:br>
            <a:r>
              <a:rPr lang="ru-RU" sz="28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Impact"/>
              </a:rPr>
              <a:t/>
            </a:r>
            <a:br>
              <a:rPr lang="ru-RU" sz="28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Impact"/>
              </a:rPr>
            </a:br>
            <a:endParaRPr lang="ru-RU" sz="2800" b="1" dirty="0">
              <a:solidFill>
                <a:srgbClr val="FF00FF"/>
              </a:solidFill>
            </a:endParaRPr>
          </a:p>
        </p:txBody>
      </p:sp>
      <p:pic>
        <p:nvPicPr>
          <p:cNvPr id="4" name="Picture 8" descr="gnom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3286124"/>
            <a:ext cx="2000264" cy="3571876"/>
          </a:xfrm>
          <a:prstGeom prst="rect">
            <a:avLst/>
          </a:prstGeom>
          <a:noFill/>
        </p:spPr>
      </p:pic>
      <p:sp>
        <p:nvSpPr>
          <p:cNvPr id="5" name="Line 9"/>
          <p:cNvSpPr>
            <a:spLocks noChangeShapeType="1"/>
          </p:cNvSpPr>
          <p:nvPr/>
        </p:nvSpPr>
        <p:spPr bwMode="auto">
          <a:xfrm flipH="1">
            <a:off x="1170110" y="4507345"/>
            <a:ext cx="898835" cy="1056844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6" name="Picture 3" descr="Копия (2) f2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11953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Копия (2) f2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0"/>
            <a:ext cx="11953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 –конкурс</a:t>
            </a:r>
            <a:br>
              <a:rPr lang="ru-RU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r>
              <a:rPr lang="ru-RU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«Домашнее задание»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 descr="C:\картинки\картинки\Животные\Разные звери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1"/>
            <a:ext cx="2571768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C:\картинки\картинки\Животные\Разные звери\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4000504"/>
            <a:ext cx="2928938" cy="2366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0"/>
            <a:ext cx="3214678" cy="2140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8" descr="gnom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286124"/>
            <a:ext cx="2000264" cy="3571876"/>
          </a:xfrm>
          <a:prstGeom prst="rect">
            <a:avLst/>
          </a:prstGeom>
          <a:noFill/>
        </p:spPr>
      </p:pic>
      <p:sp>
        <p:nvSpPr>
          <p:cNvPr id="8" name="Line 9"/>
          <p:cNvSpPr>
            <a:spLocks noChangeShapeType="1"/>
          </p:cNvSpPr>
          <p:nvPr/>
        </p:nvSpPr>
        <p:spPr bwMode="auto">
          <a:xfrm flipH="1">
            <a:off x="2000232" y="3429000"/>
            <a:ext cx="1000132" cy="1149351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0029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251520" y="1484784"/>
            <a:ext cx="403225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 descr="0029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4857752" y="1571612"/>
            <a:ext cx="403225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001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8213" y="509588"/>
            <a:ext cx="557212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001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57166"/>
            <a:ext cx="414340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1189802781_0lik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780">
            <a:off x="3060642" y="68807"/>
            <a:ext cx="2320925" cy="244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142976" y="3284984"/>
            <a:ext cx="6165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            </a:t>
            </a:r>
            <a:r>
              <a:rPr lang="ru-RU" sz="32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Спасибо за внимание!</a:t>
            </a:r>
            <a:endParaRPr lang="ru-RU" sz="3200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98 0.22179 L 0.16303 -0.1112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98 0.22179 L 0.16303 -0.11124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57364"/>
            <a:ext cx="10287040" cy="2214578"/>
          </a:xfrm>
        </p:spPr>
        <p:txBody>
          <a:bodyPr>
            <a:normAutofit fontScale="90000"/>
          </a:bodyPr>
          <a:lstStyle/>
          <a:p>
            <a:r>
              <a:rPr lang="ru-RU" sz="80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 конкурс</a:t>
            </a:r>
            <a:br>
              <a:rPr lang="ru-RU" sz="80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r>
              <a:rPr lang="ru-RU" sz="67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Шуточная экспресс – викторина.</a:t>
            </a:r>
            <a:endParaRPr lang="ru-RU" sz="67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14" descr="MCj044042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5" y="330200"/>
            <a:ext cx="1827213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MCj0437805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214290"/>
            <a:ext cx="19748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 descr="00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4429132"/>
            <a:ext cx="1606406" cy="2024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 descr="&amp;Acy;&amp;ncy;&amp;icy;&amp;mcy;&amp;acy;&amp;shcy;&amp;kcy;&amp;icy; &amp;Pcy;&amp;tcy;&amp;icy;&amp;tscy;&amp;ycy;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149080"/>
            <a:ext cx="295232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MCj0437553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34556" y="4653136"/>
            <a:ext cx="1899295" cy="144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>◘</a:t>
            </a:r>
            <a:r>
              <a:rPr lang="ru-RU" dirty="0" smtClean="0"/>
              <a:t> Его хвостик летом серый, а зимой белый.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картинки\картинки\Животные\Разные звери\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1714511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>◘</a:t>
            </a:r>
            <a:r>
              <a:rPr lang="ru-RU" dirty="0" smtClean="0"/>
              <a:t> Сапоги со шпорами, хвост с узорами.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Рисунок 4" descr="http://powerpic.ru/index/petuh/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071678"/>
            <a:ext cx="4643470" cy="47863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можно приготовить , но нельзя съесть?</a:t>
            </a:r>
            <a:endParaRPr lang="ru-RU" dirty="0"/>
          </a:p>
        </p:txBody>
      </p:sp>
      <p:pic>
        <p:nvPicPr>
          <p:cNvPr id="6" name="Picture 6" descr="MCj00889560000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552227" flipV="1">
            <a:off x="2164465" y="2167267"/>
            <a:ext cx="5010607" cy="38344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1329</TotalTime>
  <Words>548</Words>
  <Application>Microsoft Office PowerPoint</Application>
  <PresentationFormat>Экран (4:3)</PresentationFormat>
  <Paragraphs>131</Paragraphs>
  <Slides>52</Slides>
  <Notes>0</Notes>
  <HiddenSlides>0</HiddenSlides>
  <MMClips>10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4" baseType="lpstr">
      <vt:lpstr>Тема Office</vt:lpstr>
      <vt:lpstr>Презентация</vt:lpstr>
      <vt:lpstr>   Биологический турнир  «Заседание знатоков» </vt:lpstr>
      <vt:lpstr>Слайд 2</vt:lpstr>
      <vt:lpstr>В конкурсе участвует  команды.</vt:lpstr>
      <vt:lpstr>1 конкурс</vt:lpstr>
      <vt:lpstr>Команды.</vt:lpstr>
      <vt:lpstr>2 конкурс Шуточная экспресс – викторина.</vt:lpstr>
      <vt:lpstr>◘ Его хвостик летом серый, а зимой белый. </vt:lpstr>
      <vt:lpstr>◘ Сапоги со шпорами, хвост с узорами. </vt:lpstr>
      <vt:lpstr>Что можно приготовить , но нельзя съесть?</vt:lpstr>
      <vt:lpstr>За чем во рту язык?</vt:lpstr>
      <vt:lpstr>За что ученика выгоняют из класса?</vt:lpstr>
      <vt:lpstr>На каких полях не растет трава?</vt:lpstr>
      <vt:lpstr>   На каком базаре самый большой шум? </vt:lpstr>
      <vt:lpstr>◘ Она не боится потерять хвост, потому что обязательно вырастет новый.</vt:lpstr>
      <vt:lpstr>◘ Эта птица на своём хвосте разносит новости по лесу. </vt:lpstr>
      <vt:lpstr>Нос пятачком, хвостик крючком? </vt:lpstr>
      <vt:lpstr> Если 5 кошек ловят 5 мышей за 5 минут, то сколько времени нужно 1 кошке, чтобы поймать 1 мышку? </vt:lpstr>
      <vt:lpstr>Слайд 18</vt:lpstr>
      <vt:lpstr>3 конкурс</vt:lpstr>
      <vt:lpstr> Вишня- Рис- Миндаль- Лук- Хурма- Огурец- Пшено- Петух- Подберезовик- карась-  </vt:lpstr>
      <vt:lpstr>Давайте проверим. </vt:lpstr>
      <vt:lpstr>         4-Конкурс  </vt:lpstr>
      <vt:lpstr>Слайд 23</vt:lpstr>
      <vt:lpstr>Нужно быстро и правильно решить задачки.</vt:lpstr>
      <vt:lpstr>Слайд 25</vt:lpstr>
      <vt:lpstr>Слайд 26</vt:lpstr>
      <vt:lpstr>Слайд 27</vt:lpstr>
      <vt:lpstr>Слайд 28</vt:lpstr>
      <vt:lpstr>Слайд 29</vt:lpstr>
      <vt:lpstr> 6-конкурс «Угадай мелодию» 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Что это за животное? </vt:lpstr>
      <vt:lpstr>Что это за животное? </vt:lpstr>
      <vt:lpstr>Что это за животное? </vt:lpstr>
      <vt:lpstr>Слайд 43</vt:lpstr>
      <vt:lpstr>Физминутка</vt:lpstr>
      <vt:lpstr>8 –конкурс  Капитанов</vt:lpstr>
      <vt:lpstr>"Чёрный ящик»      игра со зрителями.</vt:lpstr>
      <vt:lpstr>9 –конкурс «Кто лишний»</vt:lpstr>
      <vt:lpstr>«Кто лишний»</vt:lpstr>
      <vt:lpstr> Давайте проверим. </vt:lpstr>
      <vt:lpstr>           Шуточная  викторина с болельщиками.  Петух снес яйцо, кому достанется оно? Каким гребнем  голову не расчешешь? Может ли страус назвать себя птицей? Кто родился с бородой? Что ест зимой жаба? Какая птица разоряет гнезда мелких птиц? Какая птица не умеет летать?   </vt:lpstr>
      <vt:lpstr>10 –конкурс «Домашнее задание»</vt:lpstr>
      <vt:lpstr>Слайд 52</vt:lpstr>
    </vt:vector>
  </TitlesOfParts>
  <Company>WareZ Provider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Разнообразие плодов и семян</dc:title>
  <dc:creator>www.PHILka.RU</dc:creator>
  <cp:lastModifiedBy>Админ</cp:lastModifiedBy>
  <cp:revision>143</cp:revision>
  <dcterms:created xsi:type="dcterms:W3CDTF">2008-01-24T16:09:09Z</dcterms:created>
  <dcterms:modified xsi:type="dcterms:W3CDTF">2023-10-02T16:07:36Z</dcterms:modified>
</cp:coreProperties>
</file>