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6" r:id="rId3"/>
    <p:sldId id="339" r:id="rId4"/>
    <p:sldId id="288" r:id="rId5"/>
    <p:sldId id="294" r:id="rId6"/>
    <p:sldId id="292" r:id="rId7"/>
    <p:sldId id="317" r:id="rId8"/>
    <p:sldId id="347" r:id="rId9"/>
    <p:sldId id="318" r:id="rId10"/>
    <p:sldId id="345" r:id="rId11"/>
    <p:sldId id="341" r:id="rId12"/>
    <p:sldId id="342" r:id="rId13"/>
    <p:sldId id="319" r:id="rId14"/>
    <p:sldId id="34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FC5"/>
    <a:srgbClr val="CC3300"/>
    <a:srgbClr val="F96FF2"/>
    <a:srgbClr val="000000"/>
    <a:srgbClr val="F3F3F3"/>
    <a:srgbClr val="EAEAEA"/>
    <a:srgbClr val="DDDDD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067C8-E009-42A9-B373-2BA482A0D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1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67C8-E009-42A9-B373-2BA482A0D0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DDF7E07E-07D1-4F8C-8386-01FB7709E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8897-8AC8-4F14-845D-D1D8C28AE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A8A7-C018-45F6-A2A4-59D815F17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7E10C7-AE1C-4D87-99D4-FDF81376F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A3574-2D64-46BB-B72A-1CC11DDA0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7D15-1920-4B74-83AB-35FC264AC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115F-A162-4E6A-BBEC-019AD9BFE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4C06-F7D9-4627-9279-67D3CDED1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42327-05FA-497A-849D-5CE781961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6DF08-7C64-43F3-8DD5-C14E58B86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C02F3-DF9D-4E9B-BC78-A65FEA47B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22FB-B4D3-46EE-BAAC-8ECE12C45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75813-4E5B-46D4-BC1A-EBCA7A2E1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E1E423-426D-4F85-A8B3-8633187E6D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 cstate="print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3236" y="4500570"/>
            <a:ext cx="6200764" cy="1165225"/>
          </a:xfrm>
        </p:spPr>
        <p:txBody>
          <a:bodyPr/>
          <a:lstStyle/>
          <a:p>
            <a:pPr algn="ctr"/>
            <a: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  <a:t>Технология АМО – средство повышения мотивации школьников к обучению </a:t>
            </a:r>
            <a:b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  <a:t>в условиях перехода на новые ФГОС</a:t>
            </a:r>
            <a:endParaRPr lang="en-US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5857892"/>
            <a:ext cx="4014787" cy="5334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Из опыта работы учителя </a:t>
            </a:r>
            <a:r>
              <a:rPr lang="ru-RU" dirty="0" smtClean="0">
                <a:solidFill>
                  <a:srgbClr val="0070C0"/>
                </a:solidFill>
              </a:rPr>
              <a:t>начальных классов </a:t>
            </a:r>
            <a:r>
              <a:rPr lang="ru-RU" dirty="0" smtClean="0">
                <a:solidFill>
                  <a:srgbClr val="0070C0"/>
                </a:solidFill>
              </a:rPr>
              <a:t>МБОУ </a:t>
            </a:r>
            <a:r>
              <a:rPr lang="ru-RU" dirty="0" smtClean="0">
                <a:solidFill>
                  <a:srgbClr val="0070C0"/>
                </a:solidFill>
              </a:rPr>
              <a:t>СОШ </a:t>
            </a:r>
            <a:r>
              <a:rPr lang="ru-RU" dirty="0" smtClean="0">
                <a:solidFill>
                  <a:srgbClr val="0070C0"/>
                </a:solidFill>
              </a:rPr>
              <a:t>п.Усть-Уда</a:t>
            </a:r>
            <a:r>
              <a:rPr lang="ru-RU" dirty="0" smtClean="0">
                <a:solidFill>
                  <a:srgbClr val="0070C0"/>
                </a:solidFill>
              </a:rPr>
              <a:t>  Виноградовой О.Д.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48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Педагогические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чтения – </a:t>
            </a:r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2016 </a:t>
            </a:r>
            <a:endParaRPr lang="ru-RU" sz="1600" b="1" i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«Воплощение идей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ФГОС в педагогической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практике»</a:t>
            </a:r>
            <a:endParaRPr lang="ru-RU" sz="16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50030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АКТИВНЫЕ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00438"/>
            <a:ext cx="223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ОБУЧЕНИЯ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000372"/>
            <a:ext cx="1832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МЕТОДЫ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 рефлексии: </a:t>
            </a:r>
            <a:br>
              <a:rPr lang="ru-RU" sz="3200" i="1" dirty="0" smtClean="0">
                <a:latin typeface="Constantia" pitchFamily="18" charset="0"/>
              </a:rPr>
            </a:br>
            <a:r>
              <a:rPr lang="ru-RU" sz="3200" i="1" dirty="0" smtClean="0">
                <a:latin typeface="Constantia" pitchFamily="18" charset="0"/>
              </a:rPr>
              <a:t>«Все в моих руках»</a:t>
            </a:r>
            <a:endParaRPr lang="ru-RU" sz="3200" i="1" dirty="0">
              <a:latin typeface="Constantia" pitchFamily="18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197"/>
          <a:stretch>
            <a:fillRect/>
          </a:stretch>
        </p:blipFill>
        <p:spPr bwMode="auto">
          <a:xfrm rot="17762997">
            <a:off x="3201680" y="2727620"/>
            <a:ext cx="3143272" cy="32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5715008" y="2214554"/>
            <a:ext cx="2571768" cy="1184152"/>
          </a:xfrm>
          <a:prstGeom prst="wedgeEllipseCallout">
            <a:avLst>
              <a:gd name="adj1" fmla="val -63147"/>
              <a:gd name="adj2" fmla="val 48460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Я узнал(а)…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4097691" y="896227"/>
            <a:ext cx="1220461" cy="2278679"/>
          </a:xfrm>
          <a:prstGeom prst="wedgeEllipseCallout">
            <a:avLst>
              <a:gd name="adj1" fmla="val -119694"/>
              <a:gd name="adj2" fmla="val -26689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1643050"/>
            <a:ext cx="20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Constantia" pitchFamily="18" charset="0"/>
              </a:rPr>
              <a:t>Меня </a:t>
            </a:r>
          </a:p>
          <a:p>
            <a:pPr algn="ctr"/>
            <a:r>
              <a:rPr lang="ru-RU" i="1" dirty="0" smtClean="0">
                <a:latin typeface="Constantia" pitchFamily="18" charset="0"/>
              </a:rPr>
              <a:t>заинтересовало…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6200000">
            <a:off x="1814961" y="1256817"/>
            <a:ext cx="1220461" cy="2278679"/>
          </a:xfrm>
          <a:prstGeom prst="wedgeEllipseCallout">
            <a:avLst>
              <a:gd name="adj1" fmla="val -113640"/>
              <a:gd name="adj2" fmla="val 41813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2000240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Мне совсем не</a:t>
            </a:r>
          </a:p>
          <a:p>
            <a:r>
              <a:rPr lang="ru-RU" i="1" dirty="0" smtClean="0">
                <a:latin typeface="Constantia" pitchFamily="18" charset="0"/>
              </a:rPr>
              <a:t> понравилось 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16200000">
            <a:off x="1100581" y="2614139"/>
            <a:ext cx="1220461" cy="2278679"/>
          </a:xfrm>
          <a:prstGeom prst="wedgeEllipseCallout">
            <a:avLst>
              <a:gd name="adj1" fmla="val -69746"/>
              <a:gd name="adj2" fmla="val 71808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3643314"/>
            <a:ext cx="137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Мне было…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5400000">
            <a:off x="1600647" y="4328651"/>
            <a:ext cx="1220461" cy="2278679"/>
          </a:xfrm>
          <a:prstGeom prst="wedgeEllipseCallout">
            <a:avLst>
              <a:gd name="adj1" fmla="val -18284"/>
              <a:gd name="adj2" fmla="val -75330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onstantia" pitchFamily="18" charset="0"/>
              </a:rPr>
              <a:t>Мне  не хватало…</a:t>
            </a:r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АМО: «За» и «Против»</a:t>
            </a:r>
            <a:endParaRPr lang="en-US" sz="3200" i="1" dirty="0">
              <a:latin typeface="Constantia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642910" y="1785926"/>
            <a:ext cx="2952744" cy="3857652"/>
          </a:xfrm>
          <a:prstGeom prst="rightArrow">
            <a:avLst>
              <a:gd name="adj1" fmla="val 62806"/>
              <a:gd name="adj2" fmla="val 3294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857224" y="3429000"/>
            <a:ext cx="2262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3200" b="1" i="1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Constantia" pitchFamily="18" charset="0"/>
              </a:rPr>
              <a:t>«ЗА»</a:t>
            </a:r>
            <a:endParaRPr lang="en-US" sz="3200" b="1" i="1" dirty="0">
              <a:solidFill>
                <a:srgbClr val="1C1C1C"/>
              </a:solidFill>
              <a:latin typeface="Constantia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571868" y="1285860"/>
            <a:ext cx="4713287" cy="4857784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14744" y="1428736"/>
            <a:ext cx="4545013" cy="1133475"/>
            <a:chOff x="2304" y="1200"/>
            <a:chExt cx="3102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14744" y="2571744"/>
            <a:ext cx="4545013" cy="1133475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4744" y="3714752"/>
            <a:ext cx="4545013" cy="1133475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4810" y="3786190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АМО  Развивают коммуникативные умения и навыки учащихся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86248" y="264318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Чувство успешности  ученика делает процесс обучения более продуктивным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286248" y="157161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Практически все учащиеся оказываются вовлеченными  в процесс познания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14744" y="4857760"/>
            <a:ext cx="4545013" cy="1133475"/>
            <a:chOff x="2304" y="1200"/>
            <a:chExt cx="3102" cy="774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214810" y="514351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АМО дают возможность менять формы деятельности 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АМО: «За» и «Против»</a:t>
            </a:r>
            <a:endParaRPr lang="en-US" sz="3200" i="1" dirty="0">
              <a:latin typeface="Constantia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571472" y="1714488"/>
            <a:ext cx="2952744" cy="3857652"/>
          </a:xfrm>
          <a:prstGeom prst="rightArrow">
            <a:avLst>
              <a:gd name="adj1" fmla="val 62806"/>
              <a:gd name="adj2" fmla="val 3294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642910" y="335756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3200" b="1" i="1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Constantia" pitchFamily="18" charset="0"/>
              </a:rPr>
              <a:t>«ПРОТИВ»</a:t>
            </a:r>
            <a:endParaRPr lang="en-US" sz="3200" b="1" i="1" dirty="0">
              <a:solidFill>
                <a:srgbClr val="1C1C1C"/>
              </a:solidFill>
              <a:latin typeface="Constantia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571868" y="1285860"/>
            <a:ext cx="4713287" cy="4857784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14744" y="1428736"/>
            <a:ext cx="4545013" cy="1133475"/>
            <a:chOff x="2304" y="1200"/>
            <a:chExt cx="3102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14744" y="2571744"/>
            <a:ext cx="4545013" cy="1133475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4744" y="3714752"/>
            <a:ext cx="4545013" cy="1133475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4810" y="3786190"/>
            <a:ext cx="3722688" cy="1118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Процесс обучения может превратиться в анархию, если учитель не владеет методиками </a:t>
            </a:r>
            <a:r>
              <a:rPr lang="ru-RU" b="1" i="1" dirty="0" err="1" smtClean="0">
                <a:solidFill>
                  <a:srgbClr val="000000"/>
                </a:solidFill>
                <a:latin typeface="Constantia" pitchFamily="18" charset="0"/>
              </a:rPr>
              <a:t>интерактива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14810" y="264318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Из –за эмоциональности детей на уроках создается рабочий шум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143372" y="1571612"/>
            <a:ext cx="392909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Для некоторых детей работа в группе с использованием АМО – способ ничего не делать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14744" y="4857760"/>
            <a:ext cx="4545013" cy="1133475"/>
            <a:chOff x="2304" y="1200"/>
            <a:chExt cx="3102" cy="774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143372" y="4929198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Увлечение АМ может увести от главного на уроке- получения знаний по конкретному вопросу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772400" cy="25717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сайт факультета </a:t>
            </a:r>
          </a:p>
          <a:p>
            <a:pPr algn="ctr"/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технологий интерактивного  обучения 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    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образовательного портала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«Мой университет»</a:t>
            </a:r>
          </a:p>
          <a:p>
            <a:pPr algn="ctr"/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http://www.moi-amour.ru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6054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Constantia" pitchFamily="18" charset="0"/>
              </a:rPr>
              <a:t>АМО: где узнать больше?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165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Педагогические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чтения </a:t>
            </a:r>
            <a:r>
              <a:rPr lang="ru-RU" b="1" i="1" smtClean="0">
                <a:solidFill>
                  <a:srgbClr val="7030A0"/>
                </a:solidFill>
                <a:latin typeface="Constantia" pitchFamily="18" charset="0"/>
              </a:rPr>
              <a:t>– </a:t>
            </a:r>
            <a:r>
              <a:rPr lang="ru-RU" b="1" i="1" smtClean="0">
                <a:solidFill>
                  <a:srgbClr val="7030A0"/>
                </a:solidFill>
                <a:latin typeface="Constantia" pitchFamily="18" charset="0"/>
              </a:rPr>
              <a:t>2016 </a:t>
            </a:r>
            <a:endParaRPr lang="ru-RU" b="1" i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«Воплощение идей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ФГОС в педагогической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Constantia" pitchFamily="18" charset="0"/>
              </a:rPr>
              <a:t>п</a:t>
            </a:r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рактике»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929198"/>
            <a:ext cx="5730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Constantia" pitchFamily="18" charset="0"/>
              </a:rPr>
              <a:t>Спасибо за внимание!</a:t>
            </a:r>
            <a:endParaRPr lang="ru-RU" sz="40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7772400" cy="364333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Активные методы обучения –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методы, стимулирующие познавательную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деятельность обучающихся.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Технология АМО –  это система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методов, обеспечивающих активность и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разнообразие мыслительной и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практической деятельности учащихся в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процессе освоения учебного материала.</a:t>
            </a:r>
            <a:endParaRPr lang="ru-RU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92D050"/>
                </a:solidFill>
                <a:latin typeface="Constantia" pitchFamily="18" charset="0"/>
              </a:rPr>
              <a:t>АМО: что такое?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  <a:latin typeface="Constantia" pitchFamily="18" charset="0"/>
              </a:rPr>
              <a:t>АМО: зачем? </a:t>
            </a:r>
            <a:endParaRPr lang="en-US" i="1" dirty="0">
              <a:solidFill>
                <a:srgbClr val="92D050"/>
              </a:solidFill>
              <a:latin typeface="Constantia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invGray">
          <a:xfrm>
            <a:off x="357158" y="1909763"/>
            <a:ext cx="3902105" cy="1376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invGray">
          <a:xfrm>
            <a:off x="4714876" y="1928802"/>
            <a:ext cx="4105304" cy="1376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invGray">
          <a:xfrm>
            <a:off x="357158" y="3681413"/>
            <a:ext cx="3902105" cy="137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invGray">
          <a:xfrm>
            <a:off x="4714876" y="3714752"/>
            <a:ext cx="4214842" cy="13668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gray">
          <a:xfrm>
            <a:off x="428596" y="3714753"/>
            <a:ext cx="3714776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Повышение познавательной активности учащихся</a:t>
            </a:r>
          </a:p>
          <a:p>
            <a:pPr eaLnBrk="0" hangingPunct="0"/>
            <a:endParaRPr lang="ru-RU" sz="1400" b="1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Эффективное усвоение большего объема учебной информации</a:t>
            </a:r>
          </a:p>
          <a:p>
            <a:pPr eaLnBrk="0" hangingPunct="0"/>
            <a:endParaRPr lang="ru-RU" sz="1400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gray">
          <a:xfrm>
            <a:off x="357158" y="1928802"/>
            <a:ext cx="3786214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Формирование положительной учебной мотивации</a:t>
            </a:r>
          </a:p>
          <a:p>
            <a:pPr eaLnBrk="0" hangingPunct="0">
              <a:buFontTx/>
              <a:buChar char="-"/>
            </a:pPr>
            <a:endParaRPr lang="ru-RU" sz="1400" b="1" dirty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Активное вовлечение учащихся в образовательный процесс 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gray">
          <a:xfrm>
            <a:off x="4714876" y="1928802"/>
            <a:ext cx="378621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Стимулирование самостоятельной деятельности</a:t>
            </a:r>
          </a:p>
          <a:p>
            <a:pPr eaLnBrk="0" hangingPunct="0"/>
            <a:endParaRPr lang="ru-RU" sz="1400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Развитие творческих способностей и нестандартности мышления</a:t>
            </a:r>
            <a:endParaRPr lang="en-US" sz="1400" b="1" dirty="0" smtClean="0">
              <a:solidFill>
                <a:srgbClr val="F8F8F8"/>
              </a:solidFill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gray">
          <a:xfrm>
            <a:off x="4786314" y="3714752"/>
            <a:ext cx="4000528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Развитие </a:t>
            </a:r>
            <a:r>
              <a:rPr lang="ru-RU" sz="1400" b="1" dirty="0" err="1" smtClean="0">
                <a:solidFill>
                  <a:srgbClr val="F8F8F8"/>
                </a:solidFill>
              </a:rPr>
              <a:t>коммуникативно</a:t>
            </a:r>
            <a:r>
              <a:rPr lang="ru-RU" sz="1400" b="1" dirty="0" smtClean="0">
                <a:solidFill>
                  <a:srgbClr val="F8F8F8"/>
                </a:solidFill>
              </a:rPr>
              <a:t>- эмоциональной сферы личности обучающегося</a:t>
            </a:r>
          </a:p>
          <a:p>
            <a:pPr eaLnBrk="0" hangingPunct="0"/>
            <a:endParaRPr lang="ru-RU" sz="1400" b="1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Раскрытие индивидуальных возможностей каждого учащегося</a:t>
            </a:r>
          </a:p>
          <a:p>
            <a:pPr eaLnBrk="0" hangingPunct="0">
              <a:buFontTx/>
              <a:buChar char="-"/>
            </a:pPr>
            <a:endParaRPr lang="en-US" sz="14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785918" y="2928934"/>
            <a:ext cx="7001101" cy="688975"/>
            <a:chOff x="720" y="1392"/>
            <a:chExt cx="4533" cy="48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533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56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5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5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785918" y="3714752"/>
            <a:ext cx="7072362" cy="688975"/>
            <a:chOff x="720" y="1392"/>
            <a:chExt cx="4058" cy="48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1857356" y="4500570"/>
            <a:ext cx="7000924" cy="688975"/>
            <a:chOff x="720" y="1392"/>
            <a:chExt cx="4058" cy="480"/>
          </a:xfrm>
        </p:grpSpPr>
        <p:sp>
          <p:nvSpPr>
            <p:cNvPr id="49165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6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7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69" name="Group 17"/>
          <p:cNvGrpSpPr>
            <a:grpSpLocks/>
          </p:cNvGrpSpPr>
          <p:nvPr/>
        </p:nvGrpSpPr>
        <p:grpSpPr bwMode="auto">
          <a:xfrm>
            <a:off x="1785918" y="2143116"/>
            <a:ext cx="7000924" cy="688975"/>
            <a:chOff x="720" y="1392"/>
            <a:chExt cx="4058" cy="480"/>
          </a:xfrm>
        </p:grpSpPr>
        <p:sp>
          <p:nvSpPr>
            <p:cNvPr id="4917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72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74" name="Text Box 22"/>
          <p:cNvSpPr txBox="1">
            <a:spLocks noChangeArrowheads="1"/>
          </p:cNvSpPr>
          <p:nvPr/>
        </p:nvSpPr>
        <p:spPr bwMode="white">
          <a:xfrm>
            <a:off x="2285984" y="2214554"/>
            <a:ext cx="5372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эффективно начать урок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white">
          <a:xfrm>
            <a:off x="1857356" y="385762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организовать самостоятельную работу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white">
          <a:xfrm>
            <a:off x="2071670" y="4643446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провести релаксацию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4917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4572008"/>
            <a:ext cx="792163" cy="949325"/>
          </a:xfrm>
          <a:prstGeom prst="rect">
            <a:avLst/>
          </a:prstGeom>
          <a:noFill/>
        </p:spPr>
      </p:pic>
      <p:pic>
        <p:nvPicPr>
          <p:cNvPr id="49180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3714752"/>
            <a:ext cx="792163" cy="949325"/>
          </a:xfrm>
          <a:prstGeom prst="rect">
            <a:avLst/>
          </a:prstGeom>
          <a:noFill/>
        </p:spPr>
      </p:pic>
      <p:pic>
        <p:nvPicPr>
          <p:cNvPr id="49181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2928934"/>
            <a:ext cx="792163" cy="949325"/>
          </a:xfrm>
          <a:prstGeom prst="rect">
            <a:avLst/>
          </a:prstGeom>
          <a:noFill/>
        </p:spPr>
      </p:pic>
      <p:pic>
        <p:nvPicPr>
          <p:cNvPr id="49182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2071678"/>
            <a:ext cx="792162" cy="949325"/>
          </a:xfrm>
          <a:prstGeom prst="rect">
            <a:avLst/>
          </a:prstGeom>
          <a:noFill/>
        </p:spPr>
      </p:pic>
      <p:sp>
        <p:nvSpPr>
          <p:cNvPr id="49183" name="Text Box 31"/>
          <p:cNvSpPr txBox="1">
            <a:spLocks noChangeArrowheads="1"/>
          </p:cNvSpPr>
          <p:nvPr/>
        </p:nvSpPr>
        <p:spPr bwMode="gray">
          <a:xfrm>
            <a:off x="2000232" y="471488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gray">
          <a:xfrm>
            <a:off x="2000232" y="214311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gray">
          <a:xfrm>
            <a:off x="1928794" y="30718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gray">
          <a:xfrm>
            <a:off x="1928794" y="385762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/>
                </a:solidFill>
              </a:rPr>
              <a:t>АМО: зачем? </a:t>
            </a: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50017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Активные методы обучения помогут  учителю 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307181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организовать сообщение нового материала </a:t>
            </a:r>
            <a:endParaRPr lang="ru-RU" sz="2400" dirty="0"/>
          </a:p>
        </p:txBody>
      </p: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1785918" y="5429264"/>
            <a:ext cx="7072362" cy="688975"/>
            <a:chOff x="720" y="1392"/>
            <a:chExt cx="4058" cy="480"/>
          </a:xfrm>
        </p:grpSpPr>
        <p:sp>
          <p:nvSpPr>
            <p:cNvPr id="4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0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5429264"/>
            <a:ext cx="792162" cy="94932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928794" y="55721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5572140"/>
            <a:ext cx="3243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подвести итог урока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26"/>
          <p:cNvSpPr>
            <a:spLocks noChangeArrowheads="1"/>
          </p:cNvSpPr>
          <p:nvPr/>
        </p:nvSpPr>
        <p:spPr bwMode="gray">
          <a:xfrm>
            <a:off x="2643174" y="2143116"/>
            <a:ext cx="2071702" cy="714380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299" name="Picture 3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863" y="3013075"/>
            <a:ext cx="2309812" cy="2289175"/>
          </a:xfrm>
          <a:prstGeom prst="rect">
            <a:avLst/>
          </a:prstGeom>
          <a:noFill/>
        </p:spPr>
      </p:pic>
      <p:sp>
        <p:nvSpPr>
          <p:cNvPr id="55300" name="Arc 4"/>
          <p:cNvSpPr>
            <a:spLocks/>
          </p:cNvSpPr>
          <p:nvPr/>
        </p:nvSpPr>
        <p:spPr bwMode="gray">
          <a:xfrm rot="5400000" flipH="1" flipV="1">
            <a:off x="3686175" y="3571875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rc 5"/>
          <p:cNvSpPr>
            <a:spLocks/>
          </p:cNvSpPr>
          <p:nvPr/>
        </p:nvSpPr>
        <p:spPr bwMode="ltGray">
          <a:xfrm rot="16490432" flipH="1" flipV="1">
            <a:off x="4787107" y="3588543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>
              <a:alpha val="9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 rot="-3733502" flipH="1" flipV="1">
            <a:off x="4904582" y="4561681"/>
            <a:ext cx="2005012" cy="485775"/>
            <a:chOff x="2532" y="1051"/>
            <a:chExt cx="893" cy="246"/>
          </a:xfrm>
        </p:grpSpPr>
        <p:grpSp>
          <p:nvGrpSpPr>
            <p:cNvPr id="5530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530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308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5309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0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1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313" name="Text Box 17"/>
          <p:cNvSpPr txBox="1">
            <a:spLocks noChangeArrowheads="1"/>
          </p:cNvSpPr>
          <p:nvPr/>
        </p:nvSpPr>
        <p:spPr bwMode="white">
          <a:xfrm>
            <a:off x="4714876" y="3071810"/>
            <a:ext cx="553998" cy="2143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onstantia" pitchFamily="18" charset="0"/>
              </a:rPr>
              <a:t>Содержание</a:t>
            </a:r>
            <a:endParaRPr lang="en-US" sz="24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500694" y="3000372"/>
            <a:ext cx="553998" cy="2419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onstantia" pitchFamily="18" charset="0"/>
              </a:rPr>
              <a:t>Структура</a:t>
            </a:r>
            <a:endParaRPr lang="en-US" sz="24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gray">
          <a:xfrm>
            <a:off x="3919538" y="3427413"/>
            <a:ext cx="342900" cy="1079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gray">
          <a:xfrm flipV="1">
            <a:off x="3990975" y="5119688"/>
            <a:ext cx="247650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gray">
          <a:xfrm rot="18903867" flipV="1">
            <a:off x="4718050" y="5473700"/>
            <a:ext cx="247650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gray">
          <a:xfrm rot="2103433" flipV="1">
            <a:off x="3795713" y="4321175"/>
            <a:ext cx="249237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gray">
          <a:xfrm rot="4384254" flipH="1">
            <a:off x="6580188" y="4719638"/>
            <a:ext cx="247650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gray">
          <a:xfrm rot="120645" flipH="1">
            <a:off x="6459538" y="3203575"/>
            <a:ext cx="247650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gray">
          <a:xfrm>
            <a:off x="1928794" y="2967038"/>
            <a:ext cx="1922481" cy="747714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gray">
          <a:xfrm>
            <a:off x="2000232" y="3000372"/>
            <a:ext cx="1801831" cy="642942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white">
          <a:xfrm>
            <a:off x="2285984" y="3143248"/>
            <a:ext cx="1462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Творчество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gray">
          <a:xfrm>
            <a:off x="1857356" y="4083050"/>
            <a:ext cx="1857388" cy="774710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gray">
          <a:xfrm>
            <a:off x="1928794" y="4143380"/>
            <a:ext cx="1716106" cy="714380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white">
          <a:xfrm>
            <a:off x="1857356" y="4143380"/>
            <a:ext cx="172326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Интер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-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активность 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1" name="AutoShape 35"/>
          <p:cNvSpPr>
            <a:spLocks noChangeArrowheads="1"/>
          </p:cNvSpPr>
          <p:nvPr/>
        </p:nvSpPr>
        <p:spPr bwMode="gray">
          <a:xfrm>
            <a:off x="2000232" y="5168900"/>
            <a:ext cx="1990743" cy="68899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2" name="AutoShape 36"/>
          <p:cNvSpPr>
            <a:spLocks noChangeArrowheads="1"/>
          </p:cNvSpPr>
          <p:nvPr/>
        </p:nvSpPr>
        <p:spPr bwMode="gray">
          <a:xfrm>
            <a:off x="2071670" y="5208588"/>
            <a:ext cx="1870093" cy="649304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white">
          <a:xfrm>
            <a:off x="2071670" y="5214951"/>
            <a:ext cx="18202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Групповая форма работы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4" name="AutoShape 38"/>
          <p:cNvSpPr>
            <a:spLocks noChangeArrowheads="1"/>
          </p:cNvSpPr>
          <p:nvPr/>
        </p:nvSpPr>
        <p:spPr bwMode="gray">
          <a:xfrm>
            <a:off x="3714744" y="5799138"/>
            <a:ext cx="2143140" cy="701696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5" name="AutoShape 39"/>
          <p:cNvSpPr>
            <a:spLocks noChangeArrowheads="1"/>
          </p:cNvSpPr>
          <p:nvPr/>
        </p:nvSpPr>
        <p:spPr bwMode="gray">
          <a:xfrm>
            <a:off x="3786182" y="5838825"/>
            <a:ext cx="2000264" cy="662009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white">
          <a:xfrm>
            <a:off x="3786182" y="5857892"/>
            <a:ext cx="21231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Деятельностный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подход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7" name="AutoShape 41"/>
          <p:cNvSpPr>
            <a:spLocks noChangeArrowheads="1"/>
          </p:cNvSpPr>
          <p:nvPr/>
        </p:nvSpPr>
        <p:spPr bwMode="gray">
          <a:xfrm flipH="1">
            <a:off x="6727822" y="2071678"/>
            <a:ext cx="2273331" cy="125572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AutoShape 42"/>
          <p:cNvSpPr>
            <a:spLocks noChangeArrowheads="1"/>
          </p:cNvSpPr>
          <p:nvPr/>
        </p:nvSpPr>
        <p:spPr bwMode="ltGray">
          <a:xfrm flipH="1">
            <a:off x="6786578" y="2143116"/>
            <a:ext cx="2236818" cy="1131897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6817273" y="2214554"/>
            <a:ext cx="210871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Начало </a:t>
            </a:r>
          </a:p>
          <a:p>
            <a:pPr algn="ctr" eaLnBrk="0" hangingPunct="0"/>
            <a:r>
              <a:rPr lang="ru-RU" i="1" dirty="0">
                <a:solidFill>
                  <a:srgbClr val="000000"/>
                </a:solidFill>
                <a:latin typeface="Constantia" pitchFamily="18" charset="0"/>
              </a:rPr>
              <a:t>о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бразовательного</a:t>
            </a:r>
          </a:p>
          <a:p>
            <a:pPr algn="ctr" eaLnBrk="0" hangingPunct="0"/>
            <a:r>
              <a:rPr lang="ru-RU" i="1" dirty="0" err="1">
                <a:solidFill>
                  <a:srgbClr val="000000"/>
                </a:solidFill>
                <a:latin typeface="Constantia" pitchFamily="18" charset="0"/>
              </a:rPr>
              <a:t>м</a:t>
            </a:r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еропритятия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0" name="AutoShape 44"/>
          <p:cNvSpPr>
            <a:spLocks noChangeArrowheads="1"/>
          </p:cNvSpPr>
          <p:nvPr/>
        </p:nvSpPr>
        <p:spPr bwMode="gray">
          <a:xfrm flipH="1">
            <a:off x="7000892" y="3429000"/>
            <a:ext cx="2000264" cy="1214446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AutoShape 45"/>
          <p:cNvSpPr>
            <a:spLocks noChangeArrowheads="1"/>
          </p:cNvSpPr>
          <p:nvPr/>
        </p:nvSpPr>
        <p:spPr bwMode="ltGray">
          <a:xfrm flipH="1">
            <a:off x="7000891" y="3500438"/>
            <a:ext cx="1928826" cy="1071570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7215206" y="3714752"/>
            <a:ext cx="13163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Работа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над темой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3" name="AutoShape 47"/>
          <p:cNvSpPr>
            <a:spLocks noChangeArrowheads="1"/>
          </p:cNvSpPr>
          <p:nvPr/>
        </p:nvSpPr>
        <p:spPr bwMode="gray">
          <a:xfrm flipH="1">
            <a:off x="6881810" y="4737100"/>
            <a:ext cx="2119346" cy="1263668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4" name="AutoShape 48"/>
          <p:cNvSpPr>
            <a:spLocks noChangeArrowheads="1"/>
          </p:cNvSpPr>
          <p:nvPr/>
        </p:nvSpPr>
        <p:spPr bwMode="ltGray">
          <a:xfrm flipH="1">
            <a:off x="6918322" y="4775200"/>
            <a:ext cx="2011395" cy="1154130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6764373" y="4857760"/>
            <a:ext cx="21632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Завершение </a:t>
            </a:r>
          </a:p>
          <a:p>
            <a:pPr algn="ctr" eaLnBrk="0" hangingPunct="0"/>
            <a:r>
              <a:rPr lang="ru-RU" i="1" dirty="0">
                <a:solidFill>
                  <a:srgbClr val="000000"/>
                </a:solidFill>
                <a:latin typeface="Constantia" pitchFamily="18" charset="0"/>
              </a:rPr>
              <a:t>о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бразовательного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мероприятия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gray">
          <a:xfrm rot="2147097" flipH="1">
            <a:off x="6675873" y="3983953"/>
            <a:ext cx="249237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47" name="Group 51"/>
          <p:cNvGrpSpPr>
            <a:grpSpLocks/>
          </p:cNvGrpSpPr>
          <p:nvPr/>
        </p:nvGrpSpPr>
        <p:grpSpPr bwMode="auto">
          <a:xfrm>
            <a:off x="2214550" y="571480"/>
            <a:ext cx="4762500" cy="762000"/>
            <a:chOff x="-216" y="1194"/>
            <a:chExt cx="3000" cy="480"/>
          </a:xfrm>
        </p:grpSpPr>
        <p:sp>
          <p:nvSpPr>
            <p:cNvPr id="55348" name="AutoShape 52"/>
            <p:cNvSpPr>
              <a:spLocks noChangeArrowheads="1"/>
            </p:cNvSpPr>
            <p:nvPr/>
          </p:nvSpPr>
          <p:spPr bwMode="auto">
            <a:xfrm>
              <a:off x="-216" y="1194"/>
              <a:ext cx="2325" cy="480"/>
            </a:xfrm>
            <a:prstGeom prst="wedgeRectCallout">
              <a:avLst>
                <a:gd name="adj1" fmla="val 38049"/>
                <a:gd name="adj2" fmla="val 265536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5349" name="Rectangle 53"/>
            <p:cNvSpPr>
              <a:spLocks noChangeArrowheads="1"/>
            </p:cNvSpPr>
            <p:nvPr/>
          </p:nvSpPr>
          <p:spPr bwMode="auto">
            <a:xfrm>
              <a:off x="240" y="1200"/>
              <a:ext cx="254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285984" y="71435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Constantia" pitchFamily="18" charset="0"/>
              </a:rPr>
              <a:t>Технология АМО</a:t>
            </a:r>
            <a:endParaRPr lang="ru-RU" sz="28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gray">
          <a:xfrm>
            <a:off x="2714612" y="2143116"/>
            <a:ext cx="1928826" cy="642942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i="1" dirty="0" smtClean="0">
                <a:latin typeface="Constantia" pitchFamily="18" charset="0"/>
              </a:rPr>
              <a:t>Практическая</a:t>
            </a:r>
          </a:p>
          <a:p>
            <a:r>
              <a:rPr lang="ru-RU" i="1" dirty="0" smtClean="0">
                <a:latin typeface="Constantia" pitchFamily="18" charset="0"/>
              </a:rPr>
              <a:t>направленность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gray">
          <a:xfrm>
            <a:off x="4429124" y="3000372"/>
            <a:ext cx="271462" cy="1793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143116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Constantia" pitchFamily="18" charset="0"/>
              </a:rPr>
              <a:t>А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857884" y="3857628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00760" y="5214950"/>
            <a:ext cx="2510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gray">
          <a:xfrm>
            <a:off x="6215074" y="2500306"/>
            <a:ext cx="264320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«Подари улыбку»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 «Невидимая связь»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«Поздоровайся локтями</a:t>
            </a:r>
            <a:r>
              <a:rPr lang="ru-RU" dirty="0" smtClean="0">
                <a:solidFill>
                  <a:srgbClr val="080808"/>
                </a:solidFill>
              </a:rPr>
              <a:t>» 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6172200" y="4143380"/>
            <a:ext cx="2971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«Интерактивный опрос»,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«Ключевые слова»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«Мозговая атака»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«Кто больше»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72198" y="5572140"/>
            <a:ext cx="292892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«Я хочу научиться»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«Фруктовый сад»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«Диаграмма ожиданий»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857620" y="378619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>
                <a:solidFill>
                  <a:srgbClr val="080808"/>
                </a:solidFill>
                <a:latin typeface="Constantia" pitchFamily="18" charset="0"/>
              </a:rPr>
              <a:t>В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хождение в тему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643306" y="2786058"/>
            <a:ext cx="20812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Инициация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14744" y="485776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Определение ожиданий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1.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Начало образовательного мероприятия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3214678" y="2786058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3571868" y="3857628"/>
            <a:ext cx="339725" cy="339725"/>
            <a:chOff x="2928" y="2208"/>
            <a:chExt cx="262" cy="262"/>
          </a:xfrm>
        </p:grpSpPr>
        <p:sp>
          <p:nvSpPr>
            <p:cNvPr id="5327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3286116" y="4857760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87" name="Group 39"/>
          <p:cNvGrpSpPr>
            <a:grpSpLocks/>
          </p:cNvGrpSpPr>
          <p:nvPr/>
        </p:nvGrpSpPr>
        <p:grpSpPr bwMode="auto">
          <a:xfrm>
            <a:off x="5715008" y="2428868"/>
            <a:ext cx="180975" cy="180975"/>
            <a:chOff x="2928" y="2208"/>
            <a:chExt cx="262" cy="262"/>
          </a:xfrm>
        </p:grpSpPr>
        <p:sp>
          <p:nvSpPr>
            <p:cNvPr id="53288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90" name="Group 42"/>
          <p:cNvGrpSpPr>
            <a:grpSpLocks/>
          </p:cNvGrpSpPr>
          <p:nvPr/>
        </p:nvGrpSpPr>
        <p:grpSpPr bwMode="auto">
          <a:xfrm>
            <a:off x="5715008" y="3929066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5715008" y="5357826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500306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Constantia" pitchFamily="18" charset="0"/>
              </a:rPr>
              <a:t>А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867400" y="3709988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857884" y="4857760"/>
            <a:ext cx="2578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gray">
          <a:xfrm>
            <a:off x="6072198" y="2786058"/>
            <a:ext cx="28575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«Кроссворд»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«Корзина систематики»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«Саквояж»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6172200" y="4000504"/>
            <a:ext cx="2971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«Ковер идей»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«Золотой ключик»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Интерактивная лекция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72198" y="5214950"/>
            <a:ext cx="292892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«Автобусная остановка»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Матбой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     «Кубики»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«Собери досье» «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Синквейн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786182" y="378619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Передача новой информации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643306" y="2786058"/>
            <a:ext cx="2081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Актуализация знаний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14744" y="4857760"/>
            <a:ext cx="20812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Проработка содержания темы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2.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F8F8F8"/>
                </a:solidFill>
                <a:latin typeface="Constantia" pitchFamily="18" charset="0"/>
              </a:rPr>
              <a:t>Р</a:t>
            </a: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абота над темой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14678" y="2786058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71868" y="3857628"/>
            <a:ext cx="339725" cy="339725"/>
            <a:chOff x="2928" y="2208"/>
            <a:chExt cx="262" cy="262"/>
          </a:xfrm>
        </p:grpSpPr>
        <p:sp>
          <p:nvSpPr>
            <p:cNvPr id="5327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286116" y="4857760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715008" y="2571744"/>
            <a:ext cx="180975" cy="180975"/>
            <a:chOff x="2928" y="2208"/>
            <a:chExt cx="262" cy="262"/>
          </a:xfrm>
        </p:grpSpPr>
        <p:sp>
          <p:nvSpPr>
            <p:cNvPr id="53288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740400" y="3806825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15008" y="4929198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85918" y="2643182"/>
            <a:ext cx="6715172" cy="688975"/>
            <a:chOff x="720" y="1392"/>
            <a:chExt cx="4058" cy="480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85918" y="1785926"/>
            <a:ext cx="6715172" cy="688975"/>
            <a:chOff x="720" y="1392"/>
            <a:chExt cx="4058" cy="480"/>
          </a:xfrm>
        </p:grpSpPr>
        <p:sp>
          <p:nvSpPr>
            <p:cNvPr id="4917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72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876425" y="3521075"/>
            <a:ext cx="6696103" cy="688975"/>
            <a:chOff x="720" y="1392"/>
            <a:chExt cx="4058" cy="48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5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5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76425" y="4386263"/>
            <a:ext cx="6696103" cy="688975"/>
            <a:chOff x="720" y="1392"/>
            <a:chExt cx="4058" cy="48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876425" y="5243513"/>
            <a:ext cx="6624665" cy="688975"/>
            <a:chOff x="720" y="1392"/>
            <a:chExt cx="4058" cy="480"/>
          </a:xfrm>
        </p:grpSpPr>
        <p:sp>
          <p:nvSpPr>
            <p:cNvPr id="49165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7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74" name="Text Box 22"/>
          <p:cNvSpPr txBox="1">
            <a:spLocks noChangeArrowheads="1"/>
          </p:cNvSpPr>
          <p:nvPr/>
        </p:nvSpPr>
        <p:spPr bwMode="white">
          <a:xfrm>
            <a:off x="2357422" y="1928802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Существительное, выражающее главную тему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white">
          <a:xfrm>
            <a:off x="2354262" y="3629025"/>
            <a:ext cx="6218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Три глагола, описывающих действие в рамках темы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white">
          <a:xfrm>
            <a:off x="2354262" y="4487863"/>
            <a:ext cx="6146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rgbClr val="FFFFFF"/>
                </a:solidFill>
              </a:rPr>
              <a:t>Фраза, несущая определенный смысл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white">
          <a:xfrm>
            <a:off x="2354262" y="5335588"/>
            <a:ext cx="4646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rgbClr val="FFFFFF"/>
                </a:solidFill>
              </a:rPr>
              <a:t>Существительное-заключение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917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14480" y="4357694"/>
            <a:ext cx="792163" cy="949325"/>
          </a:xfrm>
          <a:prstGeom prst="rect">
            <a:avLst/>
          </a:prstGeom>
          <a:noFill/>
        </p:spPr>
      </p:pic>
      <p:pic>
        <p:nvPicPr>
          <p:cNvPr id="49180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14480" y="3500438"/>
            <a:ext cx="792163" cy="949325"/>
          </a:xfrm>
          <a:prstGeom prst="rect">
            <a:avLst/>
          </a:prstGeom>
          <a:noFill/>
        </p:spPr>
      </p:pic>
      <p:pic>
        <p:nvPicPr>
          <p:cNvPr id="49181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2643182"/>
            <a:ext cx="792163" cy="949325"/>
          </a:xfrm>
          <a:prstGeom prst="rect">
            <a:avLst/>
          </a:prstGeom>
          <a:noFill/>
        </p:spPr>
      </p:pic>
      <p:pic>
        <p:nvPicPr>
          <p:cNvPr id="49182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00166" y="1785926"/>
            <a:ext cx="792162" cy="949325"/>
          </a:xfrm>
          <a:prstGeom prst="rect">
            <a:avLst/>
          </a:prstGeom>
          <a:noFill/>
        </p:spPr>
      </p:pic>
      <p:sp>
        <p:nvSpPr>
          <p:cNvPr id="49183" name="Text Box 31"/>
          <p:cNvSpPr txBox="1">
            <a:spLocks noChangeArrowheads="1"/>
          </p:cNvSpPr>
          <p:nvPr/>
        </p:nvSpPr>
        <p:spPr bwMode="gray">
          <a:xfrm>
            <a:off x="2000232" y="535782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5</a:t>
            </a:r>
            <a:endParaRPr lang="en-US" sz="2400" b="1" dirty="0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gray">
          <a:xfrm>
            <a:off x="1857356" y="185736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gray">
          <a:xfrm>
            <a:off x="1928794" y="278605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gray">
          <a:xfrm>
            <a:off x="2000232" y="364331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3200" i="1" dirty="0" smtClean="0">
                <a:solidFill>
                  <a:schemeClr val="accent1"/>
                </a:solidFill>
                <a:latin typeface="Constantia" pitchFamily="18" charset="0"/>
              </a:rPr>
              <a:t>АМ работы над темой: «</a:t>
            </a:r>
            <a:r>
              <a:rPr lang="ru-RU" sz="3200" i="1" dirty="0" err="1" smtClean="0">
                <a:solidFill>
                  <a:schemeClr val="accent1"/>
                </a:solidFill>
                <a:latin typeface="Constantia" pitchFamily="18" charset="0"/>
              </a:rPr>
              <a:t>Синквейн</a:t>
            </a:r>
            <a:r>
              <a:rPr lang="ru-RU" sz="3200" i="1" dirty="0" smtClean="0">
                <a:solidFill>
                  <a:schemeClr val="accent1"/>
                </a:solidFill>
                <a:latin typeface="Constantia" pitchFamily="18" charset="0"/>
              </a:rPr>
              <a:t>»</a:t>
            </a:r>
            <a:endParaRPr lang="en-US" sz="3200" i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43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5214950"/>
            <a:ext cx="792163" cy="949325"/>
          </a:xfrm>
          <a:prstGeom prst="rect">
            <a:avLst/>
          </a:prstGeom>
          <a:noFill/>
        </p:spPr>
      </p:pic>
      <p:sp>
        <p:nvSpPr>
          <p:cNvPr id="44" name="Text Box 22"/>
          <p:cNvSpPr txBox="1">
            <a:spLocks noChangeArrowheads="1"/>
          </p:cNvSpPr>
          <p:nvPr/>
        </p:nvSpPr>
        <p:spPr bwMode="white">
          <a:xfrm>
            <a:off x="2357422" y="2786058"/>
            <a:ext cx="6143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Два прилагательных ,выражающих главную мысль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gray">
          <a:xfrm>
            <a:off x="2071670" y="442913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4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50030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00760" y="2786058"/>
            <a:ext cx="2584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72198" y="4572008"/>
            <a:ext cx="2584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5929322" y="3143248"/>
            <a:ext cx="321467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«Земля, воздух, огонь и вода»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«Ванька- 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встанька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«Японские поклоны»</a:t>
            </a:r>
          </a:p>
          <a:p>
            <a:pPr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00760" y="4929198"/>
            <a:ext cx="31432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«Ресторан»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«Диаграмма результатов»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«Все у нас в руках»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857620" y="3786190"/>
            <a:ext cx="20812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714744" y="2928934"/>
            <a:ext cx="2081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Эмоциональная разрядка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86182" y="4357694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Подведение итогов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3.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Завершение образовательного мероприятия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57554" y="3071810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28992" y="4429132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786446" y="2928934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15008" y="4714884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789</TotalTime>
  <Words>574</Words>
  <Application>Microsoft Office PowerPoint</Application>
  <PresentationFormat>Экран (4:3)</PresentationFormat>
  <Paragraphs>164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591TGp_ChildArt_light_ani</vt:lpstr>
      <vt:lpstr>Технология АМО – средство повышения мотивации школьников к обучению  в условиях перехода на новые ФГОС</vt:lpstr>
      <vt:lpstr>Слайд 2</vt:lpstr>
      <vt:lpstr>АМО: зачем? </vt:lpstr>
      <vt:lpstr>АМО: зачем? </vt:lpstr>
      <vt:lpstr>Слайд 5</vt:lpstr>
      <vt:lpstr>АМО: структура</vt:lpstr>
      <vt:lpstr>АМО: структура</vt:lpstr>
      <vt:lpstr>АМ работы над темой: «Синквейн»</vt:lpstr>
      <vt:lpstr>АМО: структура</vt:lpstr>
      <vt:lpstr>АМ рефлексии:  «Все в моих руках»</vt:lpstr>
      <vt:lpstr>АМО: «За» и «Против»</vt:lpstr>
      <vt:lpstr>АМО: «За» и «Против»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NT[YJ</dc:title>
  <dc:creator>Админ</dc:creator>
  <cp:lastModifiedBy>HOME</cp:lastModifiedBy>
  <cp:revision>49</cp:revision>
  <dcterms:created xsi:type="dcterms:W3CDTF">2014-01-25T15:00:40Z</dcterms:created>
  <dcterms:modified xsi:type="dcterms:W3CDTF">2016-02-17T11:12:27Z</dcterms:modified>
</cp:coreProperties>
</file>