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Open Sans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6AA4-DFAC-4ED9-AF38-4021B6F8DFE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1E591-D5F8-464E-BD66-FE1B62590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986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Девиантное поведение: учимся говорить «нет»</a:t>
            </a:r>
            <a:endParaRPr lang="en-US" sz="44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91132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A8200F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14162" y="5043964"/>
            <a:ext cx="12215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ХВ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4894421"/>
            <a:ext cx="372868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latin typeface="Times New Roman" pitchFamily="18" charset="0"/>
                <a:cs typeface="Times New Roman" pitchFamily="18" charset="0"/>
              </a:rPr>
              <a:t>Автора: </a:t>
            </a:r>
            <a:r>
              <a:rPr lang="ru-RU" sz="2200" b="1" dirty="0" err="1" smtClean="0">
                <a:solidFill>
                  <a:srgbClr val="333F70"/>
                </a:solidFill>
                <a:latin typeface="Times New Roman" pitchFamily="18" charset="0"/>
                <a:cs typeface="Times New Roman" pitchFamily="18" charset="0"/>
              </a:rPr>
              <a:t>Ромасенко</a:t>
            </a:r>
            <a:r>
              <a:rPr lang="ru-RU" sz="2200" b="1" dirty="0" smtClean="0">
                <a:solidFill>
                  <a:srgbClr val="333F70"/>
                </a:solidFill>
                <a:latin typeface="Times New Roman" pitchFamily="18" charset="0"/>
                <a:cs typeface="Times New Roman" pitchFamily="18" charset="0"/>
              </a:rPr>
              <a:t> Христина Витальевна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b="1" dirty="0" smtClean="0">
                <a:solidFill>
                  <a:srgbClr val="333F70"/>
                </a:solidFill>
                <a:latin typeface="Times New Roman" pitchFamily="18" charset="0"/>
                <a:cs typeface="Times New Roman" pitchFamily="18" charset="0"/>
              </a:rPr>
              <a:t>Советник директора по воспитанию и взаимодействию с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b="1" dirty="0" smtClean="0">
                <a:solidFill>
                  <a:srgbClr val="333F70"/>
                </a:solidFill>
                <a:latin typeface="Times New Roman" pitchFamily="18" charset="0"/>
                <a:cs typeface="Times New Roman" pitchFamily="18" charset="0"/>
              </a:rPr>
              <a:t>Детскими общественными объединениями.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33951" y="5801558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40775"/>
            <a:ext cx="684942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Благодарю за занятие!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16290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Помните, что вы не одиноки. Обращайтесь за помощью к взрослым, если вам нужна поддержка.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56" y="193300"/>
            <a:ext cx="7554873" cy="75548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318671" y="3476863"/>
            <a:ext cx="35254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0318671" y="4412456"/>
            <a:ext cx="352544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33951" y="2228017"/>
            <a:ext cx="12702659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Понимание девиантного поведения</a:t>
            </a:r>
            <a:endParaRPr lang="en-US" sz="44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887855"/>
            <a:ext cx="30480" cy="2097881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4" name="Text 2"/>
          <p:cNvSpPr/>
          <p:nvPr/>
        </p:nvSpPr>
        <p:spPr>
          <a:xfrm>
            <a:off x="979770" y="4440894"/>
            <a:ext cx="36677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Социальные нормы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79770" y="516776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Общепринятые правила и стандарты поведения, которые обеспечивают порядок и стабильность в обществе.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808076" y="4440894"/>
            <a:ext cx="43188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Девиантное поведение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808076" y="5167768"/>
            <a:ext cx="59045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Поведение, которое отклоняется от общепринятых норм и может быть разрушительным.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53801" y="5196105"/>
            <a:ext cx="45719" cy="1060371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9" name="Shape 6"/>
          <p:cNvSpPr/>
          <p:nvPr/>
        </p:nvSpPr>
        <p:spPr>
          <a:xfrm>
            <a:off x="748071" y="5167768"/>
            <a:ext cx="45719" cy="1060371"/>
          </a:xfrm>
          <a:prstGeom prst="rect">
            <a:avLst/>
          </a:prstGeom>
          <a:solidFill>
            <a:srgbClr val="26A688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96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Сила группового давления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89" y="2617355"/>
            <a:ext cx="510302" cy="543466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46877" y="2732001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551340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Влияние группы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17304" y="3075810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Групповое давление может оказывать сильное влияние на поведение человека, особенно в подростковом возрасте.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0257760" y="26505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70869" y="2735529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864" y="2534758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Поиск поддержки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908864" y="3072282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Важно иметь друзей и семью, которые поддерживают тебя и помогают принимать правильные решения.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80190" y="60837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92585" y="6168747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6083737"/>
            <a:ext cx="46541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Самостоятельный выбор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17306" y="657415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Необходимо научиться делать собственный выбор и не поддаваться давлению группы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2206" y="578168"/>
            <a:ext cx="5893475" cy="656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Уверенный отказ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22206" y="1550432"/>
            <a:ext cx="3731181" cy="2227421"/>
          </a:xfrm>
          <a:prstGeom prst="roundRect">
            <a:avLst>
              <a:gd name="adj" fmla="val 396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39972" y="1768197"/>
            <a:ext cx="3295650" cy="656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Отказ – соглашение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39972" y="2231970"/>
            <a:ext cx="3295650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Выражение согласия с предложением, но с отказом от его принятия.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63532" y="1550432"/>
            <a:ext cx="3731181" cy="2227421"/>
          </a:xfrm>
          <a:prstGeom prst="roundRect">
            <a:avLst>
              <a:gd name="adj" fmla="val 396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81298" y="1768197"/>
            <a:ext cx="3093006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Отказ – обещание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81298" y="2222659"/>
            <a:ext cx="3295650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Согласие с предложением, но отказ от его принятия в данный момент.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22206" y="3987998"/>
            <a:ext cx="3731181" cy="1891070"/>
          </a:xfrm>
          <a:prstGeom prst="roundRect">
            <a:avLst>
              <a:gd name="adj" fmla="val 4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39972" y="4205764"/>
            <a:ext cx="3295650" cy="656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Отказ – альтернатива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39971" y="4673869"/>
            <a:ext cx="3295650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Предложение альтернативного варианта вместо отказа.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63532" y="3987998"/>
            <a:ext cx="3731181" cy="1891070"/>
          </a:xfrm>
          <a:prstGeom prst="roundRect">
            <a:avLst>
              <a:gd name="adj" fmla="val 4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81298" y="4205764"/>
            <a:ext cx="3189446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Отказ – отрицание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81298" y="4660225"/>
            <a:ext cx="3295650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Категорический отказ без возможности компромисса.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222206" y="6089213"/>
            <a:ext cx="7672388" cy="1562695"/>
          </a:xfrm>
          <a:prstGeom prst="roundRect">
            <a:avLst>
              <a:gd name="adj" fmla="val 565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39972" y="6306979"/>
            <a:ext cx="3121700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Отказ – конфликт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439972" y="6761440"/>
            <a:ext cx="7236857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Этот вида отказа эффективен в случае выраженного внешнего давления.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161067"/>
            <a:ext cx="115283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Тренировка уверенного отказа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318279"/>
            <a:ext cx="942020" cy="9420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84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Чёткое «нет»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6158865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Однозначно и уверенно выразите свой отказ</a:t>
            </a:r>
            <a:r>
              <a:rPr lang="en-US" sz="20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4331799"/>
            <a:ext cx="928500" cy="9285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566844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Объяснение причины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139446" y="6513195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Объясните причину отказа, но не извиняйтесь.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238" y="4331799"/>
            <a:ext cx="976854" cy="9768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566844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Зрительный контакт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85221" y="6513195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Смотрите на человека, с которым говорите.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997" y="4331799"/>
            <a:ext cx="1040705" cy="104070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668447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Спокойствие и уверенность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830997" y="6513195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Говорите спокойно, уверенно и без агрессии.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858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Практические ситуации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118711" y="2443520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93858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698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45488" y="2783681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381488" y="2670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Ситуация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81488" y="316075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Друг предлагает попробовать сигарету.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358622" y="447234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232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91910" y="4317444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381488" y="4204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Ситуация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381488" y="4694515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Компания предлагает пойти на вечеринку, где будут употреблять алкоголь.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358622" y="636901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1290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91195" y="6214110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381488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Ситуация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381488" y="6591181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Незнакомый человек предлагает попробовать наркотики.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12245" y="71669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333F70"/>
                </a:solidFill>
                <a:latin typeface="Times New Roman" pitchFamily="18" charset="0"/>
                <a:ea typeface="Unbounded Bold" pitchFamily="34" charset="-122"/>
                <a:cs typeface="Times New Roman" pitchFamily="18" charset="0"/>
              </a:rPr>
              <a:t>Параметры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43550"/>
            <a:ext cx="4274156" cy="2976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реальная возможность избежать пробы вещества при использовании данной формы отказа.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332928" y="224355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2.возможность избежать данного конфликта, агрессии.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872067" y="2243550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1. целесообразность попытки повлиять на взгляды, поступки человека, предлагающего вещество (когда стоит пытаться убедить предлагающего пробу в опасности знакомства с наркотическими веществами, а когда нужно думать лишь о своей безопасности).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2245" y="1425474"/>
            <a:ext cx="3592230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1260" y="1382521"/>
            <a:ext cx="81560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Важность поддержки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118366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0617" y="3382685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345180"/>
            <a:ext cx="11706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Семья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393942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982998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35968" y="4160163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209812"/>
            <a:ext cx="13471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Друзья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804053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847630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35373" y="5024795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5074444"/>
            <a:ext cx="12728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Школа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9107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Важно иметь поддержку семьи, друзей и школы, чтобы противостоять девиантному поведению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362</Words>
  <Application>Microsoft Office PowerPoint</Application>
  <PresentationFormat>Произвольный</PresentationFormat>
  <Paragraphs>74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Unbounded Bold</vt:lpstr>
      <vt:lpstr>Times New Roman</vt:lpstr>
      <vt:lpstr>Open Sans</vt:lpstr>
      <vt:lpstr>Open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Work</cp:lastModifiedBy>
  <cp:revision>4</cp:revision>
  <dcterms:created xsi:type="dcterms:W3CDTF">2025-01-29T05:59:23Z</dcterms:created>
  <dcterms:modified xsi:type="dcterms:W3CDTF">2025-01-29T06:34:00Z</dcterms:modified>
</cp:coreProperties>
</file>