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63" r:id="rId4"/>
    <p:sldId id="266" r:id="rId5"/>
    <p:sldId id="265" r:id="rId6"/>
    <p:sldId id="274" r:id="rId7"/>
    <p:sldId id="264" r:id="rId8"/>
    <p:sldId id="267" r:id="rId9"/>
    <p:sldId id="268" r:id="rId10"/>
    <p:sldId id="269" r:id="rId11"/>
    <p:sldId id="270" r:id="rId12"/>
    <p:sldId id="271" r:id="rId13"/>
    <p:sldId id="277" r:id="rId14"/>
    <p:sldId id="273" r:id="rId15"/>
    <p:sldId id="27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CC3300"/>
    <a:srgbClr val="6666FF"/>
    <a:srgbClr val="9933FF"/>
    <a:srgbClr val="CC0099"/>
    <a:srgbClr val="800080"/>
    <a:srgbClr val="404040"/>
    <a:srgbClr val="666699"/>
    <a:srgbClr val="990033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369328-F804-4D83-931F-6454354ED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16625BB-2A72-4BE2-AF9B-B9E01C09A8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834706-1444-47C4-A7CA-F8CB6FB83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7BC7-27A0-4ECA-AD79-7A96BCA77489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BD75A3-BB9D-48C1-A2BA-92FE667AF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85870A-08B4-44D0-AEB6-0FDB275A8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7DC6-5051-49F2-8AB4-4D6DCBC88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326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8343A-D73A-495E-A015-03F91E0B2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8D0FCD-9D9C-4F8E-96AF-0B00DB36C2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16282C-DDAC-4AF2-8C5B-B339AB53F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7BC7-27A0-4ECA-AD79-7A96BCA77489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944997-AF6F-48CC-A06E-8A7D5441E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4305BD-5A5D-4E0C-9B34-F18E93401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7DC6-5051-49F2-8AB4-4D6DCBC88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69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538828-1FDC-4AFC-8C94-2BB56A76D5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40D9F6E-5543-4FF2-81C6-745209E792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1F19BD-6B27-4EBD-AC09-A5A4535B6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7BC7-27A0-4ECA-AD79-7A96BCA77489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859A07-CE92-49B2-A1CD-90CAD6E2C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DD575F-8A43-4D19-AD3D-093930605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7DC6-5051-49F2-8AB4-4D6DCBC88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310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7170C5-42B6-4FF8-AE0D-494B547DF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3D3556-C625-478A-B91D-F12B7CDC9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4E4F31-B58C-49ED-B581-5AE8D917D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7BC7-27A0-4ECA-AD79-7A96BCA77489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5F0B02-263E-4F91-9B57-EE47C89C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8E83F6-8802-4DAA-8099-8B245287A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7DC6-5051-49F2-8AB4-4D6DCBC88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932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FBEE1-C5BE-49D9-9E1A-153440C3A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64D91F-7757-47C0-9767-FC681A564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128F52-3347-481F-AF7C-35BC5129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7BC7-27A0-4ECA-AD79-7A96BCA77489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62CAB1-0209-4F20-BB19-358F5AEBF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257A58-F5AC-4D38-AFFD-B24484282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7DC6-5051-49F2-8AB4-4D6DCBC88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553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EEDC33-79B7-469D-8122-926ABFABE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663CC3-91C1-400D-A05C-F1BF7C54C3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27239EC-9A54-45AF-A582-57E1B8659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42BD35-0F1F-4559-9A09-FAC8EFA1E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7BC7-27A0-4ECA-AD79-7A96BCA77489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11B55D-93B3-4641-B2FD-67442207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435FAA-1FA3-411A-8EE7-F08423839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7DC6-5051-49F2-8AB4-4D6DCBC88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288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0415D5-03EF-405F-A6B4-6FCEE4A28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5EE468-C8FC-4927-A8C0-A7BBB1E26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7B8E8F-14CF-47F6-A6B8-5E2AEF4AA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F66C280-A704-4B8F-B38F-DACE0B7D43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D51F835-67BF-450C-A1B5-7A9ABDA9EC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C3F3F05-8AAF-4710-9169-1755DAF16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7BC7-27A0-4ECA-AD79-7A96BCA77489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96517F7-B4BB-435B-A70C-1348A63DE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54C04A6-D916-4D11-9212-3D56D6755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7DC6-5051-49F2-8AB4-4D6DCBC88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467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0E9A47-E54D-4176-9127-2D453E927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95C7D37-5DC2-4868-A56C-AB17EFD11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7BC7-27A0-4ECA-AD79-7A96BCA77489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B8CCD0B-55A9-4929-9E1B-14588B009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82C7B9-D05E-4436-A9B3-645F41E68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7DC6-5051-49F2-8AB4-4D6DCBC88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299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E55277-0445-4B36-A4AC-302DC1D21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7BC7-27A0-4ECA-AD79-7A96BCA77489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E48C026-D57D-407B-A519-545CB73E1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B7C613-4B5F-4486-B4FE-E3E3B2F9F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7DC6-5051-49F2-8AB4-4D6DCBC88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661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5AC0D2-9AF1-445A-8F94-54BCB6BD3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727455-1939-4634-8483-E8142EF25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0CA2A7-53DB-44D1-A365-BBD4687D5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4A5F7A-B879-4CB3-83AF-DB35D4C49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7BC7-27A0-4ECA-AD79-7A96BCA77489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E7AC5D-A1DF-4066-8197-310830C9F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C11119-AC67-45F7-9F84-4837DB138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7DC6-5051-49F2-8AB4-4D6DCBC88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509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1FB755-E38E-45EF-BF0F-64432BD83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41227DE-CAB5-4CE1-81A9-E4E4E45BCF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AA61AE-A284-4373-AE74-AED77B6FB2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7AFA32-64C9-49D2-BE76-D8FF7D94E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7BC7-27A0-4ECA-AD79-7A96BCA77489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751BE6-2636-4B8F-A636-5735E8A82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5641D8-2C79-46CE-BA64-8B42C96D4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7DC6-5051-49F2-8AB4-4D6DCBC88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319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298309-AB94-4DAC-864B-61A54EABA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5F6C12-8F37-4540-B215-5FEA0CD7A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2C93A4-0A84-4373-964E-320DE1A458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57BC7-27A0-4ECA-AD79-7A96BCA77489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8D38E6-8555-4D66-AAED-158FD85F6A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F40C45-AD3B-431A-B2A5-78E309D4AF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57DC6-5051-49F2-8AB4-4D6DCBC88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65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9B0C8C-CC41-4D35-8740-0D612BC95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cs typeface="Dubai Light" panose="020B0303030403030204" pitchFamily="34" charset="-78"/>
              </a:rPr>
              <a:t>МДОАУ «Детский сад № 60 </a:t>
            </a:r>
            <a:b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cs typeface="Dubai Light" panose="020B0303030403030204" pitchFamily="34" charset="-78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cs typeface="Dubai Light" panose="020B0303030403030204" pitchFamily="34" charset="-78"/>
              </a:rPr>
              <a:t>комбинированного вида»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cs typeface="Dubai Light" panose="020B0303030403030204" pitchFamily="34" charset="-78"/>
              </a:rPr>
              <a:t>г.Орска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Bahnschrift" panose="020B0502040204020203" pitchFamily="34" charset="0"/>
              <a:cs typeface="Dubai Light" panose="020B0303030403030204" pitchFamily="34" charset="-78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AFB98E-9CA4-416A-8823-E0D778AAD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01486"/>
            <a:ext cx="12192000" cy="51754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ea typeface="+mj-ea"/>
                <a:cs typeface="Dubai Light" panose="020B0303030403030204" pitchFamily="34" charset="-78"/>
              </a:rPr>
              <a:t>Тема :  </a:t>
            </a:r>
            <a:r>
              <a:rPr lang="ru-RU" sz="6000" b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ea typeface="+mj-ea"/>
                <a:cs typeface="Dubai Light" panose="020B0303030403030204" pitchFamily="34" charset="-78"/>
              </a:rPr>
              <a:t>Сенсомоторная интеграция </a:t>
            </a:r>
          </a:p>
          <a:p>
            <a:pPr marL="0" indent="0" algn="ctr">
              <a:buNone/>
            </a:pPr>
            <a:r>
              <a:rPr lang="ru-RU" sz="6000" b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ea typeface="+mj-ea"/>
                <a:cs typeface="Dubai Light" panose="020B0303030403030204" pitchFamily="34" charset="-78"/>
              </a:rPr>
              <a:t>на коррекционных занятиях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ea typeface="+mj-ea"/>
                <a:cs typeface="Dubai Light" panose="020B0303030403030204" pitchFamily="34" charset="-78"/>
              </a:rPr>
              <a:t>   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ea typeface="+mj-ea"/>
                <a:cs typeface="Dubai Light" panose="020B0303030403030204" pitchFamily="34" charset="-78"/>
              </a:rPr>
              <a:t>Подготовила: 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ea typeface="+mj-ea"/>
                <a:cs typeface="Dubai Light" panose="020B0303030403030204" pitchFamily="34" charset="-78"/>
              </a:rPr>
              <a:t>    Учитель-логопед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Dubai Light" panose="020B0303030403030204" pitchFamily="34" charset="-78"/>
                <a:ea typeface="+mj-ea"/>
                <a:cs typeface="Dubai Light" panose="020B0303030403030204" pitchFamily="34" charset="-78"/>
              </a:rPr>
              <a:t>/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ea typeface="+mj-ea"/>
                <a:cs typeface="Dubai Light" panose="020B0303030403030204" pitchFamily="34" charset="-78"/>
              </a:rPr>
              <a:t>дефектолог : Саргсян Юлия Альбертовна (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ea typeface="+mj-ea"/>
                <a:cs typeface="Dubai Light" panose="020B0303030403030204" pitchFamily="34" charset="-78"/>
              </a:rPr>
              <a:t>в.к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ea typeface="+mj-ea"/>
                <a:cs typeface="Dubai Light" panose="020B0303030403030204" pitchFamily="34" charset="-78"/>
              </a:rPr>
              <a:t>.</a:t>
            </a:r>
            <a:r>
              <a:rPr lang="ru-RU" sz="2000" b="1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ea typeface="+mj-ea"/>
                <a:cs typeface="Dubai Light" panose="020B0303030403030204" pitchFamily="34" charset="-78"/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ea typeface="+mj-ea"/>
                <a:cs typeface="Dubai Light" panose="020B0303030403030204" pitchFamily="34" charset="-78"/>
              </a:rPr>
              <a:t>категории)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ea typeface="+mj-ea"/>
                <a:cs typeface="Dubai Light" panose="020B0303030403030204" pitchFamily="34" charset="-78"/>
              </a:rPr>
              <a:t>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2152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3995F7-030C-48DF-8702-9F2EBCC00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600"/>
            <a:ext cx="10515600" cy="3439885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4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Dubai Light" panose="020B0303030403030204" pitchFamily="34" charset="-78"/>
              </a:rPr>
            </a:br>
            <a:r>
              <a:rPr lang="ru-RU" sz="4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Dubai Light" panose="020B0303030403030204" pitchFamily="34" charset="-78"/>
              </a:rPr>
              <a:t>Массаж и самомассаж</a:t>
            </a:r>
            <a:br>
              <a:rPr lang="ru-RU" sz="4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Dubai Light" panose="020B0303030403030204" pitchFamily="34" charset="-78"/>
              </a:rPr>
            </a:b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Dubai Light" panose="020B0303030403030204" pitchFamily="34" charset="-78"/>
              </a:rPr>
              <a:t>При проведении массажа и самомассажа улучшаются функции рецепторов, проводящих путей, усиливаются рефлекторные связи </a:t>
            </a:r>
            <a:r>
              <a:rPr lang="ru-RU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Dubai Light" panose="020B0303030403030204" pitchFamily="34" charset="-78"/>
              </a:rPr>
              <a:t>коры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Dubai Light" panose="020B0303030403030204" pitchFamily="34" charset="-78"/>
              </a:rPr>
              <a:t> головного мозга с мышцами и сосудами.</a:t>
            </a:r>
            <a:br>
              <a:rPr lang="ru-RU" sz="4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Dubai Light" panose="020B0303030403030204" pitchFamily="34" charset="-78"/>
              </a:rPr>
            </a:br>
            <a:endParaRPr lang="ru-RU" sz="4300" b="1" dirty="0">
              <a:solidFill>
                <a:schemeClr val="tx1">
                  <a:lumMod val="75000"/>
                  <a:lumOff val="25000"/>
                </a:schemeClr>
              </a:solidFill>
              <a:latin typeface="Bahnschrift" panose="020B0502040204020203" pitchFamily="34" charset="0"/>
              <a:cs typeface="Dubai Light" panose="020B0303030403030204" pitchFamily="34" charset="-78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C065AAF-5C79-4A3E-95E8-FDAEFA1146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" t="3290" r="7634"/>
          <a:stretch/>
        </p:blipFill>
        <p:spPr>
          <a:xfrm>
            <a:off x="1223889" y="3385456"/>
            <a:ext cx="9516683" cy="3306258"/>
          </a:xfrm>
        </p:spPr>
      </p:pic>
    </p:spTree>
    <p:extLst>
      <p:ext uri="{BB962C8B-B14F-4D97-AF65-F5344CB8AC3E}">
        <p14:creationId xmlns:p14="http://schemas.microsoft.com/office/powerpoint/2010/main" val="2365603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F866FE-45A2-4425-A6C5-47A00DC4B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371" y="365125"/>
            <a:ext cx="11364686" cy="1325563"/>
          </a:xfrm>
        </p:spPr>
        <p:txBody>
          <a:bodyPr/>
          <a:lstStyle/>
          <a:p>
            <a:pPr algn="ctr"/>
            <a:r>
              <a:rPr lang="ru-RU" sz="4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Dubai Light" panose="020B0303030403030204" pitchFamily="34" charset="-78"/>
              </a:rPr>
              <a:t>Формирование  </a:t>
            </a:r>
            <a:r>
              <a:rPr lang="ru-RU" dirty="0"/>
              <a:t> </a:t>
            </a:r>
            <a:r>
              <a:rPr lang="ru-RU" sz="4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Dubai Light" panose="020B0303030403030204" pitchFamily="34" charset="-78"/>
              </a:rPr>
              <a:t>пространственных представлений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1826581E-CCD8-4E13-81E0-5CDEC91B59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47" y="1825624"/>
            <a:ext cx="10107637" cy="5032375"/>
          </a:xfrm>
        </p:spPr>
      </p:pic>
    </p:spTree>
    <p:extLst>
      <p:ext uri="{BB962C8B-B14F-4D97-AF65-F5344CB8AC3E}">
        <p14:creationId xmlns:p14="http://schemas.microsoft.com/office/powerpoint/2010/main" val="4043477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592814-AF30-497C-BA18-3921A2529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308114" cy="24819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Dubai Light" panose="020B0303030403030204" pitchFamily="34" charset="-78"/>
              </a:rPr>
              <a:t>Межполушарное </a:t>
            </a:r>
            <a:r>
              <a:rPr lang="ru-RU" dirty="0"/>
              <a:t> </a:t>
            </a:r>
            <a:r>
              <a:rPr lang="ru-RU" sz="4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Dubai Light" panose="020B0303030403030204" pitchFamily="34" charset="-78"/>
              </a:rPr>
              <a:t>взаимодействие</a:t>
            </a:r>
            <a:br>
              <a:rPr lang="ru-RU" sz="4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Dubai Light" panose="020B0303030403030204" pitchFamily="34" charset="-78"/>
              </a:rPr>
            </a:br>
            <a:br>
              <a:rPr lang="ru-RU" sz="4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Dubai Light" panose="020B0303030403030204" pitchFamily="34" charset="-78"/>
              </a:rPr>
            </a:b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Dubai Light" panose="020B0303030403030204" pitchFamily="34" charset="-78"/>
              </a:rPr>
              <a:t>Функции межполушарных связей: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Dubai Light" panose="020B0303030403030204" pitchFamily="34" charset="-78"/>
              </a:rPr>
              <a:t>эмоциональная устойчивость к негативным факторам, координация движений,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Dubai Light" panose="020B0303030403030204" pitchFamily="34" charset="-78"/>
              </a:rPr>
              <a:t>успешное усвоение информации и ее анализ.</a:t>
            </a:r>
            <a:endParaRPr lang="ru-RU" sz="4300" dirty="0">
              <a:solidFill>
                <a:schemeClr val="tx1">
                  <a:lumMod val="75000"/>
                  <a:lumOff val="25000"/>
                </a:schemeClr>
              </a:solidFill>
              <a:latin typeface="Bahnschrift" panose="020B0502040204020203" pitchFamily="34" charset="0"/>
              <a:cs typeface="Dubai Light" panose="020B0303030403030204" pitchFamily="34" charset="-78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3CE72F-2BEE-4677-9490-2E36C41C7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86" y="3113313"/>
            <a:ext cx="11553371" cy="3744687"/>
          </a:xfrm>
        </p:spPr>
        <p:txBody>
          <a:bodyPr numCol="2">
            <a:normAutofit fontScale="92500" lnSpcReduction="10000"/>
          </a:bodyPr>
          <a:lstStyle/>
          <a:p>
            <a:pPr marL="0" indent="0">
              <a:buNone/>
            </a:pPr>
            <a:r>
              <a:rPr lang="ru-RU" sz="3900" b="1" dirty="0">
                <a:solidFill>
                  <a:srgbClr val="993300"/>
                </a:solidFill>
              </a:rPr>
              <a:t>Левое полушарие</a:t>
            </a:r>
          </a:p>
          <a:p>
            <a:pPr marL="0" indent="0">
              <a:buNone/>
            </a:pPr>
            <a:r>
              <a:rPr lang="ru-RU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ea typeface="+mj-ea"/>
                <a:cs typeface="Dubai Light" panose="020B0303030403030204" pitchFamily="34" charset="-78"/>
              </a:rPr>
              <a:t>Логическое  мышление</a:t>
            </a:r>
          </a:p>
          <a:p>
            <a:pPr marL="0" indent="0">
              <a:buNone/>
            </a:pPr>
            <a:r>
              <a:rPr lang="ru-RU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ea typeface="+mj-ea"/>
                <a:cs typeface="Dubai Light" panose="020B0303030403030204" pitchFamily="34" charset="-78"/>
              </a:rPr>
              <a:t>Анализ</a:t>
            </a:r>
          </a:p>
          <a:p>
            <a:pPr marL="0" indent="0">
              <a:buNone/>
            </a:pPr>
            <a:r>
              <a:rPr lang="ru-RU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ea typeface="+mj-ea"/>
                <a:cs typeface="Dubai Light" panose="020B0303030403030204" pitchFamily="34" charset="-78"/>
              </a:rPr>
              <a:t>Математические способности </a:t>
            </a:r>
          </a:p>
          <a:p>
            <a:pPr marL="0" indent="0">
              <a:buNone/>
            </a:pPr>
            <a:r>
              <a:rPr lang="ru-RU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ea typeface="+mj-ea"/>
                <a:cs typeface="Dubai Light" panose="020B0303030403030204" pitchFamily="34" charset="-78"/>
              </a:rPr>
              <a:t>Речь</a:t>
            </a:r>
          </a:p>
          <a:p>
            <a:pPr marL="0" indent="0">
              <a:buNone/>
            </a:pPr>
            <a:endParaRPr lang="ru-RU" sz="3000" dirty="0"/>
          </a:p>
          <a:p>
            <a:pPr marL="0" indent="0">
              <a:buNone/>
            </a:pPr>
            <a:r>
              <a:rPr lang="ru-RU" sz="3900" b="1" dirty="0">
                <a:solidFill>
                  <a:srgbClr val="800080"/>
                </a:solidFill>
              </a:rPr>
              <a:t> </a:t>
            </a:r>
            <a:r>
              <a:rPr lang="ru-RU" sz="3900" b="1" dirty="0">
                <a:solidFill>
                  <a:srgbClr val="CC3300"/>
                </a:solidFill>
              </a:rPr>
              <a:t>Правое полушарие</a:t>
            </a:r>
          </a:p>
          <a:p>
            <a:pPr marL="0" indent="0">
              <a:buNone/>
            </a:pPr>
            <a:r>
              <a:rPr lang="ru-RU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ea typeface="+mj-ea"/>
                <a:cs typeface="Dubai Light" panose="020B0303030403030204" pitchFamily="34" charset="-78"/>
              </a:rPr>
              <a:t>Умение планировать</a:t>
            </a:r>
          </a:p>
          <a:p>
            <a:pPr marL="0" indent="0">
              <a:buNone/>
            </a:pPr>
            <a:r>
              <a:rPr lang="ru-RU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ea typeface="+mj-ea"/>
                <a:cs typeface="Dubai Light" panose="020B0303030403030204" pitchFamily="34" charset="-78"/>
              </a:rPr>
              <a:t>Образное мышление</a:t>
            </a:r>
          </a:p>
          <a:p>
            <a:pPr marL="0" indent="0">
              <a:buNone/>
            </a:pPr>
            <a:r>
              <a:rPr lang="ru-RU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ea typeface="+mj-ea"/>
                <a:cs typeface="Dubai Light" panose="020B0303030403030204" pitchFamily="34" charset="-78"/>
              </a:rPr>
              <a:t>Креативность</a:t>
            </a:r>
          </a:p>
          <a:p>
            <a:pPr marL="0" indent="0">
              <a:buNone/>
            </a:pPr>
            <a:r>
              <a:rPr lang="ru-RU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ea typeface="+mj-ea"/>
                <a:cs typeface="Dubai Light" panose="020B0303030403030204" pitchFamily="34" charset="-78"/>
              </a:rPr>
              <a:t>Восприятие информации на слух</a:t>
            </a:r>
          </a:p>
        </p:txBody>
      </p:sp>
    </p:spTree>
    <p:extLst>
      <p:ext uri="{BB962C8B-B14F-4D97-AF65-F5344CB8AC3E}">
        <p14:creationId xmlns:p14="http://schemas.microsoft.com/office/powerpoint/2010/main" val="702776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2E919D-87FD-4E4A-A2E3-A12B3DA7E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89504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5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Dubai Light" panose="020B0303030403030204" pitchFamily="34" charset="-78"/>
              </a:rPr>
            </a:br>
            <a:br>
              <a:rPr lang="ru-RU" sz="5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Dubai Light" panose="020B0303030403030204" pitchFamily="34" charset="-78"/>
              </a:rPr>
            </a:br>
            <a:r>
              <a:rPr lang="ru-RU" sz="5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Dubai Light" panose="020B0303030403030204" pitchFamily="34" charset="-78"/>
              </a:rPr>
              <a:t>Развитие  </a:t>
            </a:r>
            <a:r>
              <a:rPr lang="ru-RU" sz="5300" dirty="0"/>
              <a:t> </a:t>
            </a:r>
            <a:r>
              <a:rPr lang="ru-RU" sz="5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Dubai Light" panose="020B0303030403030204" pitchFamily="34" charset="-78"/>
              </a:rPr>
              <a:t>ритмов</a:t>
            </a:r>
            <a:b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Dubai Light" panose="020B0303030403030204" pitchFamily="34" charset="-78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DA4287-2F82-4DDB-8270-CE18F30ED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7237" y="2391507"/>
            <a:ext cx="4446562" cy="410136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Bahnschrift" panose="020B0502040204020203" pitchFamily="34" charset="0"/>
              <a:cs typeface="Dubai Light" panose="020B0303030403030204" pitchFamily="34" charset="-78"/>
            </a:endParaRPr>
          </a:p>
          <a:p>
            <a:pPr marL="0" indent="0" algn="just">
              <a:buNone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Dubai Light" panose="020B0303030403030204" pitchFamily="34" charset="-78"/>
              </a:rPr>
              <a:t>Ритм оказывает на организм гармонизирующее воздействие, благоприятствует уравновешиванию нервных процессов, содействует лучшей координации и регуляции мышечных усилий.</a:t>
            </a:r>
          </a:p>
          <a:p>
            <a:pPr marL="0" indent="0" algn="just">
              <a:buNone/>
            </a:pPr>
            <a:endParaRPr lang="ru-RU" sz="32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E584077-D454-4007-9437-3C9B816CE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2" y="2391507"/>
            <a:ext cx="4586068" cy="433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257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8AC8B0-A9F4-40A4-A90C-AFE6A02FD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Dubai Light" panose="020B0303030403030204" pitchFamily="34" charset="-78"/>
              </a:rPr>
              <a:t>Развитие мелкой моторики и зрительно – моторной координации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1AB75B-6C68-46A6-A179-967192BE0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829" y="1825625"/>
            <a:ext cx="11524342" cy="46672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Под </a:t>
            </a:r>
            <a:r>
              <a:rPr lang="ru-RU" b="1" dirty="0"/>
              <a:t>мелкой моторикой </a:t>
            </a:r>
            <a:r>
              <a:rPr lang="ru-RU" dirty="0"/>
              <a:t>следует понимать совокупность скоординированных действий нескольких систем человеческого организма: </a:t>
            </a:r>
            <a:r>
              <a:rPr lang="ru-RU" b="1" dirty="0"/>
              <a:t>нервной, костной и мышечной</a:t>
            </a:r>
            <a:r>
              <a:rPr lang="ru-RU" dirty="0"/>
              <a:t>, часто в сочетании со </a:t>
            </a:r>
            <a:r>
              <a:rPr lang="ru-RU" b="1" dirty="0"/>
              <a:t>зрительной системой</a:t>
            </a:r>
            <a:r>
              <a:rPr lang="ru-RU" dirty="0"/>
              <a:t>, необходимых для мелких и точных движений кистями, пальцами.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B30752-45E3-433A-9559-DD12FD3DF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27" y="4087811"/>
            <a:ext cx="2343150" cy="19526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F7ABC6-FD4F-4B22-8840-BAAF6175E5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979" y="4851399"/>
            <a:ext cx="2333625" cy="19621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EA35FD7-A2F0-499A-AF65-0D7D42E93B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1" b="22802"/>
          <a:stretch/>
        </p:blipFill>
        <p:spPr>
          <a:xfrm>
            <a:off x="5072379" y="3689800"/>
            <a:ext cx="1774375" cy="158092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157953C-3E7D-4E89-AEB7-61BDD14131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6207" r="3978" b="19710"/>
          <a:stretch/>
        </p:blipFill>
        <p:spPr>
          <a:xfrm>
            <a:off x="6142555" y="5249974"/>
            <a:ext cx="1774374" cy="158092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4ECBDE6-EDA8-4409-A73F-123E43CF49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929" y="3858532"/>
            <a:ext cx="4108563" cy="28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16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5411BC-49E6-4894-880E-D07B93607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11837"/>
          </a:xfrm>
        </p:spPr>
        <p:txBody>
          <a:bodyPr>
            <a:normAutofit/>
          </a:bodyPr>
          <a:lstStyle/>
          <a:p>
            <a:pPr algn="ctr"/>
            <a:br>
              <a:rPr lang="ru-RU" sz="4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Dubai Light" panose="020B0303030403030204" pitchFamily="34" charset="-78"/>
              </a:rPr>
            </a:br>
            <a:r>
              <a:rPr lang="ru-RU" sz="4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Dubai Light" panose="020B0303030403030204" pitchFamily="34" charset="-78"/>
              </a:rPr>
              <a:t>                                              </a:t>
            </a:r>
            <a:br>
              <a:rPr lang="ru-RU" sz="4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Dubai Light" panose="020B0303030403030204" pitchFamily="34" charset="-78"/>
              </a:rPr>
            </a:br>
            <a:r>
              <a:rPr lang="ru-RU" sz="6000" b="1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Dubai Light" panose="020B0303030403030204" pitchFamily="34" charset="-78"/>
              </a:rPr>
              <a:t>                                                    </a:t>
            </a:r>
            <a:br>
              <a:rPr lang="ru-RU" sz="6000" b="1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Dubai Light" panose="020B0303030403030204" pitchFamily="34" charset="-78"/>
              </a:rPr>
            </a:br>
            <a:r>
              <a:rPr lang="ru-RU" sz="6000" b="1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Dubai Light" panose="020B0303030403030204" pitchFamily="34" charset="-78"/>
              </a:rPr>
              <a:t>                              Спасибо </a:t>
            </a:r>
            <a:r>
              <a:rPr lang="ru-RU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Dubai Light" panose="020B0303030403030204" pitchFamily="34" charset="-78"/>
              </a:rPr>
              <a:t>за  </a:t>
            </a:r>
            <a:br>
              <a:rPr lang="ru-RU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Dubai Light" panose="020B0303030403030204" pitchFamily="34" charset="-78"/>
              </a:rPr>
            </a:br>
            <a:r>
              <a:rPr lang="ru-RU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Dubai Light" panose="020B0303030403030204" pitchFamily="34" charset="-78"/>
              </a:rPr>
              <a:t>      </a:t>
            </a:r>
            <a:br>
              <a:rPr lang="ru-RU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Dubai Light" panose="020B0303030403030204" pitchFamily="34" charset="-78"/>
              </a:rPr>
            </a:br>
            <a:r>
              <a:rPr lang="ru-RU" sz="6000" b="1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Dubai Light" panose="020B0303030403030204" pitchFamily="34" charset="-78"/>
              </a:rPr>
              <a:t>                                               </a:t>
            </a:r>
            <a:br>
              <a:rPr lang="ru-RU" sz="6000" b="1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Dubai Light" panose="020B0303030403030204" pitchFamily="34" charset="-78"/>
              </a:rPr>
            </a:br>
            <a:r>
              <a:rPr lang="ru-RU" sz="6000" b="1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Dubai Light" panose="020B0303030403030204" pitchFamily="34" charset="-78"/>
              </a:rPr>
              <a:t>                             внимание</a:t>
            </a:r>
            <a:endParaRPr lang="ru-RU" sz="4300" b="1" dirty="0">
              <a:solidFill>
                <a:schemeClr val="tx1">
                  <a:lumMod val="75000"/>
                  <a:lumOff val="25000"/>
                </a:schemeClr>
              </a:solidFill>
              <a:latin typeface="Bahnschrift" panose="020B0502040204020203" pitchFamily="34" charset="0"/>
              <a:cs typeface="Dubai Light" panose="020B03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4553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E79C3-6F37-4619-A6DE-8E4138BE8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422399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Dubai Light" panose="020B0303030403030204" pitchFamily="34" charset="-78"/>
              </a:rPr>
              <a:t>Методы детской </a:t>
            </a:r>
            <a:br>
              <a:rPr lang="ru-RU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Dubai Light" panose="020B0303030403030204" pitchFamily="34" charset="-78"/>
              </a:rPr>
            </a:br>
            <a:r>
              <a:rPr lang="ru-RU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Dubai Light" panose="020B0303030403030204" pitchFamily="34" charset="-78"/>
              </a:rPr>
              <a:t>нейропсихологической    коррекции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0C19BF-161C-489D-84CE-652CA3062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422" y="1219200"/>
            <a:ext cx="11676184" cy="5638800"/>
          </a:xfrm>
        </p:spPr>
        <p:txBody>
          <a:bodyPr numCol="2">
            <a:normAutofit lnSpcReduction="10000"/>
          </a:bodyPr>
          <a:lstStyle/>
          <a:p>
            <a:pPr marL="0" indent="0">
              <a:buNone/>
            </a:pPr>
            <a:endParaRPr lang="ru-RU" dirty="0">
              <a:solidFill>
                <a:srgbClr val="CC3399"/>
              </a:solidFill>
            </a:endParaRPr>
          </a:p>
          <a:p>
            <a:pPr marL="0" indent="0">
              <a:buNone/>
            </a:pPr>
            <a:r>
              <a:rPr lang="ru-RU" sz="3900" b="1" dirty="0">
                <a:solidFill>
                  <a:srgbClr val="990033"/>
                </a:solidFill>
                <a:latin typeface="Bahnschrift" panose="020B0502040204020203" pitchFamily="34" charset="0"/>
                <a:ea typeface="+mj-ea"/>
                <a:cs typeface="Dubai Light" panose="020B0303030403030204" pitchFamily="34" charset="-78"/>
              </a:rPr>
              <a:t>СЕНСОРНАЯ ИНТЕГРАЦИЯ</a:t>
            </a:r>
            <a:r>
              <a:rPr lang="ru-RU" sz="3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ea typeface="+mj-ea"/>
                <a:cs typeface="Dubai Light" panose="020B0303030403030204" pitchFamily="34" charset="-78"/>
              </a:rPr>
              <a:t>–это упорядочивание ощущений , которые потом будут как-либо использованы.</a:t>
            </a:r>
          </a:p>
          <a:p>
            <a:pPr marL="0" indent="0">
              <a:buNone/>
            </a:pPr>
            <a:endParaRPr lang="ru-RU" sz="3600" dirty="0"/>
          </a:p>
          <a:p>
            <a:pPr marL="0" indent="0">
              <a:buNone/>
            </a:pPr>
            <a:endParaRPr lang="ru-RU" sz="3600" dirty="0"/>
          </a:p>
          <a:p>
            <a:pPr marL="0" indent="0">
              <a:buNone/>
            </a:pPr>
            <a:endParaRPr lang="ru-RU" sz="3600" dirty="0"/>
          </a:p>
          <a:p>
            <a:pPr marL="0" indent="0">
              <a:buNone/>
            </a:pPr>
            <a:endParaRPr lang="ru-RU" sz="3600" dirty="0"/>
          </a:p>
          <a:p>
            <a:pPr marL="0" indent="0">
              <a:buNone/>
            </a:pPr>
            <a:r>
              <a:rPr lang="ru-RU" sz="3900" b="1" dirty="0">
                <a:solidFill>
                  <a:srgbClr val="993366"/>
                </a:solidFill>
                <a:latin typeface="Bahnschrift" panose="020B0502040204020203" pitchFamily="34" charset="0"/>
                <a:ea typeface="+mj-ea"/>
                <a:cs typeface="Dubai Light" panose="020B0303030403030204" pitchFamily="34" charset="-78"/>
              </a:rPr>
              <a:t>СЕНСОМОТОРНАЯ ИНТЕГРАЦИЯ </a:t>
            </a:r>
            <a:r>
              <a:rPr lang="ru-RU" sz="3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ea typeface="+mj-ea"/>
                <a:cs typeface="Dubai Light" panose="020B0303030403030204" pitchFamily="34" charset="-78"/>
              </a:rPr>
              <a:t>– это методики направленные на </a:t>
            </a:r>
            <a:r>
              <a:rPr lang="ru-RU" sz="3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ea typeface="+mj-ea"/>
                <a:cs typeface="Dubai Light" panose="020B0303030403030204" pitchFamily="34" charset="-78"/>
              </a:rPr>
              <a:t>переструктурирование</a:t>
            </a:r>
            <a:r>
              <a:rPr lang="ru-RU" sz="3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ea typeface="+mj-ea"/>
                <a:cs typeface="Dubai Light" panose="020B0303030403030204" pitchFamily="34" charset="-78"/>
              </a:rPr>
              <a:t> нарушенных функций мозга и создания компенсирующих средств.</a:t>
            </a:r>
          </a:p>
        </p:txBody>
      </p:sp>
    </p:spTree>
    <p:extLst>
      <p:ext uri="{BB962C8B-B14F-4D97-AF65-F5344CB8AC3E}">
        <p14:creationId xmlns:p14="http://schemas.microsoft.com/office/powerpoint/2010/main" val="25044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E92961-868F-4ED6-A733-DFF820A00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44246"/>
          </a:xfrm>
        </p:spPr>
        <p:txBody>
          <a:bodyPr/>
          <a:lstStyle/>
          <a:p>
            <a:pPr algn="ctr"/>
            <a:r>
              <a:rPr lang="ru-RU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Dubai Light" panose="020B0303030403030204" pitchFamily="34" charset="-78"/>
              </a:rPr>
              <a:t>Задачи сенсомоторной коррекции</a:t>
            </a:r>
            <a:r>
              <a:rPr lang="ru-RU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Dubai Light" panose="020B0303030403030204" pitchFamily="34" charset="-78"/>
              </a:rPr>
              <a:t>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06C9F5-4890-45D3-AB72-166041A09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2017486"/>
            <a:ext cx="11524343" cy="46735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3200" dirty="0"/>
              <a:t>Ребенок учится чувствовать свое тело и пространство вокруг;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/>
              <a:t>Развивается зрительно-моторная координация ( глаз- рука) 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/>
              <a:t>Формируется правильное взаимодействие рук и ног;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/>
              <a:t>Развивается внимание;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/>
              <a:t>Формируется умение последовательно выполнять действия , разбивая его на ряд задач;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3200" dirty="0"/>
              <a:t>Ребенок учится управлять своим поведением.</a:t>
            </a:r>
          </a:p>
        </p:txBody>
      </p:sp>
    </p:spTree>
    <p:extLst>
      <p:ext uri="{BB962C8B-B14F-4D97-AF65-F5344CB8AC3E}">
        <p14:creationId xmlns:p14="http://schemas.microsoft.com/office/powerpoint/2010/main" val="1967585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EE00D-7D2D-4F52-9181-47FAFDCDC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04685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Dubai Light" panose="020B0303030403030204" pitchFamily="34" charset="-78"/>
              </a:rPr>
              <a:t>Элементы сенсомоторной интеграции в занятии: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62ED54-F6A9-4097-8B02-9AD115BE4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4686"/>
            <a:ext cx="10515600" cy="565331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Дыхательные упражнения;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Глазодвигательные упражнения;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Растяжки и стабилизация тонуса мышц;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Ползание;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Массаж;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Пространственные представления;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Межполушарное взаимодействие;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Развитие ритмов;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Мелкая моторика;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/>
              <a:t>Зрительно-моторная координация.</a:t>
            </a: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8085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CCCA6AD-7D8E-45BD-8843-C7A735627D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166" y="3585029"/>
            <a:ext cx="2545421" cy="323295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18DAA4-3BAB-40CC-AD4D-A5137CCB0C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177" y="3575323"/>
            <a:ext cx="1912385" cy="328267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C56D06-4A06-4A8D-8146-01DB36EE8F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8" y="3817420"/>
            <a:ext cx="2709495" cy="269978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8EDC6A-8CC8-4940-9922-DCB915937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11784"/>
          </a:xfrm>
        </p:spPr>
        <p:txBody>
          <a:bodyPr/>
          <a:lstStyle/>
          <a:p>
            <a:pPr algn="ctr"/>
            <a:r>
              <a:rPr lang="ru-RU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Dubai Light" panose="020B0303030403030204" pitchFamily="34" charset="-78"/>
              </a:rPr>
              <a:t>Дыхательные </a:t>
            </a:r>
            <a:r>
              <a:rPr lang="ru-RU" dirty="0"/>
              <a:t> </a:t>
            </a:r>
            <a:r>
              <a:rPr lang="ru-RU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Dubai Light" panose="020B0303030403030204" pitchFamily="34" charset="-78"/>
              </a:rPr>
              <a:t>упражнения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45FC8D-EB63-4B01-B3E7-CCB14E940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43" y="783771"/>
            <a:ext cx="11945257" cy="539319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Для выполнения дыхательных упражнений нужно соблюдать три основных правила:</a:t>
            </a:r>
          </a:p>
          <a:p>
            <a:pPr marL="0" lvl="0" indent="0">
              <a:buNone/>
            </a:pPr>
            <a:r>
              <a:rPr lang="ru-RU" sz="2400" b="1" dirty="0"/>
              <a:t>1</a:t>
            </a:r>
            <a:r>
              <a:rPr lang="ru-RU" sz="2400" dirty="0"/>
              <a:t>.Во время дыхательных упражнений необходимо научить детей дышать животом для того, чтобы заставить двигаться диафрагму.</a:t>
            </a:r>
          </a:p>
          <a:p>
            <a:pPr marL="0" lvl="0" indent="0">
              <a:buNone/>
            </a:pPr>
            <a:r>
              <a:rPr lang="ru-RU" sz="2400" b="1" dirty="0"/>
              <a:t>2</a:t>
            </a:r>
            <a:r>
              <a:rPr lang="ru-RU" sz="2400" dirty="0"/>
              <a:t>.Дыхательные упражнения должны проводиться в четыре фазы «выдох животом – пауза 2-3 сек. – вдох животом – пауза 2-3 сек.»</a:t>
            </a:r>
          </a:p>
          <a:p>
            <a:pPr marL="0" lvl="0" indent="0">
              <a:buNone/>
            </a:pPr>
            <a:r>
              <a:rPr lang="ru-RU" sz="2400" b="1" dirty="0"/>
              <a:t>3</a:t>
            </a:r>
            <a:r>
              <a:rPr lang="ru-RU" sz="2400" dirty="0"/>
              <a:t>.Дыхательными упражнениями следует заниматься не более 2-3 минут за один прием</a:t>
            </a:r>
            <a:r>
              <a:rPr lang="ru-RU" sz="2000" dirty="0"/>
              <a:t>.</a:t>
            </a:r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D06DF3D-15B1-44C4-B515-58C05849CAD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205" b="26281"/>
          <a:stretch/>
        </p:blipFill>
        <p:spPr>
          <a:xfrm>
            <a:off x="8723663" y="3866769"/>
            <a:ext cx="3018171" cy="269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0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D90D38-1957-46B5-A244-B8E561442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961914" cy="1219199"/>
          </a:xfrm>
        </p:spPr>
        <p:txBody>
          <a:bodyPr/>
          <a:lstStyle/>
          <a:p>
            <a:pPr algn="ctr"/>
            <a:r>
              <a:rPr lang="ru-RU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Dubai Light" panose="020B0303030403030204" pitchFamily="34" charset="-78"/>
              </a:rPr>
              <a:t>Глазодвигательные  </a:t>
            </a:r>
            <a:r>
              <a:rPr lang="ru-RU" dirty="0"/>
              <a:t> </a:t>
            </a:r>
            <a:r>
              <a:rPr lang="ru-RU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Dubai Light" panose="020B0303030403030204" pitchFamily="34" charset="-78"/>
              </a:rPr>
              <a:t>упражнения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4CF79F-3D5F-4478-8024-08B68D600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686" y="1219199"/>
            <a:ext cx="11756571" cy="54428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Правила выполнения глазодвигательных упражнений:</a:t>
            </a:r>
          </a:p>
          <a:p>
            <a:pPr marL="0" indent="0">
              <a:buNone/>
            </a:pPr>
            <a:endParaRPr lang="ru-RU" b="1" dirty="0"/>
          </a:p>
          <a:p>
            <a:pPr marL="0" indent="0" algn="just">
              <a:buNone/>
            </a:pPr>
            <a:r>
              <a:rPr lang="ru-RU" sz="2000" b="1" dirty="0"/>
              <a:t>1</a:t>
            </a:r>
            <a:r>
              <a:rPr lang="ru-RU" sz="2000" dirty="0"/>
              <a:t>.Голова должна быть неподвижна. Движутся одни глаза. При необходимости голова фиксируется рукой.</a:t>
            </a:r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r>
              <a:rPr lang="ru-RU" sz="2000" b="1" dirty="0"/>
              <a:t>2</a:t>
            </a:r>
            <a:r>
              <a:rPr lang="ru-RU" sz="2000" dirty="0"/>
              <a:t>.В комплекс включаются упражнения на отслеживание предмета глазами вначале по основными направлениям (верх, низ, вправо, влево, к переносице и от переносицы), затем по диагональным направлениям, потом очень постепенно в этот процесс включаются движения языка (самые простые).</a:t>
            </a:r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r>
              <a:rPr lang="ru-RU" sz="2000" b="1" dirty="0"/>
              <a:t>3</a:t>
            </a:r>
            <a:r>
              <a:rPr lang="ru-RU" sz="2000" dirty="0"/>
              <a:t>.При отработки упражнений внимание ребенка привлекается яркими игрушками, предметами, картинками, ручками с яркими наконечниками. Чем старше дети, тем стимулы становятся символичнее.</a:t>
            </a:r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r>
              <a:rPr lang="ru-RU" sz="2000" b="1" dirty="0"/>
              <a:t>4</a:t>
            </a:r>
            <a:r>
              <a:rPr lang="ru-RU" sz="2000" dirty="0"/>
              <a:t>.Сначала ребенок следит за предметом, перемещаемым взрослым. Затем следит за движением предмета в вытянутой своей руке. Потом выполняет движения глазами без опоры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5558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2865B2-2CE3-44F9-B0B4-69E99A616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dirty="0"/>
            </a:br>
            <a:endParaRPr lang="ru-RU" dirty="0"/>
          </a:p>
        </p:txBody>
      </p:sp>
      <p:pic>
        <p:nvPicPr>
          <p:cNvPr id="4" name="Гимнастика для глаз _ Упражнения для глаз _ Зарядка для глаз">
            <a:hlinkClick r:id="" action="ppaction://media"/>
            <a:extLst>
              <a:ext uri="{FF2B5EF4-FFF2-40B4-BE49-F238E27FC236}">
                <a16:creationId xmlns:a16="http://schemas.microsoft.com/office/drawing/2014/main" id="{3BF95C00-AB35-4311-9E5A-A924C2B346C6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5249" y="492370"/>
            <a:ext cx="11000936" cy="5684594"/>
          </a:xfrm>
        </p:spPr>
      </p:pic>
    </p:spTree>
    <p:extLst>
      <p:ext uri="{BB962C8B-B14F-4D97-AF65-F5344CB8AC3E}">
        <p14:creationId xmlns:p14="http://schemas.microsoft.com/office/powerpoint/2010/main" val="143639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4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EFC655-F027-423A-A08F-DCD52B3D5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1293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Dubai Light" panose="020B0303030403030204" pitchFamily="34" charset="-78"/>
              </a:rPr>
              <a:t>Растяжки  и  стабилизация</a:t>
            </a:r>
            <a:r>
              <a:rPr lang="ru-RU" dirty="0"/>
              <a:t> </a:t>
            </a:r>
            <a:br>
              <a:rPr lang="ru-RU" dirty="0"/>
            </a:br>
            <a:r>
              <a:rPr lang="ru-RU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Dubai Light" panose="020B0303030403030204" pitchFamily="34" charset="-78"/>
              </a:rPr>
              <a:t>тонуса  мышц</a:t>
            </a:r>
            <a:br>
              <a:rPr lang="ru-RU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Dubai Light" panose="020B0303030403030204" pitchFamily="34" charset="-78"/>
              </a:rPr>
            </a:br>
            <a:r>
              <a:rPr lang="ru-RU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Dubai Light" panose="020B0303030403030204" pitchFamily="34" charset="-78"/>
              </a:rPr>
              <a:t>Задача: </a:t>
            </a: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Dubai Light" panose="020B0303030403030204" pitchFamily="34" charset="-78"/>
              </a:rPr>
              <a:t>сформировать нейронную связь когда расслаблен , когда напряжен с учетом смысла действия, чтобы в работу включались не только подкорковые системы регуляции , но и </a:t>
            </a:r>
            <a:r>
              <a:rPr lang="ru-RU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Dubai Light" panose="020B0303030403030204" pitchFamily="34" charset="-78"/>
              </a:rPr>
              <a:t>кора</a:t>
            </a: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Dubai Light" panose="020B0303030403030204" pitchFamily="34" charset="-78"/>
              </a:rPr>
              <a:t> мозга в частности функции лобных отделов.</a:t>
            </a:r>
            <a:endParaRPr lang="ru-RU" sz="4800" dirty="0">
              <a:solidFill>
                <a:schemeClr val="tx1">
                  <a:lumMod val="75000"/>
                  <a:lumOff val="25000"/>
                </a:schemeClr>
              </a:solidFill>
              <a:latin typeface="Bahnschrift" panose="020B0502040204020203" pitchFamily="34" charset="0"/>
              <a:cs typeface="Dubai Light" panose="020B0303030403030204" pitchFamily="34" charset="-78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F61CB09-5A9D-40D1-AD00-5B58D7A3CE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257" y="4129318"/>
            <a:ext cx="9405257" cy="2685142"/>
          </a:xfrm>
        </p:spPr>
      </p:pic>
    </p:spTree>
    <p:extLst>
      <p:ext uri="{BB962C8B-B14F-4D97-AF65-F5344CB8AC3E}">
        <p14:creationId xmlns:p14="http://schemas.microsoft.com/office/powerpoint/2010/main" val="612119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C30B780-E04B-4C44-8E53-41BB905B3F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771" y="3428999"/>
            <a:ext cx="9855200" cy="3247571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31DED-4045-4FD5-A39A-39D2B4291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"/>
            <a:ext cx="11582400" cy="324757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Dubai Light" panose="020B0303030403030204" pitchFamily="34" charset="-78"/>
              </a:rPr>
              <a:t>Ползание</a:t>
            </a:r>
            <a:br>
              <a:rPr lang="ru-RU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Dubai Light" panose="020B0303030403030204" pitchFamily="34" charset="-78"/>
              </a:rPr>
            </a:b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Dubai Light" panose="020B0303030403030204" pitchFamily="34" charset="-78"/>
              </a:rPr>
              <a:t>Дает возможность восстановить или развить межполушарные связи , координацию движений, преодолеть моторную неловкость, осознать пространство собственного тела и вокруг тела.</a:t>
            </a:r>
            <a:endParaRPr lang="ru-RU" sz="4800" dirty="0">
              <a:solidFill>
                <a:schemeClr val="tx1">
                  <a:lumMod val="75000"/>
                  <a:lumOff val="25000"/>
                </a:schemeClr>
              </a:solidFill>
              <a:latin typeface="Bahnschrift" panose="020B0502040204020203" pitchFamily="34" charset="0"/>
              <a:cs typeface="Dubai Light" panose="020B03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785019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585</Words>
  <Application>Microsoft Office PowerPoint</Application>
  <PresentationFormat>Широкоэкранный</PresentationFormat>
  <Paragraphs>70</Paragraphs>
  <Slides>15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Bahnschrift</vt:lpstr>
      <vt:lpstr>Calibri</vt:lpstr>
      <vt:lpstr>Calibri Light</vt:lpstr>
      <vt:lpstr>Dubai Light</vt:lpstr>
      <vt:lpstr>Wingdings</vt:lpstr>
      <vt:lpstr>Тема Office</vt:lpstr>
      <vt:lpstr>МДОАУ «Детский сад № 60  комбинированного вида» г.Орска</vt:lpstr>
      <vt:lpstr>Методы детской  нейропсихологической    коррекции</vt:lpstr>
      <vt:lpstr>Задачи сенсомоторной коррекции: </vt:lpstr>
      <vt:lpstr>Элементы сенсомоторной интеграции в занятии:</vt:lpstr>
      <vt:lpstr>Дыхательные  упражнения</vt:lpstr>
      <vt:lpstr>Глазодвигательные   упражнения</vt:lpstr>
      <vt:lpstr> </vt:lpstr>
      <vt:lpstr>Растяжки  и  стабилизация  тонуса  мышц Задача: сформировать нейронную связь когда расслаблен , когда напряжен с учетом смысла действия, чтобы в работу включались не только подкорковые системы регуляции , но и кора мозга в частности функции лобных отделов.</vt:lpstr>
      <vt:lpstr>Ползание Дает возможность восстановить или развить межполушарные связи , координацию движений, преодолеть моторную неловкость, осознать пространство собственного тела и вокруг тела.</vt:lpstr>
      <vt:lpstr> Массаж и самомассаж При проведении массажа и самомассажа улучшаются функции рецепторов, проводящих путей, усиливаются рефлекторные связи коры головного мозга с мышцами и сосудами. </vt:lpstr>
      <vt:lpstr>Формирование   пространственных представлений</vt:lpstr>
      <vt:lpstr>Межполушарное  взаимодействие  Функции межполушарных связей: эмоциональная устойчивость к негативным факторам, координация движений, успешное усвоение информации и ее анализ.</vt:lpstr>
      <vt:lpstr>  Развитие   ритмов </vt:lpstr>
      <vt:lpstr>Развитие мелкой моторики и зрительно – моторной координации</vt:lpstr>
      <vt:lpstr>                                                                                                                                   Спасибо за                                                                                      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МДОАУ «Детский сад № 60 комбинированного вида» г.Орска</dc:title>
  <dc:creator>Воспитатель</dc:creator>
  <cp:lastModifiedBy>Воспитатель</cp:lastModifiedBy>
  <cp:revision>45</cp:revision>
  <dcterms:created xsi:type="dcterms:W3CDTF">2023-12-04T06:22:00Z</dcterms:created>
  <dcterms:modified xsi:type="dcterms:W3CDTF">2025-02-05T05:04:41Z</dcterms:modified>
</cp:coreProperties>
</file>