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3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914" y="-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4B934-EFEE-435C-9945-1FDD0C46FA46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29E9C-0246-49AC-8D0B-F4F08FF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0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29E9C-0246-49AC-8D0B-F4F08FF4F558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45F1-F8B1-45FA-82AD-D542AB029F91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1924-BF2F-489B-AD1F-C595C1604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45F1-F8B1-45FA-82AD-D542AB029F91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1924-BF2F-489B-AD1F-C595C1604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45F1-F8B1-45FA-82AD-D542AB029F91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1924-BF2F-489B-AD1F-C595C1604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45F1-F8B1-45FA-82AD-D542AB029F91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1924-BF2F-489B-AD1F-C595C1604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45F1-F8B1-45FA-82AD-D542AB029F91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1924-BF2F-489B-AD1F-C595C1604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45F1-F8B1-45FA-82AD-D542AB029F91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1924-BF2F-489B-AD1F-C595C1604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45F1-F8B1-45FA-82AD-D542AB029F91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1924-BF2F-489B-AD1F-C595C1604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45F1-F8B1-45FA-82AD-D542AB029F91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1924-BF2F-489B-AD1F-C595C1604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45F1-F8B1-45FA-82AD-D542AB029F91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1924-BF2F-489B-AD1F-C595C1604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45F1-F8B1-45FA-82AD-D542AB029F91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1924-BF2F-489B-AD1F-C595C1604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45F1-F8B1-45FA-82AD-D542AB029F91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1924-BF2F-489B-AD1F-C595C1604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645F1-F8B1-45FA-82AD-D542AB029F91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21924-BF2F-489B-AD1F-C595C16040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t="8472" r="14365" b="7721"/>
          <a:stretch>
            <a:fillRect/>
          </a:stretch>
        </p:blipFill>
        <p:spPr>
          <a:xfrm>
            <a:off x="0" y="3507915"/>
            <a:ext cx="2592062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885">
            <a:off x="4866266" y="2774265"/>
            <a:ext cx="3920410" cy="3920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7" b="15508"/>
          <a:stretch>
            <a:fillRect/>
          </a:stretch>
        </p:blipFill>
        <p:spPr>
          <a:xfrm>
            <a:off x="3784510" y="-298208"/>
            <a:ext cx="4795415" cy="335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9" b="9982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83" t="-2216" r="15437" b="12653"/>
          <a:stretch>
            <a:fillRect/>
          </a:stretch>
        </p:blipFill>
        <p:spPr bwMode="auto">
          <a:xfrm rot="21134766">
            <a:off x="2543018" y="3876177"/>
            <a:ext cx="3061998" cy="248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0" b="99063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62" r="20277"/>
          <a:stretch>
            <a:fillRect/>
          </a:stretch>
        </p:blipFill>
        <p:spPr bwMode="auto">
          <a:xfrm rot="961912">
            <a:off x="591838" y="-211196"/>
            <a:ext cx="3595145" cy="536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16" b="89753" l="4111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1780">
            <a:off x="8800037" y="4270742"/>
            <a:ext cx="3096891" cy="2921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8427156" y="2092348"/>
            <a:ext cx="3894595" cy="757777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latin typeface="Bahnschrift SemiBold Condensed" panose="020B0502040204020203" pitchFamily="34" charset="0"/>
              </a:rPr>
              <a:t>ИЗУЧИТЕ ИЗОБРАЖЕНИЯ. ПО КАКИМ ПРИЗНАКАМ ОНИ РАЗДЕЛЕНЫ?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1157" y="2184400"/>
            <a:ext cx="1071170" cy="1071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49" y="537635"/>
            <a:ext cx="7386451" cy="632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0" y="0"/>
            <a:ext cx="10251440" cy="53763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>
                <a:solidFill>
                  <a:srgbClr val="00000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	2. ЗАРУБЕЖНАЯ ЕВРОПА: СОСТАВ, ОБЩАЯ ХАРАКТЕРИСТИКА.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-25823"/>
            <a:ext cx="615982" cy="58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1600" y="637967"/>
            <a:ext cx="4587240" cy="1384995"/>
          </a:xfrm>
          <a:prstGeom prst="rect">
            <a:avLst/>
          </a:prstGeom>
          <a:solidFill>
            <a:srgbClr val="FF0000"/>
          </a:solidFill>
          <a:ln w="28575">
            <a:solidFill>
              <a:srgbClr val="7F3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Bahnschrift SemiBold Condensed" panose="020B0502040204020203" pitchFamily="34" charset="0"/>
              </a:rPr>
              <a:t>Зарубежная Европа принадлежит к числу наиболее экономически развитых районов в мире.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4290" y="2195175"/>
            <a:ext cx="4859020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F3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Bahnschrift SemiBold Condensed" panose="020B0502040204020203" pitchFamily="34" charset="0"/>
              </a:rPr>
              <a:t>Как в политическом плане, так и в отраслевой и территориальной структуре хозяйства региона наблюдается разнообразие и насыщенность.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73090" y="4453283"/>
            <a:ext cx="4991100" cy="224676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Зарубежная Европа – один из важнейших центров мирового хозяйства, но запасы её ресурсов находятся на грани истощения. </a:t>
            </a:r>
          </a:p>
          <a:p>
            <a:pPr algn="ctr"/>
            <a:r>
              <a:rPr lang="ru-RU" sz="2800" b="1" u="sng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Как такое может быть?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/>
          <p:cNvSpPr/>
          <p:nvPr/>
        </p:nvSpPr>
        <p:spPr>
          <a:xfrm>
            <a:off x="0" y="0"/>
            <a:ext cx="10251440" cy="537635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>
                <a:solidFill>
                  <a:srgbClr val="00000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	2. ЗАРУБЕЖНАЯ ЕВРОПА: СОСТАВ, ОБЩАЯ ХАРАКТЕРИСТИКА.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-25823"/>
            <a:ext cx="615982" cy="58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94221" y="752285"/>
            <a:ext cx="351536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F3F00"/>
                </a:solidFill>
                <a:latin typeface="Bahnschrift SemiBold Condensed" panose="020B0502040204020203" pitchFamily="34" charset="0"/>
              </a:rPr>
              <a:t>Население и культура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01" y="626822"/>
            <a:ext cx="6209730" cy="4754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856045" y="5738735"/>
            <a:ext cx="5482041" cy="492443"/>
          </a:xfrm>
          <a:prstGeom prst="rect">
            <a:avLst/>
          </a:prstGeom>
          <a:solidFill>
            <a:schemeClr val="bg2"/>
          </a:solidFill>
          <a:ln>
            <a:solidFill>
              <a:srgbClr val="7F3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Bahnschrift SemiBold Condensed" panose="020B0502040204020203" pitchFamily="34" charset="0"/>
              </a:rPr>
              <a:t>Сконцентрировано более 8% населения мира.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640" y="1613117"/>
            <a:ext cx="4913080" cy="1292662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Bahnschrift SemiBold Condensed" panose="020B0502040204020203" pitchFamily="34" charset="0"/>
              </a:rPr>
              <a:t>В среднем в городах живёт 74%, а в некоторых странах – более 80% и даже 90% всего населения.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741" y="3307300"/>
            <a:ext cx="5354320" cy="2677656"/>
          </a:xfrm>
          <a:prstGeom prst="rect">
            <a:avLst/>
          </a:prstGeom>
          <a:solidFill>
            <a:schemeClr val="bg2"/>
          </a:solidFill>
          <a:ln>
            <a:solidFill>
              <a:srgbClr val="7F3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Преобладающая религия – </a:t>
            </a:r>
            <a:r>
              <a:rPr lang="ru-RU" sz="2400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христианство.</a:t>
            </a:r>
            <a:r>
              <a:rPr lang="ru-RU" sz="24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В Южной Европе преобладает </a:t>
            </a:r>
            <a:r>
              <a:rPr lang="ru-RU" sz="2400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католицизм</a:t>
            </a:r>
            <a:r>
              <a:rPr lang="ru-RU" sz="24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, в Средней Европе – </a:t>
            </a:r>
            <a:r>
              <a:rPr lang="ru-RU" sz="2400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католицизм</a:t>
            </a:r>
            <a:r>
              <a:rPr lang="ru-RU" sz="24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и </a:t>
            </a:r>
            <a:r>
              <a:rPr lang="ru-RU" sz="2400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протестантизм</a:t>
            </a:r>
            <a:r>
              <a:rPr lang="ru-RU" sz="24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, а в странах Балканского полуострова преобладает </a:t>
            </a:r>
            <a:r>
              <a:rPr lang="ru-RU" sz="2400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православие</a:t>
            </a:r>
            <a:r>
              <a:rPr lang="ru-RU" sz="24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. </a:t>
            </a:r>
            <a:r>
              <a:rPr lang="ru-RU" sz="2400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Ислам </a:t>
            </a:r>
            <a:r>
              <a:rPr lang="ru-RU" sz="24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преобладает в Албании и в европейской части Турции. Половина населения Боснии и Герцеговины исповедует </a:t>
            </a:r>
            <a:r>
              <a:rPr lang="ru-RU" sz="2400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ислам</a:t>
            </a:r>
            <a:r>
              <a:rPr lang="ru-RU" sz="2400" dirty="0">
                <a:latin typeface="Bahnschrift SemiBold Condensed" panose="020B0502040204020203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/>
          <p:cNvSpPr/>
          <p:nvPr/>
        </p:nvSpPr>
        <p:spPr>
          <a:xfrm>
            <a:off x="863600" y="79995"/>
            <a:ext cx="10749280" cy="6921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3.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ГЕОПОЛИТИЧЕСКИЕ ПРОБЛЕМЫ ЗАРУБЕЖНОЙ ЕВРОПЫ</a:t>
            </a:r>
            <a:r>
              <a:rPr lang="ru-RU" sz="4000" dirty="0">
                <a:solidFill>
                  <a:srgbClr val="00000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0"/>
            <a:ext cx="924560" cy="92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57200" y="1198880"/>
            <a:ext cx="5557520" cy="204216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latin typeface="Bahnschrift SemiBold Condensed" panose="020B0502040204020203" pitchFamily="34" charset="0"/>
              </a:rPr>
              <a:t>ЗАДАНИЕ 3. ИЗУЧИТЕ ТЕКСТ И ОХАРАКТЕРИЗУЙТЕ ОСНОВНЫЕ ГЕОПОЛИТИЧЕСКИЕ ПРОБЛЕМЫ РЕГИОНА.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33700"/>
            <a:ext cx="817880" cy="81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47" y="1297940"/>
            <a:ext cx="4683651" cy="5170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/>
          <p:cNvSpPr/>
          <p:nvPr/>
        </p:nvSpPr>
        <p:spPr>
          <a:xfrm>
            <a:off x="3281680" y="161275"/>
            <a:ext cx="5232400" cy="6921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ДОМАШНЕЕ ЗАДАНИЕ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0" y="81280"/>
            <a:ext cx="924560" cy="92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620520" y="1701800"/>
            <a:ext cx="8554720" cy="3454400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F3F00"/>
                </a:solidFill>
                <a:latin typeface="Bahnschrift SemiBold Condensed" panose="020B0502040204020203" pitchFamily="34" charset="0"/>
              </a:rPr>
              <a:t>ЗНАТЬ КЛАССИФИКАЦИЮ РЕГИОНОВ МИРА, ИХ ОСНОВНЫЕ ХАРАКТЕРИСТИКИ.</a:t>
            </a:r>
          </a:p>
          <a:p>
            <a:pPr algn="ctr"/>
            <a:r>
              <a:rPr lang="ru-RU" sz="3600" b="1" dirty="0">
                <a:solidFill>
                  <a:srgbClr val="7F3F00"/>
                </a:solidFill>
                <a:latin typeface="Bahnschrift SemiBold Condensed" panose="020B0502040204020203" pitchFamily="34" charset="0"/>
              </a:rPr>
              <a:t>ДОПОЛНИТЕЛЬНО: ПОДГОТОВИТЬ РЕФЕРАТ ОБ ОДНОЙ СТРАНЕ ЗАПАДНОЙ ЕВРОПЫ (ЭГП)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" y="4495800"/>
            <a:ext cx="1666240" cy="166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120" y="695960"/>
            <a:ext cx="1666240" cy="166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: изогнутая влево 4"/>
          <p:cNvSpPr/>
          <p:nvPr/>
        </p:nvSpPr>
        <p:spPr>
          <a:xfrm rot="7238972">
            <a:off x="7093937" y="4312583"/>
            <a:ext cx="454392" cy="1293486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7788554" y="4916155"/>
            <a:ext cx="2991205" cy="4739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Запишите тему урока</a:t>
            </a: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9997440" y="5991612"/>
            <a:ext cx="2194560" cy="866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B0F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Подготовила </a:t>
            </a:r>
          </a:p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B0F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учитель географии г-к.Анапа</a:t>
            </a:r>
          </a:p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B0F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МБОУ «СОШ №4 Рамазанова М.З. </a:t>
            </a:r>
            <a:endParaRPr lang="ru-RU" sz="1400" dirty="0">
              <a:solidFill>
                <a:srgbClr val="00B0F0"/>
              </a:solidFill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79" y="390702"/>
            <a:ext cx="3019659" cy="301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1087120" y="2173158"/>
            <a:ext cx="9692639" cy="23145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Многообразие подходов к выделению регионов мира. Зарубежная Европа: состав, общая характеристика. Геополитические проблемы региона.</a:t>
            </a:r>
            <a:endParaRPr lang="ru-RU" sz="40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79" y="3822783"/>
            <a:ext cx="2042160" cy="204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019940" y="795936"/>
            <a:ext cx="2042160" cy="204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/>
          <p:cNvSpPr/>
          <p:nvPr/>
        </p:nvSpPr>
        <p:spPr>
          <a:xfrm>
            <a:off x="-215901" y="567675"/>
            <a:ext cx="2991205" cy="7328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Цели урока</a:t>
            </a:r>
            <a:r>
              <a:rPr lang="ru-RU" sz="4000" dirty="0" smtClean="0">
                <a:solidFill>
                  <a:srgbClr val="00000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:</a:t>
            </a:r>
            <a:endParaRPr lang="ru-RU" sz="4000" dirty="0">
              <a:solidFill>
                <a:srgbClr val="000000"/>
              </a:solidFill>
              <a:latin typeface="Bahnschrift SemiBold Condensed" panose="020B0502040204020203" pitchFamily="34" charset="0"/>
              <a:cs typeface="Dubai Medium" panose="020B0603030403030204" pitchFamily="34" charset="-78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3383280" y="1300480"/>
            <a:ext cx="8696960" cy="12611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1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1. ИЗУЧИТЬ ПРИНЦИПЫ ВЫДЕЛЕНИЯ РЕГИОНОВ.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3383280" y="3200400"/>
            <a:ext cx="8696960" cy="12611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4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2. ОХАРАКТЕРИЗОВАТЬ СТРУКТУРУ ЗАРУБЕЖНОЙ ЕВРОПЫ КАК РЕГИОНА МИРА</a:t>
            </a:r>
            <a:r>
              <a:rPr lang="ru-RU" sz="4000" dirty="0">
                <a:solidFill>
                  <a:srgbClr val="00000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.</a:t>
            </a: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495040" y="4935220"/>
            <a:ext cx="8696960" cy="12611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3. ПРОАНАЛИЗИРОВАТЬ ГЕОПОЛИТИЧЕСКИЕ ПРОБЛЕМЫ ЗАРУБЕЖНОЙ ЕВРОПЫ.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85" y="1529080"/>
            <a:ext cx="1310640" cy="131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85" y="3150885"/>
            <a:ext cx="1310640" cy="131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81" y="4885705"/>
            <a:ext cx="1310640" cy="131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/>
          <p:cNvSpPr/>
          <p:nvPr/>
        </p:nvSpPr>
        <p:spPr>
          <a:xfrm>
            <a:off x="0" y="567675"/>
            <a:ext cx="2991205" cy="7328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ПЛАН УРОКА:</a:t>
            </a: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3383280" y="1300480"/>
            <a:ext cx="8696960" cy="1261125"/>
          </a:xfrm>
          <a:prstGeom prst="round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1. РЕГИОНАЛЬНОЕ ДЕЛЕНИЕ МИРА</a:t>
            </a:r>
            <a:r>
              <a:rPr lang="ru-RU" sz="4000" dirty="0">
                <a:solidFill>
                  <a:srgbClr val="00000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.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3383280" y="3200400"/>
            <a:ext cx="8696960" cy="1261125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2. ЗАРУБЕЖНАЯ ЕВРОПА: СОСТАВ, ОБЩАЯ ХАРАКТЕРИСТИКА.</a:t>
            </a: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383280" y="5100320"/>
            <a:ext cx="8696960" cy="126112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3. ГЕОПОЛИТИЧЕСКИЕ ПРОБЛЕМЫ </a:t>
            </a:r>
          </a:p>
          <a:p>
            <a:pPr algn="ctr"/>
            <a:r>
              <a:rPr lang="ru-RU" sz="4000" dirty="0">
                <a:solidFill>
                  <a:srgbClr val="00000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ЗАРУБЕЖНОЙ ЕВРОПЫ.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40" y="1314435"/>
            <a:ext cx="1249680" cy="124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2626418"/>
            <a:ext cx="1249680" cy="124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62" y="4189745"/>
            <a:ext cx="1249680" cy="124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/>
          <p:cNvSpPr/>
          <p:nvPr/>
        </p:nvSpPr>
        <p:spPr>
          <a:xfrm>
            <a:off x="2801423" y="76202"/>
            <a:ext cx="6715760" cy="528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1. РЕГИОНАЛЬНОЕ ДЕЛЕНИЕ МИРА</a:t>
            </a:r>
            <a:r>
              <a:rPr lang="ru-RU" sz="4000" dirty="0">
                <a:solidFill>
                  <a:srgbClr val="00000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903" y="-43179"/>
            <a:ext cx="858520" cy="858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57200" y="1595892"/>
            <a:ext cx="6065520" cy="2367280"/>
          </a:xfrm>
          <a:prstGeom prst="round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latin typeface="Bahnschrift SemiBold Condensed" panose="020B0502040204020203" pitchFamily="34" charset="0"/>
              </a:rPr>
              <a:t>РАЙОНИРОВАНИЕ</a:t>
            </a:r>
            <a:r>
              <a:rPr lang="ru-RU" sz="2800" dirty="0">
                <a:latin typeface="Bahnschrift SemiBold Condensed" panose="020B0502040204020203" pitchFamily="34" charset="0"/>
              </a:rPr>
              <a:t> – ДЕЛЕНИЕ ТЕРРИТОРИИ ИЛИ АКВАТОРИИ НА СОСТАВНЫЕ ЧАСТИ (РАЙОНЫ), РАЗЛИЧАЮЩИЕСЯ МЕЖДУ СОБОЙ ПРИРОДНЫМИ, ЭКОНОМИЧЕСКИМИ, ИСТОРИЧЕСКИМИ ОСОБЕННОСТЯМИ.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123" y="650241"/>
            <a:ext cx="1082040" cy="1082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87767" y="858520"/>
            <a:ext cx="5301451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7F3F00"/>
                </a:solidFill>
                <a:latin typeface="Bahnschrift SemiBold Condensed" panose="020B0502040204020203" pitchFamily="34" charset="0"/>
              </a:rPr>
              <a:t>ОДНО ИЗ ПЕРВЫХ РАЙНИРОВАНИЙ</a:t>
            </a:r>
          </a:p>
        </p:txBody>
      </p:sp>
      <p:sp>
        <p:nvSpPr>
          <p:cNvPr id="10" name="Стрелка: вниз 9"/>
          <p:cNvSpPr/>
          <p:nvPr/>
        </p:nvSpPr>
        <p:spPr>
          <a:xfrm>
            <a:off x="9338492" y="1413411"/>
            <a:ext cx="161107" cy="456626"/>
          </a:xfrm>
          <a:prstGeom prst="downArrow">
            <a:avLst/>
          </a:prstGeom>
          <a:solidFill>
            <a:srgbClr val="7F3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697685" y="1951317"/>
            <a:ext cx="1442720" cy="646331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Bahnschrift SemiBold Condensed" panose="020B0502040204020203" pitchFamily="34" charset="0"/>
              </a:rPr>
              <a:t>МИР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40220" y="2678928"/>
            <a:ext cx="2498272" cy="646331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СТАРЫЙ СВЕТ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587514" y="2638290"/>
            <a:ext cx="2489618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rgbClr val="7F3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Bahnschrift SemiBold Condensed" panose="020B0502040204020203" pitchFamily="34" charset="0"/>
              </a:rPr>
              <a:t>НОВЫЙ СВЕТ</a:t>
            </a:r>
          </a:p>
        </p:txBody>
      </p:sp>
      <p:sp>
        <p:nvSpPr>
          <p:cNvPr id="14" name="Стрелка: вниз 13"/>
          <p:cNvSpPr/>
          <p:nvPr/>
        </p:nvSpPr>
        <p:spPr>
          <a:xfrm rot="2398839">
            <a:off x="8445525" y="2219830"/>
            <a:ext cx="130418" cy="426393"/>
          </a:xfrm>
          <a:prstGeom prst="downArrow">
            <a:avLst/>
          </a:prstGeom>
          <a:solidFill>
            <a:srgbClr val="7F3F00"/>
          </a:solidFill>
          <a:ln>
            <a:solidFill>
              <a:srgbClr val="7F3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/>
          <p:cNvSpPr/>
          <p:nvPr/>
        </p:nvSpPr>
        <p:spPr>
          <a:xfrm rot="19201161" flipH="1">
            <a:off x="10262148" y="2219828"/>
            <a:ext cx="130418" cy="426393"/>
          </a:xfrm>
          <a:prstGeom prst="downArrow">
            <a:avLst/>
          </a:prstGeom>
          <a:solidFill>
            <a:srgbClr val="7F3F00"/>
          </a:solidFill>
          <a:ln>
            <a:solidFill>
              <a:srgbClr val="7F3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638002" y="3510933"/>
            <a:ext cx="2489618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rgbClr val="7F3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Bahnschrift SemiBold Condensed" panose="020B0502040204020203" pitchFamily="34" charset="0"/>
              </a:rPr>
              <a:t>АМЕРИКА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426960" y="3582594"/>
            <a:ext cx="1645738" cy="646331"/>
          </a:xfrm>
          <a:prstGeom prst="rect">
            <a:avLst/>
          </a:prstGeom>
          <a:ln w="28575">
            <a:solidFill>
              <a:srgbClr val="7F3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ЕВРОПА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26960" y="4405554"/>
            <a:ext cx="1645738" cy="646331"/>
          </a:xfrm>
          <a:prstGeom prst="rect">
            <a:avLst/>
          </a:prstGeom>
          <a:ln w="28575">
            <a:solidFill>
              <a:srgbClr val="7F3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АЗИЯ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426960" y="5228514"/>
            <a:ext cx="1645738" cy="646331"/>
          </a:xfrm>
          <a:prstGeom prst="rect">
            <a:avLst/>
          </a:prstGeom>
          <a:ln w="28575">
            <a:solidFill>
              <a:srgbClr val="7F3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АФРИКА</a:t>
            </a:r>
          </a:p>
        </p:txBody>
      </p:sp>
      <p:sp>
        <p:nvSpPr>
          <p:cNvPr id="21" name="Стрелка: изогнутая вверх 20"/>
          <p:cNvSpPr/>
          <p:nvPr/>
        </p:nvSpPr>
        <p:spPr>
          <a:xfrm rot="5400000" flipV="1">
            <a:off x="7971246" y="4325294"/>
            <a:ext cx="2367281" cy="367212"/>
          </a:xfrm>
          <a:prstGeom prst="bentUpArrow">
            <a:avLst/>
          </a:prstGeom>
          <a:solidFill>
            <a:srgbClr val="7F3F00"/>
          </a:solidFill>
          <a:ln>
            <a:solidFill>
              <a:srgbClr val="7F3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F3F00"/>
              </a:solidFill>
            </a:endParaRPr>
          </a:p>
        </p:txBody>
      </p:sp>
      <p:sp>
        <p:nvSpPr>
          <p:cNvPr id="22" name="Стрелка: вниз 21"/>
          <p:cNvSpPr/>
          <p:nvPr/>
        </p:nvSpPr>
        <p:spPr>
          <a:xfrm rot="5400000">
            <a:off x="9000834" y="4639527"/>
            <a:ext cx="206175" cy="265286"/>
          </a:xfrm>
          <a:prstGeom prst="downArrow">
            <a:avLst/>
          </a:prstGeom>
          <a:solidFill>
            <a:srgbClr val="7F3F00"/>
          </a:solidFill>
          <a:ln>
            <a:solidFill>
              <a:srgbClr val="7F3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2"/>
          <p:cNvSpPr/>
          <p:nvPr/>
        </p:nvSpPr>
        <p:spPr>
          <a:xfrm rot="5400000">
            <a:off x="9000833" y="3804544"/>
            <a:ext cx="206175" cy="265286"/>
          </a:xfrm>
          <a:prstGeom prst="downArrow">
            <a:avLst/>
          </a:prstGeom>
          <a:solidFill>
            <a:srgbClr val="7F3F00"/>
          </a:solidFill>
          <a:ln>
            <a:solidFill>
              <a:srgbClr val="7F3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/>
          <p:cNvSpPr/>
          <p:nvPr/>
        </p:nvSpPr>
        <p:spPr>
          <a:xfrm flipH="1">
            <a:off x="10832323" y="3325259"/>
            <a:ext cx="100977" cy="357578"/>
          </a:xfrm>
          <a:prstGeom prst="downArrow">
            <a:avLst/>
          </a:prstGeom>
          <a:solidFill>
            <a:srgbClr val="7F3F00"/>
          </a:solidFill>
          <a:ln>
            <a:solidFill>
              <a:srgbClr val="7F3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12567" y="3905759"/>
            <a:ext cx="4431021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7F3F00"/>
                </a:solidFill>
                <a:latin typeface="Bahnschrift SemiBold Condensed" panose="020B0502040204020203" pitchFamily="34" charset="0"/>
              </a:rPr>
              <a:t>ЕДИНИЦЫ РАЙОНИРОВАНИЯ: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3047" y="4405554"/>
            <a:ext cx="1604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7F3F00"/>
                </a:solidFill>
                <a:latin typeface="Bahnschrift SemiBold Condensed" panose="020B0502040204020203" pitchFamily="34" charset="0"/>
              </a:rPr>
              <a:t>1. Регион.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3047" y="4875258"/>
            <a:ext cx="221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7F3F00"/>
                </a:solidFill>
                <a:latin typeface="Bahnschrift SemiBold Condensed" panose="020B0502040204020203" pitchFamily="34" charset="0"/>
              </a:rPr>
              <a:t>2. Субрегион.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3047" y="5335954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7F3F00"/>
                </a:solidFill>
                <a:latin typeface="Bahnschrift SemiBold Condensed" panose="020B0502040204020203" pitchFamily="34" charset="0"/>
              </a:rPr>
              <a:t>3. Страна.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2567" y="5752513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7F3F00"/>
                </a:solidFill>
                <a:latin typeface="Bahnschrift SemiBold Condensed" panose="020B0502040204020203" pitchFamily="34" charset="0"/>
              </a:rPr>
              <a:t>4. Район.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/>
          <p:cNvSpPr/>
          <p:nvPr/>
        </p:nvSpPr>
        <p:spPr>
          <a:xfrm>
            <a:off x="2900680" y="121921"/>
            <a:ext cx="6715760" cy="528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1. РЕГИОНАЛЬНОЕ ДЕЛЕНИЕ МИРА.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20" y="0"/>
            <a:ext cx="858520" cy="858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57200" y="1198880"/>
            <a:ext cx="5557520" cy="1087120"/>
          </a:xfrm>
          <a:prstGeom prst="roundRect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latin typeface="Bahnschrift SemiBold Condensed" panose="020B0502040204020203" pitchFamily="34" charset="0"/>
              </a:rPr>
              <a:t>ЗАДАНИЕ 1. ИЗУЧИТЕ ТЕКСТ И ЗАПОЛНИТЕ ТАБЛИЦУ.</a:t>
            </a:r>
            <a:endParaRPr lang="ru-RU" sz="3200" dirty="0">
              <a:latin typeface="Bahnschrift SemiBold Condensed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8500">
            <a:off x="7503623" y="1132721"/>
            <a:ext cx="3754382" cy="5104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7194">
            <a:off x="5217907" y="2148245"/>
            <a:ext cx="3397025" cy="4541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50241"/>
            <a:ext cx="817880" cy="81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39496" y="3352702"/>
            <a:ext cx="3844375" cy="1754326"/>
          </a:xfrm>
          <a:prstGeom prst="rect">
            <a:avLst/>
          </a:prstGeom>
          <a:solidFill>
            <a:srgbClr val="92D050"/>
          </a:solidFill>
          <a:ln w="28575">
            <a:solidFill>
              <a:srgbClr val="7F3F00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F3F00"/>
                </a:solidFill>
                <a:latin typeface="Bahnschrift SemiBold Condensed" panose="020B0502040204020203" pitchFamily="34" charset="0"/>
              </a:rPr>
              <a:t>Регион – территория, выделяемая по  какому-либо признаку.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3" y="2485040"/>
            <a:ext cx="1082040" cy="1082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/>
          <p:cNvSpPr/>
          <p:nvPr/>
        </p:nvSpPr>
        <p:spPr>
          <a:xfrm>
            <a:off x="2900680" y="121921"/>
            <a:ext cx="6715760" cy="528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1. РЕГИОНАЛЬНОЕ ДЕЛЕНИЕ МИРА.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20" y="0"/>
            <a:ext cx="858520" cy="85852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: вниз 6"/>
          <p:cNvSpPr/>
          <p:nvPr/>
        </p:nvSpPr>
        <p:spPr>
          <a:xfrm rot="3356724">
            <a:off x="4583955" y="1153160"/>
            <a:ext cx="141248" cy="995680"/>
          </a:xfrm>
          <a:prstGeom prst="downArrow">
            <a:avLst/>
          </a:prstGeom>
          <a:solidFill>
            <a:srgbClr val="7F3F00"/>
          </a:solidFill>
          <a:ln>
            <a:solidFill>
              <a:srgbClr val="7F3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/>
          <p:cNvSpPr/>
          <p:nvPr/>
        </p:nvSpPr>
        <p:spPr>
          <a:xfrm rot="18243276" flipH="1">
            <a:off x="7466798" y="1153159"/>
            <a:ext cx="141248" cy="995680"/>
          </a:xfrm>
          <a:prstGeom prst="downArrow">
            <a:avLst/>
          </a:prstGeom>
          <a:solidFill>
            <a:srgbClr val="7F3F00"/>
          </a:solidFill>
          <a:ln>
            <a:solidFill>
              <a:srgbClr val="7F3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78088" y="1893054"/>
            <a:ext cx="2824480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rgbClr val="7F3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Bahnschrift SemiBold Condensed" panose="020B0502040204020203" pitchFamily="34" charset="0"/>
              </a:rPr>
              <a:t>Географические макрорегионы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3231108"/>
            <a:ext cx="5340488" cy="1754326"/>
          </a:xfrm>
          <a:prstGeom prst="rect">
            <a:avLst/>
          </a:prstGeom>
          <a:solidFill>
            <a:srgbClr val="FFC000"/>
          </a:solidFill>
          <a:ln w="12700">
            <a:solidFill>
              <a:srgbClr val="7F3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Bahnschrift SemiBold Condensed" panose="020B0502040204020203" pitchFamily="34" charset="0"/>
              </a:rPr>
              <a:t>Культурно-религиозные макрорегионы, или цивилизационные комплексы.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89432" y="1903441"/>
            <a:ext cx="3562487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rgbClr val="7F3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Bahnschrift SemiBold Condensed" panose="020B0502040204020203" pitchFamily="34" charset="0"/>
              </a:rPr>
              <a:t>Историко-культурные регионы</a:t>
            </a:r>
          </a:p>
        </p:txBody>
      </p:sp>
      <p:sp>
        <p:nvSpPr>
          <p:cNvPr id="14" name="Стрелка: вниз 13"/>
          <p:cNvSpPr/>
          <p:nvPr/>
        </p:nvSpPr>
        <p:spPr>
          <a:xfrm rot="2141170">
            <a:off x="4707807" y="1468055"/>
            <a:ext cx="123644" cy="2071100"/>
          </a:xfrm>
          <a:prstGeom prst="downArrow">
            <a:avLst/>
          </a:prstGeom>
          <a:solidFill>
            <a:srgbClr val="7F3F00"/>
          </a:solidFill>
          <a:ln>
            <a:solidFill>
              <a:srgbClr val="7F3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416800" y="3241494"/>
            <a:ext cx="4622800" cy="1200329"/>
          </a:xfrm>
          <a:prstGeom prst="rect">
            <a:avLst/>
          </a:prstGeom>
          <a:solidFill>
            <a:srgbClr val="FFC000"/>
          </a:solidFill>
          <a:ln w="12700">
            <a:solidFill>
              <a:srgbClr val="7F3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Bahnschrift SemiBold Condensed" panose="020B0502040204020203" pitchFamily="34" charset="0"/>
              </a:rPr>
              <a:t>Международно-политические регионы</a:t>
            </a:r>
          </a:p>
        </p:txBody>
      </p:sp>
      <p:sp>
        <p:nvSpPr>
          <p:cNvPr id="18" name="Стрелка: вниз 17"/>
          <p:cNvSpPr/>
          <p:nvPr/>
        </p:nvSpPr>
        <p:spPr>
          <a:xfrm rot="19728383" flipH="1">
            <a:off x="7234024" y="1516375"/>
            <a:ext cx="128104" cy="2015877"/>
          </a:xfrm>
          <a:prstGeom prst="downArrow">
            <a:avLst/>
          </a:prstGeom>
          <a:solidFill>
            <a:srgbClr val="7F3F00"/>
          </a:solidFill>
          <a:ln>
            <a:solidFill>
              <a:srgbClr val="7F3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801360" y="4672901"/>
            <a:ext cx="4622800" cy="1200329"/>
          </a:xfrm>
          <a:prstGeom prst="rect">
            <a:avLst/>
          </a:prstGeom>
          <a:solidFill>
            <a:srgbClr val="FFC000"/>
          </a:solidFill>
          <a:ln w="12700">
            <a:solidFill>
              <a:srgbClr val="7F3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Bahnschrift SemiBold Condensed" panose="020B0502040204020203" pitchFamily="34" charset="0"/>
              </a:rPr>
              <a:t>Геоэкономические и геополитические регионы</a:t>
            </a:r>
          </a:p>
        </p:txBody>
      </p:sp>
      <p:sp>
        <p:nvSpPr>
          <p:cNvPr id="21" name="Стрелка: вниз 20"/>
          <p:cNvSpPr/>
          <p:nvPr/>
        </p:nvSpPr>
        <p:spPr>
          <a:xfrm flipH="1">
            <a:off x="6008530" y="1667083"/>
            <a:ext cx="117949" cy="3138597"/>
          </a:xfrm>
          <a:prstGeom prst="downArrow">
            <a:avLst/>
          </a:prstGeom>
          <a:solidFill>
            <a:srgbClr val="7F3F00"/>
          </a:solidFill>
          <a:ln>
            <a:solidFill>
              <a:srgbClr val="7F3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5021580" y="1122681"/>
            <a:ext cx="2148840" cy="528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РЕГИОН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/>
          <p:cNvSpPr/>
          <p:nvPr/>
        </p:nvSpPr>
        <p:spPr>
          <a:xfrm>
            <a:off x="71120" y="122765"/>
            <a:ext cx="6502400" cy="102616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>
                <a:solidFill>
                  <a:srgbClr val="00000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	2. </a:t>
            </a:r>
            <a:r>
              <a:rPr lang="ru-RU" sz="3600" dirty="0">
                <a:solidFill>
                  <a:srgbClr val="7030A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ЗАРУБЕЖНАЯ ЕВРОПА: </a:t>
            </a:r>
          </a:p>
          <a:p>
            <a:r>
              <a:rPr lang="ru-RU" sz="3600" dirty="0">
                <a:solidFill>
                  <a:srgbClr val="7030A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	СОСТАВ, ОБЩАЯ ХАРАКТЕРИСТИКА</a:t>
            </a:r>
            <a:r>
              <a:rPr lang="ru-RU" sz="3600" dirty="0">
                <a:solidFill>
                  <a:srgbClr val="00000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" y="129811"/>
            <a:ext cx="1026160" cy="102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680" y="1292659"/>
            <a:ext cx="6395720" cy="1569660"/>
          </a:xfrm>
          <a:prstGeom prst="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Европа – самая маленькая и вместе с тем самая «тесная» часть света в мире. Её ближайший сосед – Азия. Вместе они образуют самый большой материк – Евразия. Но сегодня в центре внимания – Зарубежная Европа.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80" y="-1"/>
            <a:ext cx="5582920" cy="6843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6680" y="3006053"/>
            <a:ext cx="63957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Географически Зарубежная Европа делится на четыре региона по сторонам света: Северная, Южная, Западная и Восточная.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034598"/>
              </p:ext>
            </p:extLst>
          </p:nvPr>
        </p:nvGraphicFramePr>
        <p:xfrm>
          <a:off x="0" y="3929946"/>
          <a:ext cx="6573520" cy="29260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{0505E3EF-67EA-436B-97B2-0124C06EBD24}</a:tableStyleId>
              </a:tblPr>
              <a:tblGrid>
                <a:gridCol w="1414780"/>
                <a:gridCol w="1239520"/>
                <a:gridCol w="1971040"/>
                <a:gridCol w="19481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C000"/>
                          </a:solidFill>
                          <a:latin typeface="Bahnschrift SemiBold Condensed" panose="020B0502040204020203" pitchFamily="34" charset="0"/>
                        </a:rPr>
                        <a:t>Северная Европа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ahnschrift SemiBold Condensed" panose="020B0502040204020203" pitchFamily="34" charset="0"/>
                        </a:rPr>
                        <a:t>Южная Европа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Bahnschrift SemiBold Condensed" panose="020B0502040204020203" pitchFamily="34" charset="0"/>
                        </a:rPr>
                        <a:t>Западная Европа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Bahnschrift SemiBold Condensed" panose="020B0502040204020203" pitchFamily="34" charset="0"/>
                        </a:rPr>
                        <a:t>Центрально-Восточная Европа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C000"/>
                          </a:solidFill>
                          <a:latin typeface="Bahnschrift SemiBold Condensed" panose="020B0502040204020203" pitchFamily="34" charset="0"/>
                        </a:rPr>
                        <a:t>Финляндия, Исландия, Дания, Норвегия, Швеция, Эстония, Латвия, Литва.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ahnschrift SemiBold Condensed" panose="020B0502040204020203" pitchFamily="34" charset="0"/>
                        </a:rPr>
                        <a:t>Сан-Марино, Мальта, Испания, Италия, Албания, Греция, Гибралтар, Португалия.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ahnschrift SemiBold Condensed" panose="020B0502040204020203" pitchFamily="34" charset="0"/>
                        </a:rPr>
                        <a:t>Швейцария, Австрия, Германия, Франция, Андорра, Монако, Нидерланды, Великобритания, Ирландия, Лихтенштейн, Люксембург, Бельгия.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ahnschrift SemiBold Condensed" panose="020B0502040204020203" pitchFamily="34" charset="0"/>
                        </a:rPr>
                        <a:t>Румыния, Чехия, Хорватия, Словения, Словакия, Польша, Сербия и Черногория, Македония, Болгария, Венгрия.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/>
          <p:cNvSpPr/>
          <p:nvPr/>
        </p:nvSpPr>
        <p:spPr>
          <a:xfrm>
            <a:off x="71120" y="122765"/>
            <a:ext cx="6502400" cy="1026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>
                <a:solidFill>
                  <a:srgbClr val="00000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	</a:t>
            </a:r>
            <a:r>
              <a:rPr lang="ru-RU" sz="3600" dirty="0">
                <a:solidFill>
                  <a:srgbClr val="7030A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2. ЗАРУБЕЖНАЯ ЕВРОПА: </a:t>
            </a:r>
          </a:p>
          <a:p>
            <a:r>
              <a:rPr lang="ru-RU" sz="3600" dirty="0">
                <a:solidFill>
                  <a:srgbClr val="7030A0"/>
                </a:solidFill>
                <a:latin typeface="Bahnschrift SemiBold Condensed" panose="020B0502040204020203" pitchFamily="34" charset="0"/>
                <a:cs typeface="Dubai Medium" panose="020B0603030403030204" pitchFamily="34" charset="-78"/>
              </a:rPr>
              <a:t>	СОСТАВ, ОБЩАЯ ХАРАКТЕРИСТИКА.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129811"/>
            <a:ext cx="1026160" cy="102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03680" y="1241859"/>
            <a:ext cx="3637280" cy="461665"/>
          </a:xfrm>
          <a:prstGeom prst="rect">
            <a:avLst/>
          </a:prstGeom>
          <a:solidFill>
            <a:srgbClr val="00B050"/>
          </a:solidFill>
          <a:ln>
            <a:solidFill>
              <a:srgbClr val="7F3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Bahnschrift SemiBold Condensed" panose="020B0502040204020203" pitchFamily="34" charset="0"/>
              </a:rPr>
              <a:t>ГЕОГРАФИЧЕСКОЕ ПОЛОЖЕНИЕ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81" y="0"/>
            <a:ext cx="55829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55700" y="1786856"/>
            <a:ext cx="4333240" cy="523220"/>
          </a:xfrm>
          <a:prstGeom prst="rect">
            <a:avLst/>
          </a:prstGeom>
          <a:noFill/>
          <a:ln>
            <a:solidFill>
              <a:srgbClr val="7F3F0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Общая площадь = 5,4 млн. кв. км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120" y="2406466"/>
            <a:ext cx="6421120" cy="954107"/>
          </a:xfrm>
          <a:prstGeom prst="rect">
            <a:avLst/>
          </a:prstGeom>
          <a:solidFill>
            <a:srgbClr val="00B050"/>
          </a:solidFill>
          <a:ln>
            <a:solidFill>
              <a:srgbClr val="7F3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Bahnschrift SemiBold Condensed" panose="020B0502040204020203" pitchFamily="34" charset="0"/>
              </a:rPr>
              <a:t>Остров Шпицберген является крайней точкой на севере, а остров Крит – на юге.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20" y="3475841"/>
            <a:ext cx="6421120" cy="954107"/>
          </a:xfrm>
          <a:prstGeom prst="rect">
            <a:avLst/>
          </a:prstGeom>
          <a:noFill/>
          <a:ln>
            <a:solidFill>
              <a:srgbClr val="7F3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Протяженность региона с севера на юг составляет 5000 км, а с запада на восток – 3000 км.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800" y="4646645"/>
            <a:ext cx="5019040" cy="1938992"/>
          </a:xfrm>
          <a:prstGeom prst="rect">
            <a:avLst/>
          </a:prstGeom>
          <a:solidFill>
            <a:srgbClr val="00B050"/>
          </a:solidFill>
          <a:ln>
            <a:solidFill>
              <a:srgbClr val="7F3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Bahnschrift SemiBold Condensed" panose="020B0502040204020203" pitchFamily="34" charset="0"/>
              </a:rPr>
              <a:t>Найди и покажи на карте: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latin typeface="Bahnschrift SemiBold Condensed" panose="020B0502040204020203" pitchFamily="34" charset="0"/>
              </a:rPr>
              <a:t>Омываемые моря.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latin typeface="Bahnschrift SemiBold Condensed" panose="020B0502040204020203" pitchFamily="34" charset="0"/>
              </a:rPr>
              <a:t>Крупные формы рельефа.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latin typeface="Bahnschrift SemiBold Condensed" panose="020B0502040204020203" pitchFamily="34" charset="0"/>
              </a:rPr>
              <a:t>Какие климатические пояса преобладают в регионе?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591</Words>
  <Application>Microsoft Office PowerPoint</Application>
  <PresentationFormat>Произвольный</PresentationFormat>
  <Paragraphs>78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Фатима Хаматханова</dc:creator>
  <cp:lastModifiedBy>Сетевой Город</cp:lastModifiedBy>
  <cp:revision>7</cp:revision>
  <dcterms:created xsi:type="dcterms:W3CDTF">2024-09-08T04:57:00Z</dcterms:created>
  <dcterms:modified xsi:type="dcterms:W3CDTF">2025-02-06T17:08:48Z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A7472C339A7044BF8AAAF36D26824684_12</vt:lpwstr>
  </property>
  <property fmtid="{D5CDD505-2E9C-101B-9397-08002B2CF9AE}" pid="3" name="KSOProductBuildVer">
    <vt:lpwstr>1049-12.2.0.17562</vt:lpwstr>
  </property>
</Properties>
</file>