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8" r:id="rId11"/>
    <p:sldId id="266" r:id="rId12"/>
  </p:sldIdLst>
  <p:sldSz cx="9144000" cy="6858000" type="screen4x3"/>
  <p:notesSz cx="9144000" cy="6858000"/>
  <p:defaultTextStyle>
    <a:defPPr>
      <a:defRPr/>
    </a:defPPr>
    <a:lvl1pPr marL="0" algn="l">
      <a:defRPr sz="1800">
        <a:solidFill>
          <a:schemeClr val="tx1"/>
        </a:solidFill>
        <a:latin typeface="+mn-lt"/>
      </a:defRPr>
    </a:lvl1pPr>
    <a:lvl2pPr marL="457200" algn="l">
      <a:defRPr sz="1800">
        <a:solidFill>
          <a:schemeClr val="tx1"/>
        </a:solidFill>
        <a:latin typeface="+mn-lt"/>
      </a:defRPr>
    </a:lvl2pPr>
    <a:lvl3pPr marL="914400" algn="l">
      <a:defRPr sz="1800">
        <a:solidFill>
          <a:schemeClr val="tx1"/>
        </a:solidFill>
        <a:latin typeface="+mn-lt"/>
      </a:defRPr>
    </a:lvl3pPr>
    <a:lvl4pPr marL="1371600" algn="l">
      <a:defRPr sz="1800">
        <a:solidFill>
          <a:schemeClr val="tx1"/>
        </a:solidFill>
        <a:latin typeface="+mn-lt"/>
      </a:defRPr>
    </a:lvl4pPr>
    <a:lvl5pPr marL="1828800" algn="l">
      <a:defRPr sz="1800">
        <a:solidFill>
          <a:schemeClr val="tx1"/>
        </a:solidFill>
        <a:latin typeface="+mn-lt"/>
      </a:defRPr>
    </a:lvl5pPr>
    <a:lvl6pPr marL="2286000" algn="l">
      <a:defRPr sz="1800">
        <a:solidFill>
          <a:schemeClr val="tx1"/>
        </a:solidFill>
        <a:latin typeface="+mn-lt"/>
      </a:defRPr>
    </a:lvl6pPr>
    <a:lvl7pPr marL="2743200" algn="l">
      <a:defRPr sz="1800">
        <a:solidFill>
          <a:schemeClr val="tx1"/>
        </a:solidFill>
        <a:latin typeface="+mn-lt"/>
      </a:defRPr>
    </a:lvl7pPr>
    <a:lvl8pPr marL="3200400" algn="l">
      <a:defRPr sz="1800">
        <a:solidFill>
          <a:schemeClr val="tx1"/>
        </a:solidFill>
        <a:latin typeface="+mn-lt"/>
      </a:defRPr>
    </a:lvl8pPr>
    <a:lvl9pPr marL="3657600" algn="l">
      <a:defRPr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D9BFC07-26AF-A1D0-1C9E-CD1D01B487A8}">
  <a:tblStyle styleId="{DD9BFC07-26AF-A1D0-1C9E-CD1D01B487A8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lvl="0">
              <a:defRPr/>
            </a:pPr>
            <a:fld id="{C9A64898-02AC-4683-347A-11CA36CFA6AC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9A64898-02AC-4683-347A-11CA36CFA6AC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9A64898-02AC-4683-347A-11CA36CFA6AC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71414D4C-C108-1740-2A83-87F59D408424}" type="datetimeFigureOut">
              <a:rPr/>
              <a:pPr lvl="0">
                <a:defRPr/>
              </a:pPr>
              <a:t>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4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7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30E25E75-122F-4CDA-1F8A-67A8D5C0C167}" type="datetimeFigureOut">
              <a:rPr/>
              <a:pPr lvl="0">
                <a:defRPr/>
              </a:pPr>
              <a:t>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11560" y="1595438"/>
            <a:ext cx="3884240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595438"/>
            <a:ext cx="3884240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88DA94C1-5B05-3C4B-7152-CE65EAA51C9A}" type="datetimeFigureOut">
              <a:rPr/>
              <a:pPr lvl="0">
                <a:defRPr/>
              </a:pPr>
              <a:t>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11560" y="1535113"/>
            <a:ext cx="388582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1560" y="2174874"/>
            <a:ext cx="3885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33" y="1535113"/>
            <a:ext cx="388740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33" y="2174874"/>
            <a:ext cx="38874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9859061C-3146-4915-AACF-A2065CD4CE69}" type="datetimeFigureOut">
              <a:rPr/>
              <a:pPr lvl="0">
                <a:defRPr/>
              </a:pPr>
              <a:t>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139EE680-9E46-6C18-BCC5-AC8A089FDAF8}" type="datetimeFigureOut">
              <a:rPr/>
              <a:pPr lvl="0">
                <a:defRPr/>
              </a:pPr>
              <a:t>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ADEA768B-788E-0BE6-3C1F-04CCC9A7A14E}" type="datetimeFigureOut">
              <a:rPr/>
              <a:pPr lvl="0">
                <a:defRPr/>
              </a:pPr>
              <a:t>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8" y="273054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8" y="1435104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87A7DE23-9503-D946-DA5C-1D6DEE70F6AE}" type="datetimeFigureOut">
              <a:rPr/>
              <a:pPr lvl="0">
                <a:defRPr/>
              </a:pPr>
              <a:t>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4800604"/>
            <a:ext cx="79208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611560" y="612778"/>
            <a:ext cx="792088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11560" y="5367337"/>
            <a:ext cx="79208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D636A773-F55B-75B6-BF29-EA69D3930BB0}" type="datetimeFigureOut">
              <a:rPr/>
              <a:pPr lvl="0">
                <a:defRPr/>
              </a:pPr>
              <a:t>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9A64898-02AC-4683-347A-11CA36CFA6AC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22591748-CACC-C4C3-3C3E-82B3D015371F}" type="datetimeFigureOut">
              <a:rPr/>
              <a:pPr lvl="0">
                <a:defRPr/>
              </a:pPr>
              <a:t>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42"/>
            <a:ext cx="2057400" cy="5835649"/>
          </a:xfrm>
        </p:spPr>
        <p:txBody>
          <a:bodyPr vert="eaVert"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42"/>
            <a:ext cx="6019800" cy="5835649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26193246-59B9-5753-FFDE-1E3B9A157490}" type="datetimeFigureOut">
              <a:rPr/>
              <a:pPr lvl="0">
                <a:defRPr/>
              </a:pPr>
              <a:t>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lvl="0">
              <a:defRPr/>
            </a:pPr>
            <a:fld id="{C9A64898-02AC-4683-347A-11CA36CFA6AC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9A64898-02AC-4683-347A-11CA36CFA6AC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9A64898-02AC-4683-347A-11CA36CFA6AC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9A64898-02AC-4683-347A-11CA36CFA6AC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9A64898-02AC-4683-347A-11CA36CFA6AC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9A64898-02AC-4683-347A-11CA36CFA6AC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9A64898-02AC-4683-347A-11CA36CFA6AC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fld id="{C9A64898-02AC-4683-347A-11CA36CFA6AC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hape 1100"/>
          <p:cNvSpPr>
            <a:spLocks noGrp="1" noChangeArrowheads="1"/>
          </p:cNvSpPr>
          <p:nvPr userDrawn="1"/>
        </p:nvSpPr>
        <p:spPr bwMode="auto">
          <a:xfrm>
            <a:off x="2752" y="270"/>
            <a:ext cx="9138496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3"/>
          <p:cNvSpPr>
            <a:spLocks noGrp="1" noChangeArrowheads="1"/>
          </p:cNvSpPr>
          <p:nvPr userDrawn="1"/>
        </p:nvSpPr>
        <p:spPr bwMode="auto">
          <a:xfrm>
            <a:off x="137374" y="101752"/>
            <a:ext cx="5842211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04"/>
          <p:cNvSpPr>
            <a:spLocks noGrp="1" noChangeArrowheads="1"/>
          </p:cNvSpPr>
          <p:nvPr userDrawn="1"/>
        </p:nvSpPr>
        <p:spPr bwMode="auto">
          <a:xfrm>
            <a:off x="183728" y="130324"/>
            <a:ext cx="5707803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05"/>
          <p:cNvSpPr>
            <a:spLocks noGrp="1" noChangeArrowheads="1"/>
          </p:cNvSpPr>
          <p:nvPr userDrawn="1"/>
        </p:nvSpPr>
        <p:spPr bwMode="auto">
          <a:xfrm>
            <a:off x="229870" y="159054"/>
            <a:ext cx="5573818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06"/>
          <p:cNvSpPr>
            <a:spLocks noGrp="1" noChangeArrowheads="1"/>
          </p:cNvSpPr>
          <p:nvPr userDrawn="1"/>
        </p:nvSpPr>
        <p:spPr bwMode="auto">
          <a:xfrm>
            <a:off x="276016" y="187788"/>
            <a:ext cx="5439621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07"/>
          <p:cNvSpPr>
            <a:spLocks noGrp="1" noChangeArrowheads="1"/>
          </p:cNvSpPr>
          <p:nvPr userDrawn="1"/>
        </p:nvSpPr>
        <p:spPr bwMode="auto">
          <a:xfrm>
            <a:off x="322156" y="216360"/>
            <a:ext cx="5305636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08"/>
          <p:cNvSpPr>
            <a:spLocks noGrp="1" noChangeArrowheads="1"/>
          </p:cNvSpPr>
          <p:nvPr userDrawn="1"/>
        </p:nvSpPr>
        <p:spPr bwMode="auto">
          <a:xfrm>
            <a:off x="368511" y="245090"/>
            <a:ext cx="5171228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09"/>
          <p:cNvSpPr>
            <a:spLocks noGrp="1" noChangeArrowheads="1"/>
          </p:cNvSpPr>
          <p:nvPr userDrawn="1"/>
        </p:nvSpPr>
        <p:spPr bwMode="auto">
          <a:xfrm>
            <a:off x="414658" y="273821"/>
            <a:ext cx="5037030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0"/>
          <p:cNvSpPr>
            <a:spLocks noGrp="1" noChangeArrowheads="1"/>
          </p:cNvSpPr>
          <p:nvPr userDrawn="1"/>
        </p:nvSpPr>
        <p:spPr bwMode="auto">
          <a:xfrm>
            <a:off x="460798" y="302396"/>
            <a:ext cx="4903046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1"/>
          <p:cNvSpPr>
            <a:spLocks noGrp="1" noChangeArrowheads="1"/>
          </p:cNvSpPr>
          <p:nvPr userDrawn="1"/>
        </p:nvSpPr>
        <p:spPr bwMode="auto">
          <a:xfrm>
            <a:off x="507153" y="331128"/>
            <a:ext cx="4768638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12"/>
          <p:cNvSpPr>
            <a:spLocks noGrp="1" noChangeArrowheads="1"/>
          </p:cNvSpPr>
          <p:nvPr userDrawn="1"/>
        </p:nvSpPr>
        <p:spPr bwMode="auto">
          <a:xfrm>
            <a:off x="553299" y="359857"/>
            <a:ext cx="4634441" cy="464704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13"/>
          <p:cNvSpPr>
            <a:spLocks noGrp="1" noChangeArrowheads="1"/>
          </p:cNvSpPr>
          <p:nvPr userDrawn="1"/>
        </p:nvSpPr>
        <p:spPr bwMode="auto">
          <a:xfrm>
            <a:off x="599440" y="388590"/>
            <a:ext cx="4500456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Shape 1114"/>
          <p:cNvSpPr>
            <a:spLocks noGrp="1" noChangeArrowheads="1"/>
          </p:cNvSpPr>
          <p:nvPr userDrawn="1"/>
        </p:nvSpPr>
        <p:spPr bwMode="auto">
          <a:xfrm>
            <a:off x="645583" y="417163"/>
            <a:ext cx="4366260" cy="437798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15"/>
          <p:cNvSpPr>
            <a:spLocks noGrp="1" noChangeArrowheads="1"/>
          </p:cNvSpPr>
          <p:nvPr userDrawn="1"/>
        </p:nvSpPr>
        <p:spPr bwMode="auto">
          <a:xfrm>
            <a:off x="691941" y="445894"/>
            <a:ext cx="4232063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Shape 1116"/>
          <p:cNvSpPr>
            <a:spLocks noGrp="1" noChangeArrowheads="1"/>
          </p:cNvSpPr>
          <p:nvPr userDrawn="1"/>
        </p:nvSpPr>
        <p:spPr bwMode="auto">
          <a:xfrm>
            <a:off x="738081" y="474624"/>
            <a:ext cx="4097866" cy="41089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Shape 1117"/>
          <p:cNvSpPr>
            <a:spLocks noGrp="1" noChangeArrowheads="1"/>
          </p:cNvSpPr>
          <p:nvPr userDrawn="1"/>
        </p:nvSpPr>
        <p:spPr bwMode="auto">
          <a:xfrm>
            <a:off x="784225" y="503197"/>
            <a:ext cx="3963670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Shape 1118"/>
          <p:cNvSpPr>
            <a:spLocks noGrp="1" noChangeArrowheads="1"/>
          </p:cNvSpPr>
          <p:nvPr userDrawn="1"/>
        </p:nvSpPr>
        <p:spPr bwMode="auto">
          <a:xfrm>
            <a:off x="830583" y="531930"/>
            <a:ext cx="3829473" cy="38398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Shape 1119"/>
          <p:cNvSpPr>
            <a:spLocks noGrp="1" noChangeArrowheads="1"/>
          </p:cNvSpPr>
          <p:nvPr userDrawn="1"/>
        </p:nvSpPr>
        <p:spPr bwMode="auto">
          <a:xfrm>
            <a:off x="876723" y="560660"/>
            <a:ext cx="3695276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Shape 1120"/>
          <p:cNvSpPr>
            <a:spLocks noGrp="1" noChangeArrowheads="1"/>
          </p:cNvSpPr>
          <p:nvPr userDrawn="1"/>
        </p:nvSpPr>
        <p:spPr bwMode="auto">
          <a:xfrm>
            <a:off x="1517441" y="5083093"/>
            <a:ext cx="886459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Shape 1121"/>
          <p:cNvSpPr>
            <a:spLocks noGrp="1" noChangeArrowheads="1"/>
          </p:cNvSpPr>
          <p:nvPr userDrawn="1"/>
        </p:nvSpPr>
        <p:spPr bwMode="auto">
          <a:xfrm>
            <a:off x="2138256" y="4515765"/>
            <a:ext cx="1401868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Shape 1124"/>
          <p:cNvSpPr>
            <a:spLocks noGrp="1" noChangeArrowheads="1"/>
          </p:cNvSpPr>
          <p:nvPr userDrawn="1"/>
        </p:nvSpPr>
        <p:spPr bwMode="auto">
          <a:xfrm>
            <a:off x="2278380" y="4457826"/>
            <a:ext cx="626956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Shape 1125"/>
          <p:cNvSpPr>
            <a:spLocks noGrp="1" noChangeArrowheads="1"/>
          </p:cNvSpPr>
          <p:nvPr userDrawn="1"/>
        </p:nvSpPr>
        <p:spPr bwMode="auto">
          <a:xfrm>
            <a:off x="762000" y="4613071"/>
            <a:ext cx="514350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Shape 1138"/>
          <p:cNvSpPr>
            <a:spLocks noGrp="1" noChangeArrowheads="1"/>
          </p:cNvSpPr>
          <p:nvPr userDrawn="1"/>
        </p:nvSpPr>
        <p:spPr bwMode="auto">
          <a:xfrm>
            <a:off x="1733553" y="4372901"/>
            <a:ext cx="597323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Shape 1139"/>
          <p:cNvSpPr>
            <a:spLocks noGrp="1" noChangeArrowheads="1"/>
          </p:cNvSpPr>
          <p:nvPr userDrawn="1"/>
        </p:nvSpPr>
        <p:spPr bwMode="auto">
          <a:xfrm>
            <a:off x="1236348" y="4729109"/>
            <a:ext cx="566631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Shape 1140"/>
          <p:cNvSpPr>
            <a:spLocks noGrp="1" noChangeArrowheads="1"/>
          </p:cNvSpPr>
          <p:nvPr userDrawn="1"/>
        </p:nvSpPr>
        <p:spPr bwMode="auto">
          <a:xfrm>
            <a:off x="1129876" y="5387076"/>
            <a:ext cx="564938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Shape 1141"/>
          <p:cNvSpPr>
            <a:spLocks noGrp="1" noChangeArrowheads="1"/>
          </p:cNvSpPr>
          <p:nvPr userDrawn="1"/>
        </p:nvSpPr>
        <p:spPr bwMode="auto">
          <a:xfrm>
            <a:off x="1777576" y="5855034"/>
            <a:ext cx="670136" cy="67193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42"/>
          <p:cNvSpPr>
            <a:spLocks noGrp="1" noChangeArrowheads="1"/>
          </p:cNvSpPr>
          <p:nvPr userDrawn="1"/>
        </p:nvSpPr>
        <p:spPr bwMode="auto">
          <a:xfrm>
            <a:off x="1681483" y="6244482"/>
            <a:ext cx="516255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43"/>
          <p:cNvSpPr>
            <a:spLocks noGrp="1" noChangeArrowheads="1"/>
          </p:cNvSpPr>
          <p:nvPr userDrawn="1"/>
        </p:nvSpPr>
        <p:spPr bwMode="auto">
          <a:xfrm>
            <a:off x="2697691" y="5964721"/>
            <a:ext cx="544830" cy="54621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4"/>
          <p:cNvSpPr>
            <a:spLocks noGrp="1" noChangeArrowheads="1"/>
          </p:cNvSpPr>
          <p:nvPr userDrawn="1"/>
        </p:nvSpPr>
        <p:spPr bwMode="auto">
          <a:xfrm>
            <a:off x="2278383" y="5578670"/>
            <a:ext cx="733424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7"/>
          <p:cNvSpPr>
            <a:spLocks noGrp="1" noChangeArrowheads="1"/>
          </p:cNvSpPr>
          <p:nvPr userDrawn="1"/>
        </p:nvSpPr>
        <p:spPr bwMode="auto">
          <a:xfrm>
            <a:off x="1957284" y="36828"/>
            <a:ext cx="564303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8"/>
          <p:cNvSpPr>
            <a:spLocks noGrp="1" noChangeArrowheads="1"/>
          </p:cNvSpPr>
          <p:nvPr userDrawn="1"/>
        </p:nvSpPr>
        <p:spPr bwMode="auto">
          <a:xfrm>
            <a:off x="1704131" y="35716"/>
            <a:ext cx="561551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hf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1sept.ru/articles/644612" TargetMode="External"/><Relationship Id="rId2" Type="http://schemas.openxmlformats.org/officeDocument/2006/relationships/hyperlink" Target="https://&#1091;&#1088;&#1086;&#1082;.&#1088;&#1092;/library/otklonyayusheesya_povedenie_i_sotcialnij_kontrol_052150.html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39EE680-9E46-6C18-BCC5-AC8A089FDAF8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0"/>
            <a:ext cx="750099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Отклоняющееся поведение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4429132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Презентацию подготовила </a:t>
            </a:r>
          </a:p>
          <a:p>
            <a:pPr>
              <a:defRPr/>
            </a:pPr>
            <a:r>
              <a:rPr lang="ru-RU" dirty="0" smtClean="0"/>
              <a:t>учитель истории </a:t>
            </a:r>
          </a:p>
          <a:p>
            <a:pPr>
              <a:defRPr/>
            </a:pPr>
            <a:r>
              <a:rPr lang="ru-RU" dirty="0" smtClean="0"/>
              <a:t>Юдина Любовь Николаевна</a:t>
            </a:r>
          </a:p>
          <a:p>
            <a:pPr>
              <a:defRPr/>
            </a:pPr>
            <a:r>
              <a:rPr lang="ru-RU" dirty="0" smtClean="0"/>
              <a:t>Обществознание </a:t>
            </a:r>
          </a:p>
          <a:p>
            <a:pPr>
              <a:defRPr/>
            </a:pPr>
            <a:r>
              <a:rPr lang="ru-RU" dirty="0" smtClean="0"/>
              <a:t>9 класс.  МАОУ «СОШ» п.Шимск филиал </a:t>
            </a:r>
            <a:r>
              <a:rPr lang="ru-RU" dirty="0" err="1" smtClean="0"/>
              <a:t>с.Подгощи</a:t>
            </a:r>
            <a:r>
              <a:rPr lang="ru-RU" dirty="0" smtClean="0"/>
              <a:t> 2025 год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14414" y="2357430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вредные привычки угрожают сегодня здоровью молодых?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9A64898-02AC-4683-347A-11CA36CFA6AC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3042" y="150017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1285860"/>
            <a:ext cx="807249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ыбери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позитивное  проявление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отклоняющегося поведения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1) никотин; 2) наркомания; 3)  причуда; 4) преступление.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Отклоняющееся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поведение – это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1)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любые изменения в жизни человека; 2)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поведение не согласуется с нормами;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3)переезд из одного места на другое;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карьерный рост;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ыбери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негативное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проявление  отклоняющегося поведения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:1) коррупция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коллекционирование монет;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занятия спортом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Самая негативная форма отклоняющегося поведения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грубость б)  курение в) кража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Верны ли утверждения: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А)Курение сокращает жизнь человека на пятнадцать лет; Б)  Чаще всего страдают от наркотиков молодые люди.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Верно А; 2) верно Б; 3) оба верны; 4) оба не верны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EA768B-788E-0BE6-3C1F-04CCC9A7A14E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71604" y="1500174"/>
            <a:ext cx="5643602" cy="32147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00232" y="928670"/>
            <a:ext cx="633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Разработай свою эмблему против курения и наркотиков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EA768B-788E-0BE6-3C1F-04CCC9A7A14E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00108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сформировать представление об отклоняющемся поведении и добиться понимания сущности и необходимости социального контроля.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урока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раскрыть сущность понятия «отклоняющееся поведение», рассмотреть его отдельные формы, описать последствия наиболее опасных форм отклоняющегося поведения, проанализировать причины негативного поведения.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развить умения выступать с докладами, работать с текстом в учебнике, выбирать главное.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воспитать здоровый образ жизни.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одна из задач урока может быть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научить определять виды и группы отклоняющегося поведения, а также причины и последствия негативного отклоняющегося поведения.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862114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/>
              <a:t>Что такое отклоняющееся поведение?</a:t>
            </a:r>
          </a:p>
        </p:txBody>
      </p:sp>
      <p:sp>
        <p:nvSpPr>
          <p:cNvPr id="420082521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87F2159B-1BBE-8AF2-851B-1F0EC8E1BE58}" type="datetimeFigureOut">
              <a:rPr/>
              <a:pPr lvl="0">
                <a:defRPr/>
              </a:pPr>
              <a:t>1/30/2025</a:t>
            </a:fld>
            <a:endParaRPr/>
          </a:p>
        </p:txBody>
      </p:sp>
      <p:sp>
        <p:nvSpPr>
          <p:cNvPr id="117687879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0551ED-816B-5834-9031-BAD0C05A89F3}" type="slidenum">
              <a:rPr/>
              <a:pPr>
                <a:defRPr/>
              </a:pPr>
              <a:t>3</a:t>
            </a:fld>
            <a:endParaRPr/>
          </a:p>
        </p:txBody>
      </p:sp>
      <p:sp>
        <p:nvSpPr>
          <p:cNvPr id="1760045188" name="Объект 2"/>
          <p:cNvSpPr>
            <a:spLocks noGrp="1"/>
          </p:cNvSpPr>
          <p:nvPr>
            <p:ph sz="quarter" idx="1"/>
          </p:nvPr>
        </p:nvSpPr>
        <p:spPr bwMode="auto">
          <a:xfrm>
            <a:off x="457200" y="1219200"/>
            <a:ext cx="8229600" cy="34956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(от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позднелат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deviatio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отклонение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отклоняющееся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поведение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— социальное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поведение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не соответствующее имеющейся норме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sz="1800">
                <a:latin typeface="Times New Roman" pitchFamily="18" charset="0"/>
                <a:cs typeface="Times New Roman" pitchFamily="18" charset="0"/>
              </a:rPr>
              <a:t>Группы, выделяемые социолагами:</a:t>
            </a:r>
          </a:p>
          <a:p>
            <a:pPr>
              <a:defRPr/>
            </a:pPr>
            <a:r>
              <a:rPr sz="1800">
                <a:latin typeface="Times New Roman" pitchFamily="18" charset="0"/>
                <a:cs typeface="Times New Roman" pitchFamily="18" charset="0"/>
              </a:rPr>
              <a:t>А) на уровне отдельной личности;</a:t>
            </a:r>
          </a:p>
          <a:p>
            <a:pPr>
              <a:defRPr/>
            </a:pPr>
            <a:r>
              <a:rPr sz="1800">
                <a:latin typeface="Times New Roman" pitchFamily="18" charset="0"/>
                <a:cs typeface="Times New Roman" pitchFamily="18" charset="0"/>
              </a:rPr>
              <a:t>Б) в малых социальных группах;</a:t>
            </a:r>
          </a:p>
          <a:p>
            <a:pPr>
              <a:defRPr/>
            </a:pPr>
            <a:r>
              <a:rPr sz="1800">
                <a:latin typeface="Times New Roman" pitchFamily="18" charset="0"/>
                <a:cs typeface="Times New Roman" pitchFamily="18" charset="0"/>
              </a:rPr>
              <a:t>В) на уровне государства.;</a:t>
            </a:r>
          </a:p>
          <a:p>
            <a:pPr>
              <a:defRPr/>
            </a:pPr>
            <a:r>
              <a:rPr sz="1800">
                <a:latin typeface="Times New Roman" pitchFamily="18" charset="0"/>
                <a:cs typeface="Times New Roman" pitchFamily="18" charset="0"/>
              </a:rPr>
              <a:t>Г) нарушение правовых норм (преступления)</a:t>
            </a:r>
          </a:p>
        </p:txBody>
      </p:sp>
      <p:pic>
        <p:nvPicPr>
          <p:cNvPr id="23554" name="Picture 2" descr="Девиантное Поведение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71876"/>
            <a:ext cx="2428860" cy="22860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371101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Проверь себя!</a:t>
            </a:r>
          </a:p>
        </p:txBody>
      </p:sp>
      <p:sp>
        <p:nvSpPr>
          <p:cNvPr id="66925627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637C33BE-A1E8-21FB-B9AD-9192981C78BD}" type="datetimeFigureOut">
              <a:rPr/>
              <a:pPr lvl="0">
                <a:defRPr/>
              </a:pPr>
              <a:t>1/30/2025</a:t>
            </a:fld>
            <a:endParaRPr/>
          </a:p>
        </p:txBody>
      </p:sp>
      <p:sp>
        <p:nvSpPr>
          <p:cNvPr id="819256051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87793907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BB2D3F-96EB-079B-B421-FB1306AA2ABD}" type="slidenum">
              <a:rPr/>
              <a:pPr>
                <a:defRPr/>
              </a:pPr>
              <a:t>4</a:t>
            </a:fld>
            <a:endParaRPr/>
          </a:p>
        </p:txBody>
      </p:sp>
      <p:graphicFrame>
        <p:nvGraphicFramePr>
          <p:cNvPr id="1726423006" name="Содержимое 1726423005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872" cy="1737360"/>
        </p:xfrm>
        <a:graphic>
          <a:graphicData uri="http://schemas.openxmlformats.org/drawingml/2006/table">
            <a:tbl>
              <a:tblPr firstRow="1" bandRow="1">
                <a:tableStyleId>{DD9BFC07-26AF-A1D0-1C9E-CD1D01B487A8}</a:tableStyleId>
              </a:tblPr>
              <a:tblGrid>
                <a:gridCol w="4114936"/>
                <a:gridCol w="4114936"/>
              </a:tblGrid>
              <a:tr h="3657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>
                          <a:latin typeface="Times New Roman" pitchFamily="18" charset="0"/>
                          <a:cs typeface="Times New Roman" pitchFamily="18" charset="0"/>
                        </a:rPr>
                        <a:t>Приведи в соответствие</a:t>
                      </a:r>
                    </a:p>
                    <a:p>
                      <a:pPr>
                        <a:defRPr/>
                      </a:pP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А) </a:t>
                      </a:r>
                      <a:r>
                        <a:rPr lang="en-US" sz="1800" b="0" i="0" u="none" strike="noStrike" cap="none" spc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на</a:t>
                      </a: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cap="none" spc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уровне</a:t>
                      </a: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cap="none" spc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отдельной</a:t>
                      </a: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cap="none" spc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личности</a:t>
                      </a: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;</a:t>
                      </a:r>
                      <a:endParaRPr sz="18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Б) в </a:t>
                      </a:r>
                      <a:r>
                        <a:rPr lang="en-US" sz="1800" b="0" i="0" u="none" strike="noStrike" cap="none" spc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малых</a:t>
                      </a: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cap="none" spc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социальных</a:t>
                      </a: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cap="none" spc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группах</a:t>
                      </a: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;</a:t>
                      </a:r>
                      <a:endParaRPr sz="18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В) </a:t>
                      </a:r>
                      <a:r>
                        <a:rPr lang="en-US" sz="1800" b="0" i="0" u="none" strike="noStrike" cap="none" spc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на</a:t>
                      </a: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cap="none" spc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уровне</a:t>
                      </a: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cap="none" spc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государства</a:t>
                      </a: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.;</a:t>
                      </a:r>
                      <a:endParaRPr sz="18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Г) </a:t>
                      </a:r>
                      <a:r>
                        <a:rPr lang="en-US" sz="1800" b="0" i="0" u="none" strike="noStrike" cap="none" spc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нарушение</a:t>
                      </a: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cap="none" spc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правовых</a:t>
                      </a: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cap="none" spc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норм</a:t>
                      </a: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862" marR="9486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>
                          <a:latin typeface="Times New Roman" pitchFamily="18" charset="0"/>
                          <a:cs typeface="Times New Roman" pitchFamily="18" charset="0"/>
                        </a:rPr>
                        <a:t>примеры</a:t>
                      </a:r>
                    </a:p>
                    <a:p>
                      <a:pPr marL="283879" indent="-283879">
                        <a:buAutoNum type="arabicParenR"/>
                        <a:defRPr/>
                      </a:pPr>
                      <a:r>
                        <a:rPr>
                          <a:latin typeface="Times New Roman" pitchFamily="18" charset="0"/>
                          <a:cs typeface="Times New Roman" pitchFamily="18" charset="0"/>
                        </a:rPr>
                        <a:t>Пьющие родители</a:t>
                      </a:r>
                    </a:p>
                    <a:p>
                      <a:pPr>
                        <a:defRPr/>
                      </a:pPr>
                      <a:r>
                        <a:rPr>
                          <a:latin typeface="Times New Roman" pitchFamily="18" charset="0"/>
                          <a:cs typeface="Times New Roman" pitchFamily="18" charset="0"/>
                        </a:rPr>
                        <a:t>2) угнал машину</a:t>
                      </a:r>
                    </a:p>
                    <a:p>
                      <a:pPr>
                        <a:defRPr/>
                      </a:pPr>
                      <a:r>
                        <a:rPr>
                          <a:latin typeface="Times New Roman" pitchFamily="18" charset="0"/>
                          <a:cs typeface="Times New Roman" pitchFamily="18" charset="0"/>
                        </a:rPr>
                        <a:t>3) заядлый курильщик</a:t>
                      </a:r>
                    </a:p>
                    <a:p>
                      <a:pPr>
                        <a:defRPr/>
                      </a:pPr>
                      <a:r>
                        <a:rPr>
                          <a:latin typeface="Times New Roman" pitchFamily="18" charset="0"/>
                          <a:cs typeface="Times New Roman" pitchFamily="18" charset="0"/>
                        </a:rPr>
                        <a:t>4) измена Родине</a:t>
                      </a:r>
                    </a:p>
                    <a:p>
                      <a:pPr>
                        <a:defRPr/>
                      </a:pP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862" marR="94862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5059796" name="Таблица 1345059795"/>
          <p:cNvGraphicFramePr>
            <a:graphicFrameLocks/>
          </p:cNvGraphicFramePr>
          <p:nvPr/>
        </p:nvGraphicFramePr>
        <p:xfrm>
          <a:off x="1447799" y="3838575"/>
          <a:ext cx="6096000" cy="731520"/>
        </p:xfrm>
        <a:graphic>
          <a:graphicData uri="http://schemas.openxmlformats.org/drawingml/2006/table">
            <a:tbl>
              <a:tblPr firstRow="1" bandRow="1">
                <a:tableStyleId>{DD9BFC07-26AF-A1D0-1C9E-CD1D01B487A8}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Г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34938873" name="Рисунок 1934938872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4495799"/>
            <a:ext cx="2363175" cy="1704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376959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/>
              <a:t>ПРОВЕРЬ </a:t>
            </a:r>
            <a:r>
              <a:rPr smtClean="0"/>
              <a:t>СЕБЯ!</a:t>
            </a:r>
            <a:r>
              <a:rPr lang="ru-RU" dirty="0" smtClean="0"/>
              <a:t>   К какой группе относятся иллюстрации</a:t>
            </a:r>
            <a:endParaRPr/>
          </a:p>
        </p:txBody>
      </p:sp>
      <p:sp>
        <p:nvSpPr>
          <p:cNvPr id="11614956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A04D848F-B4E2-D285-3D96-9957F63E76A0}" type="datetimeFigureOut">
              <a:rPr/>
              <a:pPr lvl="0">
                <a:defRPr/>
              </a:pPr>
              <a:t>1/30/2025</a:t>
            </a:fld>
            <a:endParaRPr/>
          </a:p>
        </p:txBody>
      </p:sp>
      <p:sp>
        <p:nvSpPr>
          <p:cNvPr id="115111612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174711800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E169CB-5DD4-86A9-70D5-9346C46A0D4A}" type="slidenum">
              <a:rPr/>
              <a:pPr>
                <a:defRPr/>
              </a:pPr>
              <a:t>5</a:t>
            </a:fld>
            <a:endParaRPr/>
          </a:p>
        </p:txBody>
      </p:sp>
      <p:pic>
        <p:nvPicPr>
          <p:cNvPr id="3708306" name="Содержимое 370830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/>
        </p:blipFill>
        <p:spPr bwMode="auto">
          <a:xfrm rot="20135165">
            <a:off x="741392" y="1366311"/>
            <a:ext cx="3893235" cy="2470939"/>
          </a:xfrm>
          <a:prstGeom prst="rect">
            <a:avLst/>
          </a:prstGeom>
        </p:spPr>
      </p:pic>
      <p:pic>
        <p:nvPicPr>
          <p:cNvPr id="1458743479" name="Рисунок 1458743478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5547482" y="1224760"/>
            <a:ext cx="3184982" cy="2918614"/>
          </a:xfrm>
          <a:prstGeom prst="rect">
            <a:avLst/>
          </a:prstGeom>
        </p:spPr>
      </p:pic>
      <p:pic>
        <p:nvPicPr>
          <p:cNvPr id="785468144" name="Рисунок 78546814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7750" y="4171655"/>
            <a:ext cx="3649050" cy="2367260"/>
          </a:xfrm>
          <a:prstGeom prst="rect">
            <a:avLst/>
          </a:prstGeom>
        </p:spPr>
      </p:pic>
      <p:pic>
        <p:nvPicPr>
          <p:cNvPr id="291481690" name="Рисунок 291481689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5486400" y="4438650"/>
            <a:ext cx="2982299" cy="2100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EA768B-788E-0BE6-3C1F-04CCC9A7A14E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00166" y="1000108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Наиболее опасные формы отклоняющегося поведения: алкоголизм и наркомания.</a:t>
            </a:r>
          </a:p>
          <a:p>
            <a:r>
              <a:rPr lang="ru-RU" dirty="0" smtClean="0"/>
              <a:t>Это самые негативные формы социального отклонения.</a:t>
            </a:r>
          </a:p>
          <a:p>
            <a:r>
              <a:rPr lang="ru-RU" dirty="0" smtClean="0"/>
              <a:t>Привыкание – самое коварное  последствие злоупотребления алкоголем.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28934"/>
            <a:ext cx="74295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EA768B-788E-0BE6-3C1F-04CCC9A7A14E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НАРКОМАНИЯ</a:t>
            </a:r>
          </a:p>
          <a:p>
            <a:r>
              <a:rPr lang="ru-RU" dirty="0" smtClean="0"/>
              <a:t>65 % МОЛОДЫХ ЛЮДЕЙ в возрасте до 35 лет  являются наркоманами..</a:t>
            </a:r>
          </a:p>
          <a:p>
            <a:r>
              <a:rPr lang="ru-RU" dirty="0" smtClean="0"/>
              <a:t>Приём наркотиков вызывает зависимость, привыкание. Вслед за психической зависимостью приходит физическая. В случае прекращения приёма препарата человек начинает испытывать страшные физические страдания (ломку). У подростков организм разрушается быстрее.</a:t>
            </a:r>
          </a:p>
          <a:p>
            <a:r>
              <a:rPr lang="ru-RU" dirty="0" smtClean="0"/>
              <a:t>Таким образом алкоголь и наркотики разрушают человека как личность.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7572428" cy="171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EA768B-788E-0BE6-3C1F-04CCC9A7A14E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251" y="642918"/>
            <a:ext cx="6115749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1714488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 юности человек не думает о своём будущем. Живёт беззаботно.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2.Подростки склонны переоценивать свою силу воли.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3.Приуменьшается степень риска.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4.Нежелание отставать от других, стремление войти в  привлекательную в глазах подростка группу, поэтому многие выкуривают первую сигарету, выпивают первую стопку за компанию.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75724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EA768B-788E-0BE6-3C1F-04CCC9A7A14E}" type="datetimeFigureOut">
              <a:rPr lang="ru-RU" smtClean="0"/>
              <a:pPr lvl="0">
                <a:defRPr/>
              </a:pPr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262</Words>
  <Application>R7-Office/7.4.0.112</Application>
  <DocSecurity>0</DocSecurity>
  <PresentationFormat>Экран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Слайд 1</vt:lpstr>
      <vt:lpstr>Слайд 2</vt:lpstr>
      <vt:lpstr>Что такое отклоняющееся поведение?</vt:lpstr>
      <vt:lpstr>Проверь себя!</vt:lpstr>
      <vt:lpstr>ПРОВЕРЬ СЕБЯ!   К какой группе относятся иллюстрации</vt:lpstr>
      <vt:lpstr>Слайд 6</vt:lpstr>
      <vt:lpstr>Слайд 7</vt:lpstr>
      <vt:lpstr>Слайд 8</vt:lpstr>
      <vt:lpstr>Слайд 9</vt:lpstr>
      <vt:lpstr>Проверь себя!</vt:lpstr>
      <vt:lpstr>Слайд 11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MASHEENA</cp:lastModifiedBy>
  <cp:revision>23</cp:revision>
  <dcterms:modified xsi:type="dcterms:W3CDTF">2025-02-05T18:31:57Z</dcterms:modified>
  <cp:category/>
  <dc:identifier/>
  <cp:contentStatus/>
  <dc:language/>
  <cp:version/>
</cp:coreProperties>
</file>