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p:scale>
          <a:sx n="81" d="100"/>
          <a:sy n="81" d="100"/>
        </p:scale>
        <p:origin x="-300"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8207DD-E71A-437E-B149-28C9F93DFA90}" type="doc">
      <dgm:prSet loTypeId="urn:microsoft.com/office/officeart/2005/8/layout/hierarchy4" loCatId="hierarchy" qsTypeId="urn:microsoft.com/office/officeart/2005/8/quickstyle/3d3" qsCatId="3D" csTypeId="urn:microsoft.com/office/officeart/2005/8/colors/accent1_2" csCatId="accent1" phldr="1"/>
      <dgm:spPr/>
      <dgm:t>
        <a:bodyPr/>
        <a:lstStyle/>
        <a:p>
          <a:endParaRPr lang="ru-RU"/>
        </a:p>
      </dgm:t>
    </dgm:pt>
    <dgm:pt modelId="{767F3BCB-5154-4590-95BB-17F34E6E7BCC}">
      <dgm:prSet phldrT="[Текст]"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400" dirty="0"/>
            <a:t>Решение этой проблемы возможно в двух направлениях:</a:t>
          </a:r>
        </a:p>
        <a:p>
          <a:pPr marL="0" lvl="0" defTabSz="2889250">
            <a:lnSpc>
              <a:spcPct val="90000"/>
            </a:lnSpc>
            <a:spcBef>
              <a:spcPct val="0"/>
            </a:spcBef>
            <a:spcAft>
              <a:spcPct val="35000"/>
            </a:spcAft>
            <a:buNone/>
          </a:pPr>
          <a:endParaRPr lang="ru-RU" sz="3600" dirty="0"/>
        </a:p>
      </dgm:t>
    </dgm:pt>
    <dgm:pt modelId="{E12BBC08-FD1F-4DEC-8DF7-34ED6E315D1A}" type="parTrans" cxnId="{AEEE0008-73EA-4029-84CC-852AA0B16265}">
      <dgm:prSet/>
      <dgm:spPr/>
      <dgm:t>
        <a:bodyPr/>
        <a:lstStyle/>
        <a:p>
          <a:endParaRPr lang="ru-RU"/>
        </a:p>
      </dgm:t>
    </dgm:pt>
    <dgm:pt modelId="{99F5EC55-7708-4D67-ADF6-CBDE216940F6}" type="sibTrans" cxnId="{AEEE0008-73EA-4029-84CC-852AA0B16265}">
      <dgm:prSet/>
      <dgm:spPr/>
      <dgm:t>
        <a:bodyPr/>
        <a:lstStyle/>
        <a:p>
          <a:endParaRPr lang="ru-RU"/>
        </a:p>
      </dgm:t>
    </dgm:pt>
    <dgm:pt modelId="{F95E47F8-E70C-4602-9E2D-4D09B313543C}">
      <dgm:prSet phldrT="[Текст]" custT="1"/>
      <dgm:spPr/>
      <dgm:t>
        <a:bodyPr/>
        <a:lstStyle/>
        <a:p>
          <a:endParaRPr lang="ru-RU" sz="1400" dirty="0"/>
        </a:p>
        <a:p>
          <a:r>
            <a:rPr lang="ru-RU" sz="1400" dirty="0"/>
            <a:t>А) ознакомление родителей с актуальными проблемами детей, способствуя тем самым более глубокому пониманию взрослыми динамики детского развития, погружение родителей в значимые, насущные вопросы, решаемые их детьми в данный момент школьного обучения и психологического развития;</a:t>
          </a:r>
        </a:p>
        <a:p>
          <a:endParaRPr lang="ru-RU" sz="1400" dirty="0"/>
        </a:p>
        <a:p>
          <a:endParaRPr lang="ru-RU" sz="3600" dirty="0"/>
        </a:p>
      </dgm:t>
    </dgm:pt>
    <dgm:pt modelId="{2E0ADF3F-2DCB-47FC-9A5B-BE2163B3F222}" type="parTrans" cxnId="{F26699C6-1CF0-43B9-88BA-4CC65C9A5B93}">
      <dgm:prSet/>
      <dgm:spPr/>
      <dgm:t>
        <a:bodyPr/>
        <a:lstStyle/>
        <a:p>
          <a:endParaRPr lang="ru-RU"/>
        </a:p>
      </dgm:t>
    </dgm:pt>
    <dgm:pt modelId="{D1276F60-673F-46D6-80C1-0F2D02F79ACD}" type="sibTrans" cxnId="{F26699C6-1CF0-43B9-88BA-4CC65C9A5B93}">
      <dgm:prSet/>
      <dgm:spPr/>
      <dgm:t>
        <a:bodyPr/>
        <a:lstStyle/>
        <a:p>
          <a:endParaRPr lang="ru-RU"/>
        </a:p>
      </dgm:t>
    </dgm:pt>
    <dgm:pt modelId="{09C09F76-1713-4E4A-B8BD-A3652710B42E}">
      <dgm:prSet phldrT="[Текст]" custT="1"/>
      <dgm:spPr/>
      <dgm:t>
        <a:bodyPr/>
        <a:lstStyle/>
        <a:p>
          <a:endParaRPr lang="ru-RU" sz="1400" dirty="0"/>
        </a:p>
        <a:p>
          <a:r>
            <a:rPr lang="ru-RU" sz="1400" dirty="0"/>
            <a:t>Б) предложение подходящих для этого момента развития форм детско-родительского общения.</a:t>
          </a:r>
        </a:p>
        <a:p>
          <a:r>
            <a:rPr lang="ru-RU" sz="1400" dirty="0"/>
            <a:t>Форма работы: короткие беседы на классных собраниях (лучше, если они приурочены к проводимым диагностическим исследованиям), специальные родительские дни, совместные встречи родителей и детей, консультации по запросу родителей, а также беседы и консультации родителей по запросу педагога.</a:t>
          </a:r>
        </a:p>
        <a:p>
          <a:endParaRPr lang="ru-RU" sz="3600" dirty="0"/>
        </a:p>
      </dgm:t>
    </dgm:pt>
    <dgm:pt modelId="{B59B0BD1-875D-4252-B1BE-7BF938E1C84C}" type="parTrans" cxnId="{F2972BA0-F039-4090-A730-69C474277FFA}">
      <dgm:prSet/>
      <dgm:spPr/>
      <dgm:t>
        <a:bodyPr/>
        <a:lstStyle/>
        <a:p>
          <a:endParaRPr lang="ru-RU"/>
        </a:p>
      </dgm:t>
    </dgm:pt>
    <dgm:pt modelId="{C2F4A0EA-F37F-40B0-B36A-DAB648325C5D}" type="sibTrans" cxnId="{F2972BA0-F039-4090-A730-69C474277FFA}">
      <dgm:prSet/>
      <dgm:spPr/>
      <dgm:t>
        <a:bodyPr/>
        <a:lstStyle/>
        <a:p>
          <a:endParaRPr lang="ru-RU"/>
        </a:p>
      </dgm:t>
    </dgm:pt>
    <dgm:pt modelId="{144E3E33-1C4A-4367-A42A-82BA49EF8FDA}" type="pres">
      <dgm:prSet presAssocID="{918207DD-E71A-437E-B149-28C9F93DFA90}" presName="Name0" presStyleCnt="0">
        <dgm:presLayoutVars>
          <dgm:chPref val="1"/>
          <dgm:dir/>
          <dgm:animOne val="branch"/>
          <dgm:animLvl val="lvl"/>
          <dgm:resizeHandles/>
        </dgm:presLayoutVars>
      </dgm:prSet>
      <dgm:spPr/>
      <dgm:t>
        <a:bodyPr/>
        <a:lstStyle/>
        <a:p>
          <a:endParaRPr lang="ru-RU"/>
        </a:p>
      </dgm:t>
    </dgm:pt>
    <dgm:pt modelId="{F96BDE41-9BD6-4164-A8BC-4A34F06A4BBD}" type="pres">
      <dgm:prSet presAssocID="{767F3BCB-5154-4590-95BB-17F34E6E7BCC}" presName="vertOne" presStyleCnt="0"/>
      <dgm:spPr/>
    </dgm:pt>
    <dgm:pt modelId="{C92ADC4D-9C9E-45A7-9161-6A0E9AD2C842}" type="pres">
      <dgm:prSet presAssocID="{767F3BCB-5154-4590-95BB-17F34E6E7BCC}" presName="txOne" presStyleLbl="node0" presStyleIdx="0" presStyleCnt="1">
        <dgm:presLayoutVars>
          <dgm:chPref val="3"/>
        </dgm:presLayoutVars>
      </dgm:prSet>
      <dgm:spPr/>
      <dgm:t>
        <a:bodyPr/>
        <a:lstStyle/>
        <a:p>
          <a:endParaRPr lang="ru-RU"/>
        </a:p>
      </dgm:t>
    </dgm:pt>
    <dgm:pt modelId="{F3428471-8554-4D18-B3E7-1948052AF2E5}" type="pres">
      <dgm:prSet presAssocID="{767F3BCB-5154-4590-95BB-17F34E6E7BCC}" presName="parTransOne" presStyleCnt="0"/>
      <dgm:spPr/>
    </dgm:pt>
    <dgm:pt modelId="{B3289196-02DC-4332-A151-271A4FCFB481}" type="pres">
      <dgm:prSet presAssocID="{767F3BCB-5154-4590-95BB-17F34E6E7BCC}" presName="horzOne" presStyleCnt="0"/>
      <dgm:spPr/>
    </dgm:pt>
    <dgm:pt modelId="{29AEC99B-F9FF-4C6D-8B94-03AF8E65E8E6}" type="pres">
      <dgm:prSet presAssocID="{F95E47F8-E70C-4602-9E2D-4D09B313543C}" presName="vertTwo" presStyleCnt="0"/>
      <dgm:spPr/>
    </dgm:pt>
    <dgm:pt modelId="{D36F23AA-E908-4E2A-9529-E4CD3380D95E}" type="pres">
      <dgm:prSet presAssocID="{F95E47F8-E70C-4602-9E2D-4D09B313543C}" presName="txTwo" presStyleLbl="node2" presStyleIdx="0" presStyleCnt="2">
        <dgm:presLayoutVars>
          <dgm:chPref val="3"/>
        </dgm:presLayoutVars>
      </dgm:prSet>
      <dgm:spPr/>
      <dgm:t>
        <a:bodyPr/>
        <a:lstStyle/>
        <a:p>
          <a:endParaRPr lang="ru-RU"/>
        </a:p>
      </dgm:t>
    </dgm:pt>
    <dgm:pt modelId="{77B96719-9F64-41B1-8EC3-8319AE9801E6}" type="pres">
      <dgm:prSet presAssocID="{F95E47F8-E70C-4602-9E2D-4D09B313543C}" presName="horzTwo" presStyleCnt="0"/>
      <dgm:spPr/>
    </dgm:pt>
    <dgm:pt modelId="{DC7DA218-AF8C-4994-92CE-BDAB5016ECE8}" type="pres">
      <dgm:prSet presAssocID="{D1276F60-673F-46D6-80C1-0F2D02F79ACD}" presName="sibSpaceTwo" presStyleCnt="0"/>
      <dgm:spPr/>
    </dgm:pt>
    <dgm:pt modelId="{7948661E-02E3-4463-9490-E9F214254778}" type="pres">
      <dgm:prSet presAssocID="{09C09F76-1713-4E4A-B8BD-A3652710B42E}" presName="vertTwo" presStyleCnt="0"/>
      <dgm:spPr/>
    </dgm:pt>
    <dgm:pt modelId="{70681CCC-BAC8-4ACC-B14A-AFBE593CF3F5}" type="pres">
      <dgm:prSet presAssocID="{09C09F76-1713-4E4A-B8BD-A3652710B42E}" presName="txTwo" presStyleLbl="node2" presStyleIdx="1" presStyleCnt="2">
        <dgm:presLayoutVars>
          <dgm:chPref val="3"/>
        </dgm:presLayoutVars>
      </dgm:prSet>
      <dgm:spPr/>
      <dgm:t>
        <a:bodyPr/>
        <a:lstStyle/>
        <a:p>
          <a:endParaRPr lang="ru-RU"/>
        </a:p>
      </dgm:t>
    </dgm:pt>
    <dgm:pt modelId="{B239AFFE-CCD4-4F7B-8365-FBCEECBA2D4C}" type="pres">
      <dgm:prSet presAssocID="{09C09F76-1713-4E4A-B8BD-A3652710B42E}" presName="horzTwo" presStyleCnt="0"/>
      <dgm:spPr/>
    </dgm:pt>
  </dgm:ptLst>
  <dgm:cxnLst>
    <dgm:cxn modelId="{1B7084A6-A6D8-498A-B276-0CC6098EF6DB}" type="presOf" srcId="{767F3BCB-5154-4590-95BB-17F34E6E7BCC}" destId="{C92ADC4D-9C9E-45A7-9161-6A0E9AD2C842}" srcOrd="0" destOrd="0" presId="urn:microsoft.com/office/officeart/2005/8/layout/hierarchy4"/>
    <dgm:cxn modelId="{E7468D95-D262-4AE7-B9FF-57D47C99FA36}" type="presOf" srcId="{F95E47F8-E70C-4602-9E2D-4D09B313543C}" destId="{D36F23AA-E908-4E2A-9529-E4CD3380D95E}" srcOrd="0" destOrd="0" presId="urn:microsoft.com/office/officeart/2005/8/layout/hierarchy4"/>
    <dgm:cxn modelId="{593A959A-6EFD-4CA6-8099-648CF29F12AD}" type="presOf" srcId="{09C09F76-1713-4E4A-B8BD-A3652710B42E}" destId="{70681CCC-BAC8-4ACC-B14A-AFBE593CF3F5}" srcOrd="0" destOrd="0" presId="urn:microsoft.com/office/officeart/2005/8/layout/hierarchy4"/>
    <dgm:cxn modelId="{BA0A7CDB-5D0A-4AF0-BAE7-2B99C5706485}" type="presOf" srcId="{918207DD-E71A-437E-B149-28C9F93DFA90}" destId="{144E3E33-1C4A-4367-A42A-82BA49EF8FDA}" srcOrd="0" destOrd="0" presId="urn:microsoft.com/office/officeart/2005/8/layout/hierarchy4"/>
    <dgm:cxn modelId="{F2972BA0-F039-4090-A730-69C474277FFA}" srcId="{767F3BCB-5154-4590-95BB-17F34E6E7BCC}" destId="{09C09F76-1713-4E4A-B8BD-A3652710B42E}" srcOrd="1" destOrd="0" parTransId="{B59B0BD1-875D-4252-B1BE-7BF938E1C84C}" sibTransId="{C2F4A0EA-F37F-40B0-B36A-DAB648325C5D}"/>
    <dgm:cxn modelId="{F26699C6-1CF0-43B9-88BA-4CC65C9A5B93}" srcId="{767F3BCB-5154-4590-95BB-17F34E6E7BCC}" destId="{F95E47F8-E70C-4602-9E2D-4D09B313543C}" srcOrd="0" destOrd="0" parTransId="{2E0ADF3F-2DCB-47FC-9A5B-BE2163B3F222}" sibTransId="{D1276F60-673F-46D6-80C1-0F2D02F79ACD}"/>
    <dgm:cxn modelId="{AEEE0008-73EA-4029-84CC-852AA0B16265}" srcId="{918207DD-E71A-437E-B149-28C9F93DFA90}" destId="{767F3BCB-5154-4590-95BB-17F34E6E7BCC}" srcOrd="0" destOrd="0" parTransId="{E12BBC08-FD1F-4DEC-8DF7-34ED6E315D1A}" sibTransId="{99F5EC55-7708-4D67-ADF6-CBDE216940F6}"/>
    <dgm:cxn modelId="{3A6B4085-0A76-4A8F-8D11-45C7B3193EBD}" type="presParOf" srcId="{144E3E33-1C4A-4367-A42A-82BA49EF8FDA}" destId="{F96BDE41-9BD6-4164-A8BC-4A34F06A4BBD}" srcOrd="0" destOrd="0" presId="urn:microsoft.com/office/officeart/2005/8/layout/hierarchy4"/>
    <dgm:cxn modelId="{12B636CB-C052-478F-A774-58DE9E41D058}" type="presParOf" srcId="{F96BDE41-9BD6-4164-A8BC-4A34F06A4BBD}" destId="{C92ADC4D-9C9E-45A7-9161-6A0E9AD2C842}" srcOrd="0" destOrd="0" presId="urn:microsoft.com/office/officeart/2005/8/layout/hierarchy4"/>
    <dgm:cxn modelId="{92B4747D-E786-421A-8987-2CDD26D06521}" type="presParOf" srcId="{F96BDE41-9BD6-4164-A8BC-4A34F06A4BBD}" destId="{F3428471-8554-4D18-B3E7-1948052AF2E5}" srcOrd="1" destOrd="0" presId="urn:microsoft.com/office/officeart/2005/8/layout/hierarchy4"/>
    <dgm:cxn modelId="{B1E39F23-83A3-4AD2-9463-0DF20ABCA871}" type="presParOf" srcId="{F96BDE41-9BD6-4164-A8BC-4A34F06A4BBD}" destId="{B3289196-02DC-4332-A151-271A4FCFB481}" srcOrd="2" destOrd="0" presId="urn:microsoft.com/office/officeart/2005/8/layout/hierarchy4"/>
    <dgm:cxn modelId="{E5C3EE3A-0146-48B9-A473-1A3D57694B26}" type="presParOf" srcId="{B3289196-02DC-4332-A151-271A4FCFB481}" destId="{29AEC99B-F9FF-4C6D-8B94-03AF8E65E8E6}" srcOrd="0" destOrd="0" presId="urn:microsoft.com/office/officeart/2005/8/layout/hierarchy4"/>
    <dgm:cxn modelId="{B0E0998F-DF1A-4F9D-980E-3F0F269927FF}" type="presParOf" srcId="{29AEC99B-F9FF-4C6D-8B94-03AF8E65E8E6}" destId="{D36F23AA-E908-4E2A-9529-E4CD3380D95E}" srcOrd="0" destOrd="0" presId="urn:microsoft.com/office/officeart/2005/8/layout/hierarchy4"/>
    <dgm:cxn modelId="{58337FC9-D33D-4E64-AA37-04CBBC84AAB9}" type="presParOf" srcId="{29AEC99B-F9FF-4C6D-8B94-03AF8E65E8E6}" destId="{77B96719-9F64-41B1-8EC3-8319AE9801E6}" srcOrd="1" destOrd="0" presId="urn:microsoft.com/office/officeart/2005/8/layout/hierarchy4"/>
    <dgm:cxn modelId="{8929D67A-FE2C-4720-9AA7-8341C514FDB7}" type="presParOf" srcId="{B3289196-02DC-4332-A151-271A4FCFB481}" destId="{DC7DA218-AF8C-4994-92CE-BDAB5016ECE8}" srcOrd="1" destOrd="0" presId="urn:microsoft.com/office/officeart/2005/8/layout/hierarchy4"/>
    <dgm:cxn modelId="{8BBA5052-B8C2-47DB-A4A2-7E16A368370B}" type="presParOf" srcId="{B3289196-02DC-4332-A151-271A4FCFB481}" destId="{7948661E-02E3-4463-9490-E9F214254778}" srcOrd="2" destOrd="0" presId="urn:microsoft.com/office/officeart/2005/8/layout/hierarchy4"/>
    <dgm:cxn modelId="{4DF464E9-7160-4FDA-9185-125B15A73203}" type="presParOf" srcId="{7948661E-02E3-4463-9490-E9F214254778}" destId="{70681CCC-BAC8-4ACC-B14A-AFBE593CF3F5}" srcOrd="0" destOrd="0" presId="urn:microsoft.com/office/officeart/2005/8/layout/hierarchy4"/>
    <dgm:cxn modelId="{8AA8041F-5C86-4F85-BF54-1139BB57B8EB}" type="presParOf" srcId="{7948661E-02E3-4463-9490-E9F214254778}" destId="{B239AFFE-CCD4-4F7B-8365-FBCEECBA2D4C}"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2ADC4D-9C9E-45A7-9161-6A0E9AD2C842}">
      <dsp:nvSpPr>
        <dsp:cNvPr id="0" name=""/>
        <dsp:cNvSpPr/>
      </dsp:nvSpPr>
      <dsp:spPr>
        <a:xfrm>
          <a:off x="3691" y="2393"/>
          <a:ext cx="9992294" cy="2475929"/>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a:t>Решение этой проблемы возможно в двух направлениях:</a:t>
          </a:r>
        </a:p>
        <a:p>
          <a:pPr marL="0" lvl="0" algn="ctr" defTabSz="2889250">
            <a:lnSpc>
              <a:spcPct val="90000"/>
            </a:lnSpc>
            <a:spcBef>
              <a:spcPct val="0"/>
            </a:spcBef>
            <a:spcAft>
              <a:spcPct val="35000"/>
            </a:spcAft>
            <a:buNone/>
          </a:pPr>
          <a:endParaRPr lang="ru-RU" sz="3600" kern="1200" dirty="0"/>
        </a:p>
      </dsp:txBody>
      <dsp:txXfrm>
        <a:off x="76208" y="74910"/>
        <a:ext cx="9847260" cy="2330895"/>
      </dsp:txXfrm>
    </dsp:sp>
    <dsp:sp modelId="{D36F23AA-E908-4E2A-9529-E4CD3380D95E}">
      <dsp:nvSpPr>
        <dsp:cNvPr id="0" name=""/>
        <dsp:cNvSpPr/>
      </dsp:nvSpPr>
      <dsp:spPr>
        <a:xfrm>
          <a:off x="3691" y="2743822"/>
          <a:ext cx="4794766" cy="2475929"/>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ru-RU" sz="1400" kern="1200" dirty="0"/>
        </a:p>
        <a:p>
          <a:pPr lvl="0" algn="ctr" defTabSz="622300">
            <a:lnSpc>
              <a:spcPct val="90000"/>
            </a:lnSpc>
            <a:spcBef>
              <a:spcPct val="0"/>
            </a:spcBef>
            <a:spcAft>
              <a:spcPct val="35000"/>
            </a:spcAft>
          </a:pPr>
          <a:r>
            <a:rPr lang="ru-RU" sz="1400" kern="1200" dirty="0"/>
            <a:t>А) ознакомление родителей с актуальными проблемами детей, способствуя тем самым более глубокому пониманию взрослыми динамики детского развития, погружение родителей в значимые, насущные вопросы, решаемые их детьми в данный момент школьного обучения и психологического развития;</a:t>
          </a:r>
        </a:p>
        <a:p>
          <a:pPr lvl="0" algn="ctr" defTabSz="622300">
            <a:lnSpc>
              <a:spcPct val="90000"/>
            </a:lnSpc>
            <a:spcBef>
              <a:spcPct val="0"/>
            </a:spcBef>
            <a:spcAft>
              <a:spcPct val="35000"/>
            </a:spcAft>
          </a:pPr>
          <a:endParaRPr lang="ru-RU" sz="1400" kern="1200" dirty="0"/>
        </a:p>
        <a:p>
          <a:pPr lvl="0" algn="ctr" defTabSz="622300">
            <a:lnSpc>
              <a:spcPct val="90000"/>
            </a:lnSpc>
            <a:spcBef>
              <a:spcPct val="0"/>
            </a:spcBef>
            <a:spcAft>
              <a:spcPct val="35000"/>
            </a:spcAft>
          </a:pPr>
          <a:endParaRPr lang="ru-RU" sz="3600" kern="1200" dirty="0"/>
        </a:p>
      </dsp:txBody>
      <dsp:txXfrm>
        <a:off x="76208" y="2816339"/>
        <a:ext cx="4649732" cy="2330895"/>
      </dsp:txXfrm>
    </dsp:sp>
    <dsp:sp modelId="{70681CCC-BAC8-4ACC-B14A-AFBE593CF3F5}">
      <dsp:nvSpPr>
        <dsp:cNvPr id="0" name=""/>
        <dsp:cNvSpPr/>
      </dsp:nvSpPr>
      <dsp:spPr>
        <a:xfrm>
          <a:off x="5201218" y="2743822"/>
          <a:ext cx="4794766" cy="2475929"/>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ru-RU" sz="1400" kern="1200" dirty="0"/>
        </a:p>
        <a:p>
          <a:pPr lvl="0" algn="ctr" defTabSz="622300">
            <a:lnSpc>
              <a:spcPct val="90000"/>
            </a:lnSpc>
            <a:spcBef>
              <a:spcPct val="0"/>
            </a:spcBef>
            <a:spcAft>
              <a:spcPct val="35000"/>
            </a:spcAft>
          </a:pPr>
          <a:r>
            <a:rPr lang="ru-RU" sz="1400" kern="1200" dirty="0"/>
            <a:t>Б) предложение подходящих для этого момента развития форм детско-родительского общения.</a:t>
          </a:r>
        </a:p>
        <a:p>
          <a:pPr lvl="0" algn="ctr" defTabSz="622300">
            <a:lnSpc>
              <a:spcPct val="90000"/>
            </a:lnSpc>
            <a:spcBef>
              <a:spcPct val="0"/>
            </a:spcBef>
            <a:spcAft>
              <a:spcPct val="35000"/>
            </a:spcAft>
          </a:pPr>
          <a:r>
            <a:rPr lang="ru-RU" sz="1400" kern="1200" dirty="0"/>
            <a:t>Форма работы: короткие беседы на классных собраниях (лучше, если они приурочены к проводимым диагностическим исследованиям), специальные родительские дни, совместные встречи родителей и детей, консультации по запросу родителей, а также беседы и консультации родителей по запросу педагога.</a:t>
          </a:r>
        </a:p>
        <a:p>
          <a:pPr lvl="0" algn="ctr" defTabSz="622300">
            <a:lnSpc>
              <a:spcPct val="90000"/>
            </a:lnSpc>
            <a:spcBef>
              <a:spcPct val="0"/>
            </a:spcBef>
            <a:spcAft>
              <a:spcPct val="35000"/>
            </a:spcAft>
          </a:pPr>
          <a:endParaRPr lang="ru-RU" sz="3600" kern="1200" dirty="0"/>
        </a:p>
      </dsp:txBody>
      <dsp:txXfrm>
        <a:off x="5273735" y="2816339"/>
        <a:ext cx="4649732" cy="233089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2/10/2025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4429830-16FB-47B3-A9FB-A0B3D3F21E02}"/>
              </a:ext>
            </a:extLst>
          </p:cNvPr>
          <p:cNvSpPr>
            <a:spLocks noGrp="1"/>
          </p:cNvSpPr>
          <p:nvPr>
            <p:ph type="ctrTitle"/>
          </p:nvPr>
        </p:nvSpPr>
        <p:spPr>
          <a:xfrm>
            <a:off x="177800" y="1574800"/>
            <a:ext cx="11912599" cy="3202581"/>
          </a:xfrm>
        </p:spPr>
        <p:txBody>
          <a:bodyPr>
            <a:normAutofit fontScale="90000"/>
          </a:bodyPr>
          <a:lstStyle/>
          <a:p>
            <a:pPr algn="ctr"/>
            <a:r>
              <a:rPr lang="ru-RU" b="1" dirty="0">
                <a:solidFill>
                  <a:schemeClr val="accent1"/>
                </a:solidFill>
              </a:rPr>
              <a:t>Приемы оптимизации взаимодействия </a:t>
            </a:r>
            <a:r>
              <a:rPr lang="ru-RU" b="1" dirty="0" smtClean="0">
                <a:solidFill>
                  <a:schemeClr val="accent1"/>
                </a:solidFill>
              </a:rPr>
              <a:t>педагога  </a:t>
            </a:r>
            <a:r>
              <a:rPr lang="ru-RU" b="1" dirty="0">
                <a:solidFill>
                  <a:schemeClr val="accent1"/>
                </a:solidFill>
              </a:rPr>
              <a:t>с родителями</a:t>
            </a:r>
            <a:br>
              <a:rPr lang="ru-RU" b="1" dirty="0">
                <a:solidFill>
                  <a:schemeClr val="accent1"/>
                </a:solidFill>
              </a:rPr>
            </a:br>
            <a:endParaRPr lang="ru-RU" dirty="0">
              <a:solidFill>
                <a:schemeClr val="accent1"/>
              </a:solidFill>
            </a:endParaRPr>
          </a:p>
        </p:txBody>
      </p:sp>
    </p:spTree>
    <p:extLst>
      <p:ext uri="{BB962C8B-B14F-4D97-AF65-F5344CB8AC3E}">
        <p14:creationId xmlns:p14="http://schemas.microsoft.com/office/powerpoint/2010/main" val="113706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xmlns="" id="{AF89CDF6-AC2B-4F6F-95F8-E89F6F70BB31}"/>
              </a:ext>
            </a:extLst>
          </p:cNvPr>
          <p:cNvSpPr/>
          <p:nvPr/>
        </p:nvSpPr>
        <p:spPr>
          <a:xfrm>
            <a:off x="327171" y="385894"/>
            <a:ext cx="11407629" cy="923330"/>
          </a:xfrm>
          <a:prstGeom prst="rect">
            <a:avLst/>
          </a:prstGeom>
        </p:spPr>
        <p:txBody>
          <a:bodyPr wrap="square">
            <a:spAutoFit/>
          </a:bodyPr>
          <a:lstStyle/>
          <a:p>
            <a:pPr algn="ctr"/>
            <a:r>
              <a:rPr lang="ru-RU" b="1" dirty="0">
                <a:solidFill>
                  <a:schemeClr val="accent1"/>
                </a:solidFill>
              </a:rPr>
              <a:t>1. Проблема отбора содержания и форм ведения работы. </a:t>
            </a:r>
          </a:p>
          <a:p>
            <a:endParaRPr lang="ru-RU" dirty="0"/>
          </a:p>
          <a:p>
            <a:endParaRPr lang="ru-RU" dirty="0"/>
          </a:p>
        </p:txBody>
      </p:sp>
      <p:graphicFrame>
        <p:nvGraphicFramePr>
          <p:cNvPr id="2" name="Схема 1">
            <a:extLst>
              <a:ext uri="{FF2B5EF4-FFF2-40B4-BE49-F238E27FC236}">
                <a16:creationId xmlns:a16="http://schemas.microsoft.com/office/drawing/2014/main" xmlns="" id="{4A793C94-D01D-4D9A-BA0D-53C50F36CC93}"/>
              </a:ext>
            </a:extLst>
          </p:cNvPr>
          <p:cNvGraphicFramePr/>
          <p:nvPr>
            <p:extLst>
              <p:ext uri="{D42A27DB-BD31-4B8C-83A1-F6EECF244321}">
                <p14:modId xmlns:p14="http://schemas.microsoft.com/office/powerpoint/2010/main" val="3493301913"/>
              </p:ext>
            </p:extLst>
          </p:nvPr>
        </p:nvGraphicFramePr>
        <p:xfrm>
          <a:off x="1342238" y="1249960"/>
          <a:ext cx="9999677" cy="5222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0456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3EE4161-5399-4972-ADD1-D91282346635}"/>
              </a:ext>
            </a:extLst>
          </p:cNvPr>
          <p:cNvSpPr/>
          <p:nvPr/>
        </p:nvSpPr>
        <p:spPr>
          <a:xfrm>
            <a:off x="1459684" y="1028343"/>
            <a:ext cx="9974509" cy="4893647"/>
          </a:xfrm>
          <a:prstGeom prst="rect">
            <a:avLst/>
          </a:prstGeom>
        </p:spPr>
        <p:txBody>
          <a:bodyPr wrap="square">
            <a:spAutoFit/>
          </a:bodyPr>
          <a:lstStyle/>
          <a:p>
            <a:pPr algn="ctr"/>
            <a:r>
              <a:rPr lang="ru-RU" sz="2400" dirty="0"/>
              <a:t>Поводом для консультации может быть также необходимость получения дополнительной диагностической информации от родителей. Например, на этапе углублённой диагностики педагог может попросить родителей помочь ему выявить влияние семейной ситуации на психологическое благополучие ребёнка </a:t>
            </a:r>
            <a:r>
              <a:rPr lang="ru-RU" sz="2400" dirty="0" smtClean="0"/>
              <a:t>в филиале . </a:t>
            </a:r>
            <a:r>
              <a:rPr lang="ru-RU" sz="2400" dirty="0"/>
              <a:t>Наконец, целью консультирования может быть психологическая поддержка родителей в случае обнаружения серьёзных проблем у их ребёнка либо в связи с серьёзными эмоциональными переживаниями и событиями в его семье. В любом случае, итогом консультативной работы должен быть договор о совместных действиях родителей и педагога в решении задач сопровождения ребёнка в период его школьного обучения. </a:t>
            </a:r>
          </a:p>
        </p:txBody>
      </p:sp>
    </p:spTree>
    <p:extLst>
      <p:ext uri="{BB962C8B-B14F-4D97-AF65-F5344CB8AC3E}">
        <p14:creationId xmlns:p14="http://schemas.microsoft.com/office/powerpoint/2010/main" val="2796604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10BF73D1-5971-43EF-9A73-6F99B8C094F3}"/>
              </a:ext>
            </a:extLst>
          </p:cNvPr>
          <p:cNvSpPr/>
          <p:nvPr/>
        </p:nvSpPr>
        <p:spPr>
          <a:xfrm>
            <a:off x="1917700" y="743635"/>
            <a:ext cx="8826500" cy="646331"/>
          </a:xfrm>
          <a:prstGeom prst="rect">
            <a:avLst/>
          </a:prstGeom>
        </p:spPr>
        <p:txBody>
          <a:bodyPr wrap="square">
            <a:spAutoFit/>
          </a:bodyPr>
          <a:lstStyle/>
          <a:p>
            <a:pPr algn="ctr"/>
            <a:r>
              <a:rPr lang="ru-RU" b="1" dirty="0">
                <a:solidFill>
                  <a:schemeClr val="accent1"/>
                </a:solidFill>
              </a:rPr>
              <a:t>2 проблема. Чаще всего родители занимают оборонительную или наступательную позицию. </a:t>
            </a:r>
          </a:p>
        </p:txBody>
      </p:sp>
      <p:sp>
        <p:nvSpPr>
          <p:cNvPr id="3" name="Прямоугольник 2">
            <a:extLst>
              <a:ext uri="{FF2B5EF4-FFF2-40B4-BE49-F238E27FC236}">
                <a16:creationId xmlns:a16="http://schemas.microsoft.com/office/drawing/2014/main" xmlns="" id="{FB192292-6CA9-4D16-B693-8154B8969385}"/>
              </a:ext>
            </a:extLst>
          </p:cNvPr>
          <p:cNvSpPr/>
          <p:nvPr/>
        </p:nvSpPr>
        <p:spPr>
          <a:xfrm>
            <a:off x="1090569" y="1506647"/>
            <a:ext cx="10368792" cy="4247317"/>
          </a:xfrm>
          <a:prstGeom prst="rect">
            <a:avLst/>
          </a:prstGeom>
        </p:spPr>
        <p:txBody>
          <a:bodyPr wrap="square">
            <a:spAutoFit/>
          </a:bodyPr>
          <a:lstStyle/>
          <a:p>
            <a:r>
              <a:rPr lang="ru-RU" dirty="0"/>
              <a:t>Если родители реализуют оборонительную позицию и стремятся оправдать собственное невмешательство в воспитание своего ребенка, они используют следующие аргументы: «Мы заняты на работе, у нас нет времени, чтобы воспитывать своего ребенка», «Мы перепробовали все меры, ничего не получается». </a:t>
            </a:r>
          </a:p>
          <a:p>
            <a:endParaRPr lang="ru-RU" dirty="0"/>
          </a:p>
          <a:p>
            <a:r>
              <a:rPr lang="ru-RU" dirty="0"/>
              <a:t>Наступательная позиция: </a:t>
            </a:r>
            <a:r>
              <a:rPr lang="ru-RU" dirty="0" smtClean="0"/>
              <a:t>«</a:t>
            </a:r>
            <a:r>
              <a:rPr lang="ru-RU" dirty="0" smtClean="0"/>
              <a:t>Филиал </a:t>
            </a:r>
            <a:r>
              <a:rPr lang="ru-RU" dirty="0" smtClean="0"/>
              <a:t> </a:t>
            </a:r>
            <a:r>
              <a:rPr lang="ru-RU" dirty="0"/>
              <a:t>должна воспитывать, а не мы!», </a:t>
            </a:r>
            <a:r>
              <a:rPr lang="ru-RU" dirty="0" smtClean="0"/>
              <a:t>«</a:t>
            </a:r>
            <a:r>
              <a:rPr lang="ru-RU" dirty="0" smtClean="0"/>
              <a:t>Филиал </a:t>
            </a:r>
            <a:r>
              <a:rPr lang="ru-RU" dirty="0" smtClean="0"/>
              <a:t> </a:t>
            </a:r>
            <a:r>
              <a:rPr lang="ru-RU" dirty="0"/>
              <a:t>виновата в том, что наш ребенок такой невоспитанный».</a:t>
            </a:r>
          </a:p>
          <a:p>
            <a:r>
              <a:rPr lang="ru-RU" dirty="0"/>
              <a:t>Иногда приходят родители с желанием получить помощь: «Ребенок нас не слушает, помогите нам!», «Мы растеряны, не знаем, что делать». В любом из этих случаев мы должны стремиться к конструктивному разговору с родителями. Как этого достичь?</a:t>
            </a:r>
          </a:p>
          <a:p>
            <a:r>
              <a:rPr lang="ru-RU" dirty="0"/>
              <a:t>На первой встрече с родителями можно использовать прием «Нейтрализация». </a:t>
            </a:r>
          </a:p>
          <a:p>
            <a:endParaRPr lang="ru-RU" dirty="0"/>
          </a:p>
          <a:p>
            <a:r>
              <a:rPr lang="ru-RU" dirty="0"/>
              <a:t>«Нейтрализация» направлена на улучшение взаимодействия в ходе беседы с родителями, демонстрирующими наступательную позицию или позицию растерянности, беспомощности. </a:t>
            </a:r>
          </a:p>
        </p:txBody>
      </p:sp>
      <p:pic>
        <p:nvPicPr>
          <p:cNvPr id="1026" name="Picture 2" descr="https://school1538.ru/dist/img/events/all/min/2019-11-15-cc6523b17b6aaf4e55fd26428d1f3b65.jpg">
            <a:extLst>
              <a:ext uri="{FF2B5EF4-FFF2-40B4-BE49-F238E27FC236}">
                <a16:creationId xmlns:a16="http://schemas.microsoft.com/office/drawing/2014/main" xmlns="" id="{1746538F-3E58-4F33-AD15-F0DDD950A3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5893" y="4707971"/>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094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BFE69125-A162-42CC-8439-01DB533973B1}"/>
              </a:ext>
            </a:extLst>
          </p:cNvPr>
          <p:cNvSpPr/>
          <p:nvPr/>
        </p:nvSpPr>
        <p:spPr>
          <a:xfrm>
            <a:off x="1593907" y="448251"/>
            <a:ext cx="10033233" cy="5632311"/>
          </a:xfrm>
          <a:prstGeom prst="rect">
            <a:avLst/>
          </a:prstGeom>
        </p:spPr>
        <p:txBody>
          <a:bodyPr wrap="square">
            <a:spAutoFit/>
          </a:bodyPr>
          <a:lstStyle/>
          <a:p>
            <a:r>
              <a:rPr lang="ru-RU" dirty="0"/>
              <a:t>На первой фазе общения с родителем мы реализуем действие «сопротивления» его эмоциональному воздействию. Для этого следует обрести нейтральное состояние «резервуара» — пустой формы, не наполняемой психологическим содержанием вашего собеседника. Не включайтесь эмоционально в ситуацию вашего разговора, будьте психологически отстраненными от нее, поддерживайте в себе спокойный нейтралитет. </a:t>
            </a:r>
          </a:p>
          <a:p>
            <a:endParaRPr lang="ru-RU" dirty="0"/>
          </a:p>
          <a:p>
            <a:r>
              <a:rPr lang="ru-RU" dirty="0"/>
              <a:t>Как показывает опыт, педагогу необходимо будет «продержаться» примерно 10—15 минут, в течение которых родитель в форме монолога будет либо высказывать свои претензии к школе и лично вам, либо жаловаться на свою беспомощность в воспитании. В первом случае постарайтесь молча выслушивать и оставаться спокойным, уверенным в себе, не теряя вежливой доброжелательности. Во втором случае спокойно кивайте вашему собеседнику головой, вставляйте некоторые нейтральные фразы, такие, например, как «Успокойтесь», «Я вас слушаю», «Я вас понимаю». </a:t>
            </a:r>
          </a:p>
          <a:p>
            <a:endParaRPr lang="ru-RU" dirty="0"/>
          </a:p>
          <a:p>
            <a:r>
              <a:rPr lang="ru-RU" dirty="0"/>
              <a:t>Почувствовав вашу нейтральную позицию и эмоциональную отстраненность, родитель начнет «остывать», его эмоции станут иссякать и гаснуть. В конце концов. он успокоится, в нем будет формироваться психологическая готовность к конструктивному разговору с вами. </a:t>
            </a:r>
          </a:p>
        </p:txBody>
      </p:sp>
    </p:spTree>
    <p:extLst>
      <p:ext uri="{BB962C8B-B14F-4D97-AF65-F5344CB8AC3E}">
        <p14:creationId xmlns:p14="http://schemas.microsoft.com/office/powerpoint/2010/main" val="1535043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CABB0AC-5EA7-4828-88C8-B4E33D07AABB}"/>
              </a:ext>
            </a:extLst>
          </p:cNvPr>
          <p:cNvSpPr/>
          <p:nvPr/>
        </p:nvSpPr>
        <p:spPr>
          <a:xfrm>
            <a:off x="1522019" y="335845"/>
            <a:ext cx="10490200" cy="6186309"/>
          </a:xfrm>
          <a:prstGeom prst="rect">
            <a:avLst/>
          </a:prstGeom>
        </p:spPr>
        <p:txBody>
          <a:bodyPr wrap="square">
            <a:spAutoFit/>
          </a:bodyPr>
          <a:lstStyle/>
          <a:p>
            <a:r>
              <a:rPr lang="ru-RU" dirty="0"/>
              <a:t>Наступает время для второй фазы вашей беседы. Теперь вашей задачей является организовать равноправное взаимодействие с родителем. Это означает, что вы должны убедить его в незамедлительном включении в активную деятельность по воспитанию своего ребенка. Как это сделать? </a:t>
            </a:r>
          </a:p>
          <a:p>
            <a:endParaRPr lang="ru-RU" dirty="0"/>
          </a:p>
          <a:p>
            <a:r>
              <a:rPr lang="ru-RU" dirty="0"/>
              <a:t>Чтобы избежать противостояния с родителями займите равную позицию. Людям нравится ощущать собственную значимость. Одним из эффективных способов привлечения родителя к воспитательному сотрудничеству является подчеркивание его значимости в этом процессе. Приложите все усилия к тому, чтобы объяснить отцу или матери их реальную роль в воспитании и развитии ребенка. </a:t>
            </a:r>
          </a:p>
          <a:p>
            <a:endParaRPr lang="ru-RU" dirty="0"/>
          </a:p>
          <a:p>
            <a:r>
              <a:rPr lang="ru-RU" dirty="0"/>
              <a:t>Покажите родителю свою положительную настроенность по отношению к его ребенку. Замечено, что позитивный психологический контакт в общении с родителем возникает сразу же, как только учитель показывает, что видит положительные стороны в характере его ребенка, симпатизирует ему и даже любит. Согласитесь, что хорошее начало есть в каждом человеке, даже в самом отчаянном нарушителе школьной дисциплины и заядлом двоечнике. Объясните, например, что недисциплинированно ведут себя зачастую активные, инициативные и самостоятельные ребята, склонные к лидерству. Низкую успеваемость имеют те, у кого сильно развитые внешкольные интересы, либо те, у которых было плохо организовано обучение (по причинам частой смены учителей, низкого профессионального уровня преподавания, несодержательной школьной программы). </a:t>
            </a:r>
          </a:p>
        </p:txBody>
      </p:sp>
    </p:spTree>
    <p:extLst>
      <p:ext uri="{BB962C8B-B14F-4D97-AF65-F5344CB8AC3E}">
        <p14:creationId xmlns:p14="http://schemas.microsoft.com/office/powerpoint/2010/main" val="587031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xmlns="" id="{7663F43A-8FE3-48AB-9A61-DD9300C9E850}"/>
              </a:ext>
            </a:extLst>
          </p:cNvPr>
          <p:cNvSpPr/>
          <p:nvPr/>
        </p:nvSpPr>
        <p:spPr>
          <a:xfrm>
            <a:off x="1511300" y="526852"/>
            <a:ext cx="10502900" cy="5355312"/>
          </a:xfrm>
          <a:prstGeom prst="rect">
            <a:avLst/>
          </a:prstGeom>
        </p:spPr>
        <p:txBody>
          <a:bodyPr wrap="square">
            <a:spAutoFit/>
          </a:bodyPr>
          <a:lstStyle/>
          <a:p>
            <a:pPr algn="just"/>
            <a:r>
              <a:rPr lang="ru-RU" dirty="0"/>
              <a:t>Сформулируйте перед родителями ваш педагогический «диагноз» учебной деятельности и поведения их ребенка: в силу каких объективных и субъективных причин он плохо учится и нарушает дисциплину. Дайте свои рекомендации: какие воспитательные мероприятия следует организовать, чтобы улучшить существующее положение. Например, ребенок плохо учится, потому что у него запущены некоторые школьные предметы, — следует помочь в «подтягивании» его по этим предметам. Подросток плохо ведет себя на уроке, потому что он постоянно самоутверждается и демонстрирует свою «смелость» перед одноклассниками, — предложите родителям поискать социально приемлемые формы деятельности, в которых их сын смог бы удовлетворить свою потребность в самоутверждении (спорт, подработка, увлечение, художественная самодеятельность). Подросток участвовал в краже, потому что попал под влияние «дурной компании», — приложите совместные усилия к тому, чтобы переключить активность молодого человека и его друзей на другие виды деятельности. </a:t>
            </a:r>
          </a:p>
          <a:p>
            <a:endParaRPr lang="ru-RU" dirty="0"/>
          </a:p>
          <a:p>
            <a:r>
              <a:rPr lang="ru-RU" dirty="0"/>
              <a:t>Случается и так, что на беседу с вами приходят отец и мать, не имеющие никаких увлечений и интересных занятий. В этом случае ваша задача состоит в том, чтобы предложить им культурные формы их совместной деятельности с детьми . Заинтересуйте родителей в том, чтобы дети проводили с ними как можно больше времени. Это игры, создание семейной традиции.</a:t>
            </a:r>
          </a:p>
        </p:txBody>
      </p:sp>
    </p:spTree>
    <p:extLst>
      <p:ext uri="{BB962C8B-B14F-4D97-AF65-F5344CB8AC3E}">
        <p14:creationId xmlns:p14="http://schemas.microsoft.com/office/powerpoint/2010/main" val="1171784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A3812B06-3BD9-4ACB-816F-7D77A4E8F01D}"/>
              </a:ext>
            </a:extLst>
          </p:cNvPr>
          <p:cNvSpPr/>
          <p:nvPr/>
        </p:nvSpPr>
        <p:spPr>
          <a:xfrm>
            <a:off x="1577130" y="337235"/>
            <a:ext cx="9992570" cy="646331"/>
          </a:xfrm>
          <a:prstGeom prst="rect">
            <a:avLst/>
          </a:prstGeom>
        </p:spPr>
        <p:txBody>
          <a:bodyPr wrap="square">
            <a:spAutoFit/>
          </a:bodyPr>
          <a:lstStyle/>
          <a:p>
            <a:pPr algn="ctr"/>
            <a:r>
              <a:rPr lang="ru-RU" b="1" dirty="0">
                <a:solidFill>
                  <a:schemeClr val="accent1"/>
                </a:solidFill>
              </a:rPr>
              <a:t>3 проблема. Неправильные, искаженные родительские установки на </a:t>
            </a:r>
          </a:p>
          <a:p>
            <a:pPr algn="ctr"/>
            <a:r>
              <a:rPr lang="ru-RU" b="1" dirty="0">
                <a:solidFill>
                  <a:schemeClr val="accent1"/>
                </a:solidFill>
              </a:rPr>
              <a:t>проблемы ребенка. </a:t>
            </a:r>
          </a:p>
        </p:txBody>
      </p:sp>
      <p:sp>
        <p:nvSpPr>
          <p:cNvPr id="3" name="Прямоугольник 2">
            <a:extLst>
              <a:ext uri="{FF2B5EF4-FFF2-40B4-BE49-F238E27FC236}">
                <a16:creationId xmlns:a16="http://schemas.microsoft.com/office/drawing/2014/main" xmlns="" id="{F438518C-9CA3-46F4-AD27-50808838DC44}"/>
              </a:ext>
            </a:extLst>
          </p:cNvPr>
          <p:cNvSpPr/>
          <p:nvPr/>
        </p:nvSpPr>
        <p:spPr>
          <a:xfrm>
            <a:off x="1155700" y="1443841"/>
            <a:ext cx="10528300" cy="3970318"/>
          </a:xfrm>
          <a:prstGeom prst="rect">
            <a:avLst/>
          </a:prstGeom>
        </p:spPr>
        <p:txBody>
          <a:bodyPr wrap="square">
            <a:spAutoFit/>
          </a:bodyPr>
          <a:lstStyle/>
          <a:p>
            <a:pPr algn="just"/>
            <a:r>
              <a:rPr lang="ru-RU" dirty="0"/>
              <a:t>К сожалению, большинство родителей ориентируются на отдельные симптомы нарушения поведения подростка. Например, мать жалуется на то, что сын « без спросу берет чужое, ворует», и просит педагога помочь ребенку избавиться от этого. Такой формальный, поверхностный взгляд на проблемы ребенка формирует у некоторых родителей потребительское отношение к педагогической помощи, и такие родители ответственность за результат помощи ребенку полностью возлагают на педагога.</a:t>
            </a:r>
          </a:p>
          <a:p>
            <a:pPr algn="just"/>
            <a:r>
              <a:rPr lang="ru-RU" dirty="0"/>
              <a:t>Содержание работы учителя в этом случае заключается в переориентации внимания родителей с отдельного симптома на личность ребенка в целом. </a:t>
            </a:r>
          </a:p>
          <a:p>
            <a:pPr algn="just"/>
            <a:endParaRPr lang="ru-RU" dirty="0"/>
          </a:p>
          <a:p>
            <a:pPr algn="just"/>
            <a:r>
              <a:rPr lang="ru-RU" dirty="0"/>
              <a:t>Формой работы может быть направленная беседа с родителями с обязательным знакомством их с результатами психодиагностических данных, а также занятия, которые может предложить школьный психолог родителям совместно с детьми. Организация таких занятий обеспечивает личностный рост каждого участника за счет приобретения нового уникального опыта социального взаимодействия. </a:t>
            </a:r>
          </a:p>
        </p:txBody>
      </p:sp>
    </p:spTree>
    <p:extLst>
      <p:ext uri="{BB962C8B-B14F-4D97-AF65-F5344CB8AC3E}">
        <p14:creationId xmlns:p14="http://schemas.microsoft.com/office/powerpoint/2010/main" val="1498704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071C2621-EB1C-4DAC-870D-FE8A202AB9AB}"/>
              </a:ext>
            </a:extLst>
          </p:cNvPr>
          <p:cNvSpPr/>
          <p:nvPr/>
        </p:nvSpPr>
        <p:spPr>
          <a:xfrm>
            <a:off x="1717879" y="1645988"/>
            <a:ext cx="9105900" cy="1569660"/>
          </a:xfrm>
          <a:prstGeom prst="rect">
            <a:avLst/>
          </a:prstGeom>
        </p:spPr>
        <p:txBody>
          <a:bodyPr wrap="square">
            <a:spAutoFit/>
          </a:bodyPr>
          <a:lstStyle/>
          <a:p>
            <a:pPr algn="just"/>
            <a:r>
              <a:rPr lang="ru-RU" sz="2400" dirty="0">
                <a:solidFill>
                  <a:schemeClr val="accent1"/>
                </a:solidFill>
                <a:latin typeface="Arial" panose="020B0604020202020204" pitchFamily="34" charset="0"/>
              </a:rPr>
              <a:t>Завершая беседу с родителями, выразите уверенность в том, что если будут организованы совместные усилия семьи и </a:t>
            </a:r>
            <a:r>
              <a:rPr lang="ru-RU" sz="2400" dirty="0" smtClean="0">
                <a:solidFill>
                  <a:schemeClr val="accent1"/>
                </a:solidFill>
                <a:latin typeface="Arial" panose="020B0604020202020204" pitchFamily="34" charset="0"/>
              </a:rPr>
              <a:t>филиала, </a:t>
            </a:r>
            <a:r>
              <a:rPr lang="ru-RU" sz="2400" dirty="0">
                <a:solidFill>
                  <a:schemeClr val="accent1"/>
                </a:solidFill>
                <a:latin typeface="Arial" panose="020B0604020202020204" pitchFamily="34" charset="0"/>
              </a:rPr>
              <a:t>существующая воспитательная проблема успешно будет решена.</a:t>
            </a:r>
            <a:endParaRPr lang="ru-RU" sz="2400" dirty="0">
              <a:solidFill>
                <a:schemeClr val="accent1"/>
              </a:solidFill>
            </a:endParaRPr>
          </a:p>
        </p:txBody>
      </p:sp>
      <p:pic>
        <p:nvPicPr>
          <p:cNvPr id="2050" name="Picture 2" descr="https://elenatereshchenko.ru/wp-content/uploads/2019/03/%D1%83%D1%81%D0%BF%D0%B5%D1%85.jpg">
            <a:extLst>
              <a:ext uri="{FF2B5EF4-FFF2-40B4-BE49-F238E27FC236}">
                <a16:creationId xmlns:a16="http://schemas.microsoft.com/office/drawing/2014/main" xmlns="" id="{8FD9BC8C-7493-41C2-ADC6-ED7FBC4107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5122" y="3142854"/>
            <a:ext cx="4411211" cy="3528969"/>
          </a:xfrm>
          <a:prstGeom prst="rect">
            <a:avLst/>
          </a:prstGeom>
          <a:solidFill>
            <a:srgbClr val="FFFFFF">
              <a:shade val="85000"/>
            </a:srgbClr>
          </a:solidFill>
          <a:ln w="88900" cap="sq">
            <a:solidFill>
              <a:schemeClr val="accent4">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876758"/>
      </p:ext>
    </p:extLst>
  </p:cSld>
  <p:clrMapOvr>
    <a:masterClrMapping/>
  </p:clrMapOvr>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102</TotalTime>
  <Words>1173</Words>
  <Application>Microsoft Office PowerPoint</Application>
  <PresentationFormat>Произвольный</PresentationFormat>
  <Paragraphs>37</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Легкий дым</vt:lpstr>
      <vt:lpstr>Приемы оптимизации взаимодействия педагога  с родителями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Алексей Романов</dc:creator>
  <cp:lastModifiedBy>HP</cp:lastModifiedBy>
  <cp:revision>8</cp:revision>
  <dcterms:created xsi:type="dcterms:W3CDTF">2020-10-21T09:40:33Z</dcterms:created>
  <dcterms:modified xsi:type="dcterms:W3CDTF">2025-02-10T18:54:45Z</dcterms:modified>
</cp:coreProperties>
</file>