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34"/>
  </p:notes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1" r:id="rId9"/>
    <p:sldId id="270" r:id="rId10"/>
    <p:sldId id="272" r:id="rId11"/>
    <p:sldId id="273" r:id="rId12"/>
    <p:sldId id="256" r:id="rId13"/>
    <p:sldId id="274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58" r:id="rId22"/>
    <p:sldId id="286" r:id="rId23"/>
    <p:sldId id="289" r:id="rId24"/>
    <p:sldId id="283" r:id="rId25"/>
    <p:sldId id="284" r:id="rId26"/>
    <p:sldId id="260" r:id="rId27"/>
    <p:sldId id="261" r:id="rId28"/>
    <p:sldId id="262" r:id="rId29"/>
    <p:sldId id="285" r:id="rId30"/>
    <p:sldId id="287" r:id="rId31"/>
    <p:sldId id="288" r:id="rId32"/>
    <p:sldId id="290" r:id="rId33"/>
  </p:sldIdLst>
  <p:sldSz cx="14630400" cy="8229600"/>
  <p:notesSz cx="8229600" cy="14630400"/>
  <p:embeddedFontLst>
    <p:embeddedFont>
      <p:font typeface="Calibri" panose="020F0502020204030204" pitchFamily="34" charset="0"/>
      <p:regular r:id="rId35"/>
      <p:bold r:id="rId36"/>
      <p:italic r:id="rId37"/>
      <p:boldItalic r:id="rId3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C1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94" d="100"/>
          <a:sy n="94" d="100"/>
        </p:scale>
        <p:origin x="47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6908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057" y="123371"/>
            <a:ext cx="11658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02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840" y="1271399"/>
            <a:ext cx="13014960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Обучающая: Сформировать знания об инфекционных вирусах, их причинах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механизмах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распространения и мерах профилактики.</a:t>
            </a:r>
          </a:p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Развивающая: Развить навыки критического мышления и анализа информации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здоровье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безопасности.</a:t>
            </a:r>
          </a:p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Воспитательная: Воспитать ответственное отношение к своему здоровью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здоровью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окружающих.</a:t>
            </a:r>
          </a:p>
        </p:txBody>
      </p:sp>
    </p:spTree>
    <p:extLst>
      <p:ext uri="{BB962C8B-B14F-4D97-AF65-F5344CB8AC3E}">
        <p14:creationId xmlns:p14="http://schemas.microsoft.com/office/powerpoint/2010/main" val="168276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20800" y="2204720"/>
            <a:ext cx="126593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Цитата:</a:t>
            </a:r>
          </a:p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«Наше будущее зависит от того, насколько мы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готовы справляться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невидимыми угрозами, которые окружают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 каждый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день.»</a:t>
            </a:r>
          </a:p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Л.К. Орлова, 1965–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н.в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российский эпидемиолог</a:t>
            </a:r>
          </a:p>
        </p:txBody>
      </p:sp>
    </p:spTree>
    <p:extLst>
      <p:ext uri="{BB962C8B-B14F-4D97-AF65-F5344CB8AC3E}">
        <p14:creationId xmlns:p14="http://schemas.microsoft.com/office/powerpoint/2010/main" val="293440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141514" y="54221"/>
            <a:ext cx="7173686" cy="24821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6450"/>
              </a:lnSpc>
              <a:buNone/>
            </a:pPr>
            <a:endParaRPr lang="en-US" sz="5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619760" y="172720"/>
            <a:ext cx="13766800" cy="16357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350"/>
              </a:lnSpc>
              <a:buNone/>
            </a:pP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Инфекционные заболевания представляют собой значительную угрозу для здоровья человека. Они вызваны патогенными микроорганизмами, такими как бактерии, вирусы, грибы и паразиты, которые могут передаваться от человека к человеку, от животных к человеку или через загрязненные объекты. </a:t>
            </a:r>
            <a:endParaRPr lang="ru-RU" sz="2800" b="1" dirty="0" smtClean="0">
              <a:solidFill>
                <a:srgbClr val="C00000"/>
              </a:solidFill>
              <a:latin typeface="Times New Roman" panose="02020603050405020304" pitchFamily="18" charset="0"/>
              <a:ea typeface="Arimo" pitchFamily="34" charset="-122"/>
              <a:cs typeface="Times New Roman" panose="02020603050405020304" pitchFamily="18" charset="0"/>
            </a:endParaRPr>
          </a:p>
          <a:p>
            <a:pPr indent="190500"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XIV в. чума царила на территории всего Старого света и погубила более 100 млн человек (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Старый свет — общее название стран, расположенных в трёх частях света: в Европе, Азии и Африке. Эти земли были изведаны европейцами до открытия Америки (Нового света), которое произошло в 1492 г.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90500"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Эпидемии оспы, кори и тифа, прокатившиеся по территории Центральной и Южной Америки между 1518 и 1568 гг., привели к сокращению населения Мексики с 20 до 3 млн человек.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90500"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XIX в. туберкулёз унёс жизни около одной четверти взрослого населения Европы.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1918 г. опасная разновидность гриппа, известная под названием «испанка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 болезнь унесла жизни более 50 </a:t>
            </a:r>
            <a:r>
              <a:rPr lang="ru-RU" sz="28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миллионов человек </a:t>
            </a:r>
            <a:r>
              <a:rPr lang="ru-RU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всему миру и стала одной из самых смертоносных в </a:t>
            </a:r>
            <a:r>
              <a:rPr lang="ru-RU" sz="28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истории.</a:t>
            </a:r>
            <a:r>
              <a:rPr lang="ru-RU" sz="2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 smtClean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ВИЧ/СПИД</a:t>
            </a:r>
            <a:r>
              <a:rPr lang="ru-RU" sz="2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Вирус иммунодефицита человека (ВИЧ) был впервые выявлен </a:t>
            </a:r>
            <a:r>
              <a:rPr lang="ru-RU" sz="28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1980-х </a:t>
            </a:r>
            <a:r>
              <a:rPr lang="ru-RU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годах и с тех пор распространился по всему миру, поражая </a:t>
            </a:r>
            <a:r>
              <a:rPr lang="ru-RU" sz="28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миллионы людей.</a:t>
            </a:r>
          </a:p>
          <a:p>
            <a:r>
              <a:rPr lang="ru-RU" sz="2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COVID-19: </a:t>
            </a:r>
            <a:r>
              <a:rPr lang="ru-RU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Пандемия, вызванная новым </a:t>
            </a:r>
            <a:r>
              <a:rPr lang="ru-RU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коронавирусом</a:t>
            </a:r>
            <a:r>
              <a:rPr lang="ru-RU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SARS-CoV-2, вспыхнула</a:t>
            </a:r>
          </a:p>
          <a:p>
            <a:r>
              <a:rPr lang="ru-RU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конце 2019 года в Китае и быстро распространилась по всему миру.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ea typeface="Arimo" pitchFamily="34" charset="-122"/>
              <a:cs typeface="Times New Roman" panose="02020603050405020304" pitchFamily="18" charset="0"/>
            </a:endParaRPr>
          </a:p>
          <a:p>
            <a:endParaRPr lang="ru-RU" sz="2800" dirty="0" smtClean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350"/>
              </a:lnSpc>
              <a:buNone/>
            </a:pP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i?id=322eb3d3febfaf6c3bd32d2f4ac37f44fd55d4ab-10650891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20" y="987226"/>
            <a:ext cx="11978640" cy="673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29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8960" y="0"/>
            <a:ext cx="13329920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000" b="1" i="1" dirty="0" smtClean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i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Инфекционные </a:t>
            </a:r>
            <a:r>
              <a:rPr lang="ru-RU" sz="4000" b="1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болезни – это заболевания, </a:t>
            </a:r>
            <a:r>
              <a:rPr lang="ru-RU" sz="4000" b="1" i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вызываемые проникновением </a:t>
            </a:r>
            <a:r>
              <a:rPr lang="ru-RU" sz="4000" b="1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организм человека </a:t>
            </a:r>
            <a:r>
              <a:rPr lang="ru-RU" sz="4000" b="1" i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различных микроорганизмов</a:t>
            </a:r>
            <a:r>
              <a:rPr lang="ru-RU" sz="4000" b="1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бактерий, вирусов, грибков и паразитов. </a:t>
            </a:r>
            <a:r>
              <a:rPr lang="ru-RU" sz="4000" b="1" i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 патогенные </a:t>
            </a:r>
            <a:r>
              <a:rPr lang="ru-RU" sz="4000" b="1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агенты способны не только разрушать клетки </a:t>
            </a:r>
            <a:r>
              <a:rPr lang="ru-RU" sz="4000" b="1" i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ткани</a:t>
            </a:r>
            <a:r>
              <a:rPr lang="ru-RU" sz="4000" b="1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но и выделять токсины, которые </a:t>
            </a:r>
            <a:r>
              <a:rPr lang="ru-RU" sz="4000" b="1" i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вызывают интоксикацию </a:t>
            </a:r>
            <a:r>
              <a:rPr lang="ru-RU" sz="4000" b="1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организма. Основная особенность таких </a:t>
            </a:r>
            <a:r>
              <a:rPr lang="ru-RU" sz="4000" b="1" i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болезней заключается </a:t>
            </a:r>
            <a:r>
              <a:rPr lang="ru-RU" sz="4000" b="1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их заразности, то есть </a:t>
            </a:r>
            <a:r>
              <a:rPr lang="ru-RU" sz="4000" b="1" i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способности передаваться </a:t>
            </a:r>
            <a:r>
              <a:rPr lang="ru-RU" sz="4000" b="1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одного человека к другому. Благодаря </a:t>
            </a:r>
            <a:r>
              <a:rPr lang="ru-RU" sz="4000" b="1" i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этому они </a:t>
            </a:r>
            <a:r>
              <a:rPr lang="ru-RU" sz="4000" b="1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способны быстро распространяться в населении </a:t>
            </a:r>
            <a:r>
              <a:rPr lang="ru-RU" sz="4000" b="1" i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приводить </a:t>
            </a:r>
            <a:r>
              <a:rPr lang="ru-RU" sz="4000" b="1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возникновению эпидемий или даже пандемий.</a:t>
            </a:r>
            <a:endParaRPr lang="ru-RU" sz="4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78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205" y="0"/>
            <a:ext cx="12341989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49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9760" y="254000"/>
            <a:ext cx="13817600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Инфекционные заболевания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возникают в результате взаимодействия трех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основных факторов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источника инфекции, механизма передачи и восприимчивости организма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Каждый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этих факторов играет важную роль в распространении и ее развитии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человека.</a:t>
            </a:r>
          </a:p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группы инфекций по способу передачи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включают: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1.Воздушно-капельные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инфекции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 инфекции передаются через воздух, когда зараженные капли с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возбудителем попадают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окружающую среду при кашле, чихании, разговоре или даже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дыхании больного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человека. Примеры таких болезней: грипп, корь, туберкулез,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ветряная оспа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Контактные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инфекции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 инфекции передаются при прямом или косвенном контакте с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зараженными людьми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животными или предметами. Сюда относятся такие заболевания,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герпес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конъюнктивит, чесотка, стафилококковые инфекции.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Фекально-оральные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 инфекции передаются через употребление зараженной пищи или воды,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несоблюдении правил гигиены. Среди таких можно назвать холеру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дизентерию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вирусные гепатиты А и Е.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Трансмиссивные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Возбудители таких заражений передаются через укусы кровососущих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насекомых —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комаров, клещей, блох. К ним относятся малярия, болезнь Лайма, энцефалит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Гемоконтактные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Они передаются через контакт с зараженной кровью или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биологическими жидкостями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Наиболее распространенные заболевания в этой группе — ВИЧ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гепатиты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и C.</a:t>
            </a:r>
          </a:p>
        </p:txBody>
      </p:sp>
    </p:spTree>
    <p:extLst>
      <p:ext uri="{BB962C8B-B14F-4D97-AF65-F5344CB8AC3E}">
        <p14:creationId xmlns:p14="http://schemas.microsoft.com/office/powerpoint/2010/main" val="145230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12344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42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83919" y="500065"/>
            <a:ext cx="12950825" cy="4439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9050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Механизм возникновения инфекционной болезни таков: попав в организм человека, возбудитель заболевания при благоприятных условиях начинает быстро размножаться и выделять ядовитые вещества (токсины), которые разрушают ткани и изменяют нормальные процессы жизнедеятельности человека. С момента заражения организма до появления симптомов болезни может пройти от нескольких часов до нескольких лет, а это время называется инкубационным периодом. Другими словами, инкубационный период — время активного размножения возбудителя в организме человека без видимых признаков заболевания.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9050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Место проникновения микроорганизмов в организм называют входными воротами инфекции. Для каждого вида заболевания имеются свои входные ворота. Так, например, холерный вибрион проникает в организм через рот и не способен проникать через кожу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190500" algn="just">
              <a:lnSpc>
                <a:spcPct val="107000"/>
              </a:lnSpc>
              <a:spcAft>
                <a:spcPts val="0"/>
              </a:spcAft>
            </a:pP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921" y="4538683"/>
            <a:ext cx="5659120" cy="424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53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20085"/>
            <a:ext cx="14498320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влияющие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распространение инфекционного заболевания.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процесс распространения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влияют различные факторы, которые можно разделить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биологические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социальные и экологические. Каждый из этих факторов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по-своему влияет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скорость и масштаб распространения патогенов, а также на тяжесть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 воздействия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общество.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иммунной системы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Важнейшим фактором является способность организма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сопротивляться инфекционным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агентам. Если иммунная система работает эффективно,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 может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бороться с патогенами, препятствуя их размножению и передаче.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условиях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когда иммунная система ослаблена (например, из-за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хронических болезней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стресса), риск заразиться значительно возрастает. Таким образом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среди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людей с ослабленным иммунитетом недуги распространяются быстрее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приводят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более тяжелым последствиям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Плотность населения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Чем выше плотность населения, тем легче возбудителям передаваться от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одного человека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другому. В густонаселенных городах или общественных местах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риск заражения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увеличивается, особенно если отсутствуют надлежащие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меры предосторожности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такие как ношение масок, соблюдение дистанции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регулярная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дезинфекция.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Сезонные и климатические условия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виды недугов зависят от времени года и климата. Например,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вспышки респираторных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вирусных инфекций чаще происходят в холодное время года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когда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люди проводят больше времени в закрытых помещениях, что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способствует передаче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возбудителей через воздух. В то же время болезни,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передаваемые через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насекомых, часто активизируются в теплое время года,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увеличивается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переносчиков, таких как комары и клещи.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Мобильность населения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транспортные средства, такие как самолеты, поезда и автомобили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позволяют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людям быстро перемещаться между странами и континентами.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способствует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глобальной экспансии патогенов и вспышкам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международном уровне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Перемещение людей из одного региона в другой может привести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появлению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новых вирусов в тех местах, где ранее они не наблюдались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санитарных условий и гигиены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Важное значение имеет состояние окружающей среды и соблюдение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 личной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гигиены. Несоблюдение санитарных норм, плохое качество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питьевой воды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недостаточная гигиена при приготовлении пищи и обработке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отходов способствуют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быстрому распространению возбудителей.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условиях антисанитарии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повышается риск вспышек, особенно в странах с низким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уровнем экономического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жизни и поведение людей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Культурные особенности, привычки и поведение людей способны влиять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распространение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недугов. Например, тесные контакты в больших семьях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сообществе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отказ от вакцинации по религиозным или идеологическим причинам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недостаточное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к личной гигиене увеличивают риск заражения.</a:t>
            </a:r>
          </a:p>
        </p:txBody>
      </p:sp>
    </p:spTree>
    <p:extLst>
      <p:ext uri="{BB962C8B-B14F-4D97-AF65-F5344CB8AC3E}">
        <p14:creationId xmlns:p14="http://schemas.microsoft.com/office/powerpoint/2010/main" val="345239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93" y="794658"/>
            <a:ext cx="12462935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3613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5625" y="360944"/>
            <a:ext cx="13726160" cy="6447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90500" algn="ctr">
              <a:lnSpc>
                <a:spcPct val="107000"/>
              </a:lnSpc>
              <a:spcAft>
                <a:spcPts val="0"/>
              </a:spcAft>
            </a:pP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Биолого-социальные (биосоциальные) </a:t>
            </a:r>
            <a:endParaRPr lang="ru-RU" sz="4000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90500" algn="ctr">
              <a:lnSpc>
                <a:spcPct val="107000"/>
              </a:lnSpc>
              <a:spcAft>
                <a:spcPts val="0"/>
              </a:spcAft>
            </a:pP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чрезвычайные 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ситуации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90500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Источником биосоциальной чрезвычайной ситуации является особо опасная или широко распространённая инфекционная болезнь людей, сельскохозяйственных животных и растений. Поражающим фактором является патогенное (болезнетворное) действие инфекционных микроорганизмов на организм человека, животного или растения.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90500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Механизм возникновения и распространения инфекционных заболеваний среди людей называется эпидемическим процессом, а место, где появляются заболевшие, и территория, в пределах которой возможно заражение других людей, называется эпидемическим очагом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190500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 интересно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90500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Биолого-социальная (биосоциальная) чрезвычайная ситуация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— состояние, при котором в результате возникновения источника биолого-социальной чрезвычайной ситуации на определённой территории нарушаются нормальные условия жизни и деятельности людей, существования сельскохозяйственных животных и произрастания растений, возникает угроза жизни и здоровью людей, широкого распространения инфекционных болезней, потерь сельскохозяйственных животных и растений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90500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Эпидемия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— стремительное распространение на определённой территории инфекционной болезни, масштабы заболеваемости которой существенно превосходят показатели, обычно регистрируемые в данной местности.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90500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Пандемия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— высшая степень развития эпидемии, характеризующаяся распространением инфекционного заболевания на страны и даже континенты.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90500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Массовое распространение инфекционной болезни может происходить в форме эпидемии или пандемии.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90500" algn="just">
              <a:lnSpc>
                <a:spcPct val="107000"/>
              </a:lnSpc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90500" algn="just">
              <a:lnSpc>
                <a:spcPct val="107000"/>
              </a:lnSpc>
              <a:spcAft>
                <a:spcPts val="0"/>
              </a:spcAft>
            </a:pP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avatars.mds.yandex.net/i?id=c806fa0525561fe362b44a4533d9e4f08f592e08-10914274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5318098"/>
            <a:ext cx="457200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avatars.mds.yandex.net/i?id=41c34e4a2eb798078b2326bde9425c4be715170f-9555577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7735" y="5148580"/>
            <a:ext cx="45720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avatars.mds.yandex.net/i?id=a003a9eef94321597de2c9cf5d103b00b61d5dce-9569150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480" y="5174244"/>
            <a:ext cx="39624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01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71644" y="781883"/>
            <a:ext cx="13087112" cy="13780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400"/>
              </a:lnSpc>
              <a:buNone/>
            </a:pPr>
            <a:r>
              <a:rPr lang="en-US" sz="4300" b="1" dirty="0">
                <a:solidFill>
                  <a:srgbClr val="231971"/>
                </a:solidFill>
                <a:latin typeface="Times New Roman" panose="02020603050405020304" pitchFamily="18" charset="0"/>
                <a:ea typeface="Outfit" pitchFamily="34" charset="-122"/>
                <a:cs typeface="Times New Roman" panose="02020603050405020304" pitchFamily="18" charset="0"/>
              </a:rPr>
              <a:t>Чрезвычайные ситуации биолого-социального характера</a:t>
            </a:r>
            <a:endParaRPr lang="en-US" sz="4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1087041" y="2490549"/>
            <a:ext cx="30480" cy="4957167"/>
          </a:xfrm>
          <a:prstGeom prst="roundRect">
            <a:avLst>
              <a:gd name="adj" fmla="val 303837"/>
            </a:avLst>
          </a:prstGeom>
          <a:solidFill>
            <a:srgbClr val="BDB8DF"/>
          </a:solidFill>
          <a:ln/>
        </p:spPr>
      </p:sp>
      <p:sp>
        <p:nvSpPr>
          <p:cNvPr id="4" name="Shape 2"/>
          <p:cNvSpPr/>
          <p:nvPr/>
        </p:nvSpPr>
        <p:spPr>
          <a:xfrm>
            <a:off x="1319808" y="2971324"/>
            <a:ext cx="771644" cy="30480"/>
          </a:xfrm>
          <a:prstGeom prst="roundRect">
            <a:avLst>
              <a:gd name="adj" fmla="val 303837"/>
            </a:avLst>
          </a:prstGeom>
          <a:solidFill>
            <a:srgbClr val="BDB8DF"/>
          </a:solidFill>
          <a:ln/>
        </p:spPr>
      </p:sp>
      <p:sp>
        <p:nvSpPr>
          <p:cNvPr id="5" name="Shape 3"/>
          <p:cNvSpPr/>
          <p:nvPr/>
        </p:nvSpPr>
        <p:spPr>
          <a:xfrm>
            <a:off x="854273" y="2738557"/>
            <a:ext cx="496014" cy="496014"/>
          </a:xfrm>
          <a:prstGeom prst="roundRect">
            <a:avLst>
              <a:gd name="adj" fmla="val 18671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1037749" y="2821186"/>
            <a:ext cx="129064" cy="3307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b="1" dirty="0">
                <a:solidFill>
                  <a:srgbClr val="2A2742"/>
                </a:solidFill>
                <a:latin typeface="Arial" panose="020B0604020202020204" pitchFamily="34" charset="0"/>
                <a:ea typeface="Outfit" pitchFamily="34" charset="-122"/>
                <a:cs typeface="Arial" panose="020B0604020202020204" pitchFamily="34" charset="0"/>
              </a:rPr>
              <a:t>1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2314932" y="2710934"/>
            <a:ext cx="3348395" cy="3444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2A2742"/>
                </a:solidFill>
                <a:latin typeface="Arial" panose="020B0604020202020204" pitchFamily="34" charset="0"/>
                <a:ea typeface="Outfit" pitchFamily="34" charset="-122"/>
                <a:cs typeface="Arial" panose="020B0604020202020204" pitchFamily="34" charset="0"/>
              </a:rPr>
              <a:t>Вспышки заболеваний</a:t>
            </a:r>
            <a:endParaRPr lang="en-US" sz="2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2314932" y="3187660"/>
            <a:ext cx="11543824" cy="7055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Вспышки инфекционных заболеваний, особенно новых и неизвестных вирусов, могут привести к глобальным эпидемиям и пандемиям, угрожая здоровью и жизни людей.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1319808" y="4814768"/>
            <a:ext cx="771644" cy="30480"/>
          </a:xfrm>
          <a:prstGeom prst="roundRect">
            <a:avLst>
              <a:gd name="adj" fmla="val 303837"/>
            </a:avLst>
          </a:prstGeom>
          <a:solidFill>
            <a:srgbClr val="BDB8DF"/>
          </a:solidFill>
          <a:ln/>
        </p:spPr>
      </p:sp>
      <p:sp>
        <p:nvSpPr>
          <p:cNvPr id="10" name="Shape 8"/>
          <p:cNvSpPr/>
          <p:nvPr/>
        </p:nvSpPr>
        <p:spPr>
          <a:xfrm>
            <a:off x="854273" y="4582001"/>
            <a:ext cx="496014" cy="496014"/>
          </a:xfrm>
          <a:prstGeom prst="roundRect">
            <a:avLst>
              <a:gd name="adj" fmla="val 18671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1007031" y="4664631"/>
            <a:ext cx="190500" cy="3307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b="1" dirty="0">
                <a:solidFill>
                  <a:srgbClr val="2A2742"/>
                </a:solidFill>
                <a:latin typeface="Arial" panose="020B0604020202020204" pitchFamily="34" charset="0"/>
                <a:ea typeface="Outfit" pitchFamily="34" charset="-122"/>
                <a:cs typeface="Arial" panose="020B0604020202020204" pitchFamily="34" charset="0"/>
              </a:rPr>
              <a:t>2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2314932" y="4554379"/>
            <a:ext cx="6305669" cy="3444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2A2742"/>
                </a:solidFill>
                <a:latin typeface="Arial" panose="020B0604020202020204" pitchFamily="34" charset="0"/>
                <a:ea typeface="Outfit" pitchFamily="34" charset="-122"/>
                <a:cs typeface="Arial" panose="020B0604020202020204" pitchFamily="34" charset="0"/>
              </a:rPr>
              <a:t>Социальные и экономические последствия</a:t>
            </a:r>
            <a:endParaRPr lang="en-US" sz="2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2314932" y="5031105"/>
            <a:ext cx="11543824" cy="3527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Эпидемии могут вызвать панику, страх и экономический спад, нарушая нормальную жизнь и работу общества.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1319808" y="6305431"/>
            <a:ext cx="771644" cy="30480"/>
          </a:xfrm>
          <a:prstGeom prst="roundRect">
            <a:avLst>
              <a:gd name="adj" fmla="val 303837"/>
            </a:avLst>
          </a:prstGeom>
          <a:solidFill>
            <a:srgbClr val="BDB8DF"/>
          </a:solidFill>
          <a:ln/>
        </p:spPr>
      </p:sp>
      <p:sp>
        <p:nvSpPr>
          <p:cNvPr id="15" name="Shape 13"/>
          <p:cNvSpPr/>
          <p:nvPr/>
        </p:nvSpPr>
        <p:spPr>
          <a:xfrm>
            <a:off x="854273" y="6072664"/>
            <a:ext cx="496014" cy="496014"/>
          </a:xfrm>
          <a:prstGeom prst="roundRect">
            <a:avLst>
              <a:gd name="adj" fmla="val 18671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1008102" y="6155293"/>
            <a:ext cx="188238" cy="3307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b="1" dirty="0">
                <a:solidFill>
                  <a:srgbClr val="2A2742"/>
                </a:solidFill>
                <a:latin typeface="Arial" panose="020B0604020202020204" pitchFamily="34" charset="0"/>
                <a:ea typeface="Outfit" pitchFamily="34" charset="-122"/>
                <a:cs typeface="Arial" panose="020B0604020202020204" pitchFamily="34" charset="0"/>
              </a:rPr>
              <a:t>3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2314932" y="6045041"/>
            <a:ext cx="4787146" cy="3444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2A2742"/>
                </a:solidFill>
                <a:latin typeface="Arial" panose="020B0604020202020204" pitchFamily="34" charset="0"/>
                <a:ea typeface="Outfit" pitchFamily="34" charset="-122"/>
                <a:cs typeface="Arial" panose="020B0604020202020204" pitchFamily="34" charset="0"/>
              </a:rPr>
              <a:t>Международное сотрудничество</a:t>
            </a:r>
            <a:endParaRPr lang="en-US" sz="2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2314932" y="6521768"/>
            <a:ext cx="11543824" cy="7055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Для предотвращения и контроля вспышек инфекционных заболеваний требуется международное сотрудничество между странами, обмен информацией и координация усилий.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394B71B-1A47-4CEE-AECF-1031E17B1353}"/>
              </a:ext>
            </a:extLst>
          </p:cNvPr>
          <p:cNvSpPr txBox="1"/>
          <p:nvPr/>
        </p:nvSpPr>
        <p:spPr>
          <a:xfrm>
            <a:off x="12865100" y="7727825"/>
            <a:ext cx="1765300" cy="369332"/>
          </a:xfrm>
          <a:prstGeom prst="rect">
            <a:avLst/>
          </a:prstGeom>
          <a:solidFill>
            <a:srgbClr val="C1C1DC"/>
          </a:solidFill>
        </p:spPr>
        <p:txBody>
          <a:bodyPr wrap="square" rtlCol="0">
            <a:spAutoFit/>
          </a:bodyPr>
          <a:lstStyle/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7680" y="-81348"/>
            <a:ext cx="13512800" cy="8918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90500"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Мероприятия по обеспечению безопасности населения при угрозе и во время чрезвычайных ситуаций биолого-социального характера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90500" algn="just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Регистрация и оповещение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90500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Все, кто заболел или может заболеть с большой степенью вероятности, берутся на специальный учёт. О выявлении новых инфекционных больных немедленно оповещается главный врач центра государственного санитарно-эпидемиологического надзора района (города). Жители региона, в котором наблюдается вспышка инфекционного заболевания, информируются о том, как им следует действовать в сложившейся ситуации.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90500" algn="just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Эпидемиологическое обследование и санитарно-эпидемиологическая разведка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90500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Каждый случай инфекционного заболевания подвергается тщательному эпидемиологическому обследованию для выявления предполагаемого источника заражения и предотвращения распространения инфекции. Собранный материал исследуется в лаборатории.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90500" algn="just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Выявление, изоляция и госпитализация заболевших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90500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Коллектив, в котором обнаружен первый случай заболевания, должен стать объектом тщательного наблюдения. При ряде заболеваний (дизентерия, сыпной тиф, скарлатина и др.) организуют ежедневные обходы и опросы населения, а в случае подозрения на инфекционное заболевание изолируют и госпитализируют заболевших.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90500" algn="just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Введение </a:t>
            </a:r>
            <a:r>
              <a:rPr lang="ru-RU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режимно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-ограничительных или карантинных мероприятий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90500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Карантин вводится при появлении в определённом районе больных особо опасными инфекциями, групповых инфекционных заболеваний с нарастанием случаев в короткий срок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некоторых случаях требуется введение обсервации. Обсервация вводится в районах с неблагополучным или чрезвычайным санитарно-эпидемическим состоянием, т. е. там, где зафиксированы случаи групповых неинфекционных или единичных случаев инфекционных заболеваний.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90500" algn="just"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Экстренная профилактика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90500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Экстренная профилактика инфекционного заболевания заключается в массовом назначении жителям опасной территории специального лекарственного препарата, который следует принимать по определённой схеме. Эта мера позволяет в значительной степени предупредить вспышку инфекционного заболевания, а в случае его возникновения — облегчить течение болезни.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90500" algn="just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Обеззараживание эпидемического очага инфекции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90500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Обеззараживание очагов инфекции осуществляется силами государственной санитарно-эпидемиологической службы путём проведения текущей и заключительной дезинфекции.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90500" algn="just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Выявление </a:t>
            </a:r>
            <a:r>
              <a:rPr lang="ru-RU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бактерионосителей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90500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в эпидемиологических очагах выявлены носители инфекций, то проводятся мероприятия, предохраняющие от заражения окружающих. Кроме того, проводятся мероприятия по усиленному медицинскому наблюдению за личным составом спасательных формирований.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90500" algn="just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 Санитарно-разъяснительная работа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90500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проведения широкой и эффективной санитарно-разъяснительной работы используются радио, телевидение, печать, Интернет и социальные сети. Все, кому адресованы данные сообщения, должны неукоснительно следовать им и строго выполнять общие рекомендации, касающиеся правил поведения, соблюдения санитарно-гигиенических требований и других мер личной защиты.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54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680" y="487680"/>
            <a:ext cx="1166368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40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760" y="98028"/>
            <a:ext cx="14630400" cy="8679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Меры профилактики </a:t>
            </a:r>
            <a:r>
              <a:rPr lang="ru-RU" sz="4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 защиты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Личная гигиена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ключевых способов предотвращения распространения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болезнетворных микроорганизмов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соблюдение правил личной гигиены. Это включает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себя ежедневные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гигиенические процедуры, такие как регулярное мытье рук с мылом,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уход за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кожей, полостью рта и волосами. Мытье рук особенно важно после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посещения общественных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мест, контакта с поверхностями или перед едой, поскольку именно через руки чаще всего происходит контакт с вредоносными микроорганизмами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попасть в организм через слизистые оболочки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Вакцинация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Одной из самых эффективных мер борьбы с опасными возбудителями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вакцинация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Прививки позволяют организму выработать иммунитет 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конкретным патогенам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тем самым защищая его от серьезных осложнений или тяжелых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 болезни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санитарно-гигиенических норм: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-чистота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помещений и окружающей среды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Регулярная уборка помещений с использованием дезинфицирующих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 помогает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уничтожить патогены на поверхностях, таких как дверные ручки, столы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полы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другие предметы, с которыми люди регулярно контактируют. Это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 важно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местах большого скопления людей — школах, больницах, офисах.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-обработка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продуктов питания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из важнейших аспектов санитарии — правильная обработка пищи.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предотвращения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заболеваний, передающихся через продукты питания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необходимо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тщательно мыть овощи и фрукты, следить за чистотой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кухонных принадлежностей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соблюдать правила хранения продуктов. Особенно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 избегать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контакта между сырыми и готовыми продуктами, чтобы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предотвратить перекрестное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заражение.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-чистота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воды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Питьевая вода должна быть чистой и безопасной для употребления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Загрязненная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вода является одной из основных причин вспышек опасных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болезней, таких как холера и дизентерия. Стоит использовать фильтры для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воды или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кипятить ее перед употреблением, если существует риск ее загрязнения.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-использование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защитных средств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Важной мерой профилактики также является использование защитных масок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перчаток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условиях повышенной опасности заражения, например,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местах массового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скопления людей или в периоды эпидемий.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Правильное использование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этих средств снижает риск попадания микроорганизмов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слизистые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оболочки и кожу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-укрепление иммунитета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Сильный иммунитет позволяет организму эффективно бороться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патогенами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предотвращает развитие серьезных осложнений.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33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440" y="1036320"/>
            <a:ext cx="10678160" cy="631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29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73073" y="608290"/>
            <a:ext cx="13084254" cy="13804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400"/>
              </a:lnSpc>
              <a:buNone/>
            </a:pPr>
            <a:r>
              <a:rPr lang="en-US" sz="4300" b="1" dirty="0">
                <a:solidFill>
                  <a:srgbClr val="231971"/>
                </a:solidFill>
                <a:latin typeface="Arial" panose="020B0604020202020204" pitchFamily="34" charset="0"/>
                <a:ea typeface="Outfit" pitchFamily="34" charset="-122"/>
                <a:cs typeface="Arial" panose="020B0604020202020204" pitchFamily="34" charset="0"/>
              </a:rPr>
              <a:t>Роль вакцинации в профилактике инфекционных заболеваний</a:t>
            </a:r>
            <a:endParaRPr lang="en-US" sz="4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073" y="2319933"/>
            <a:ext cx="1104424" cy="176712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2208728" y="2540794"/>
            <a:ext cx="3961209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2A2742"/>
                </a:solidFill>
                <a:latin typeface="Arial" panose="020B0604020202020204" pitchFamily="34" charset="0"/>
                <a:ea typeface="Outfit" pitchFamily="34" charset="-122"/>
                <a:cs typeface="Arial" panose="020B0604020202020204" pitchFamily="34" charset="0"/>
              </a:rPr>
              <a:t>Снижение заболеваемости</a:t>
            </a:r>
            <a:endParaRPr lang="en-US" sz="2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2208728" y="3018353"/>
            <a:ext cx="11648599" cy="706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Вакцинация значительно снижает риск заражения инфекционными заболеваниями, сокращая количество случаев заболеваний в популяции.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073" y="4087058"/>
            <a:ext cx="1104424" cy="176712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2208728" y="4307919"/>
            <a:ext cx="4092535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2A2742"/>
                </a:solidFill>
                <a:latin typeface="Arial" panose="020B0604020202020204" pitchFamily="34" charset="0"/>
                <a:ea typeface="Outfit" pitchFamily="34" charset="-122"/>
                <a:cs typeface="Arial" panose="020B0604020202020204" pitchFamily="34" charset="0"/>
              </a:rPr>
              <a:t>Предотвращение эпидемий</a:t>
            </a:r>
            <a:endParaRPr lang="en-US" sz="2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2208728" y="4785479"/>
            <a:ext cx="11648599" cy="706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Массовая вакцинация создает коллективный иммунитет, затрудняя распространение инфекций и предотвращая эпидемии.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073" y="5854184"/>
            <a:ext cx="1104424" cy="1767126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2208728" y="6075045"/>
            <a:ext cx="4411623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2A2742"/>
                </a:solidFill>
                <a:latin typeface="Arial" panose="020B0604020202020204" pitchFamily="34" charset="0"/>
                <a:ea typeface="Outfit" pitchFamily="34" charset="-122"/>
                <a:cs typeface="Arial" panose="020B0604020202020204" pitchFamily="34" charset="0"/>
              </a:rPr>
              <a:t>Защита особо уязвимых групп</a:t>
            </a:r>
            <a:endParaRPr lang="en-US" sz="2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2208728" y="6552605"/>
            <a:ext cx="11648599" cy="706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Вакцинация особенно важна для детей, пожилых людей, людей с ослабленным иммунитетом и беременных женщин, так как они более подвержены инфекциям.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1108152-459D-4BA5-AA26-F8EA2D0ADB4E}"/>
              </a:ext>
            </a:extLst>
          </p:cNvPr>
          <p:cNvSpPr txBox="1"/>
          <p:nvPr/>
        </p:nvSpPr>
        <p:spPr>
          <a:xfrm>
            <a:off x="12865100" y="7727825"/>
            <a:ext cx="1765300" cy="369332"/>
          </a:xfrm>
          <a:prstGeom prst="rect">
            <a:avLst/>
          </a:prstGeom>
          <a:solidFill>
            <a:srgbClr val="C1C1DC"/>
          </a:solidFill>
        </p:spPr>
        <p:txBody>
          <a:bodyPr wrap="square" rtlCol="0">
            <a:spAutoFit/>
          </a:bodyPr>
          <a:lstStyle/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42950" y="753428"/>
            <a:ext cx="13144500" cy="13265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200"/>
              </a:lnSpc>
              <a:buNone/>
            </a:pPr>
            <a:r>
              <a:rPr lang="en-US" sz="4400" b="1" dirty="0">
                <a:solidFill>
                  <a:srgbClr val="231971"/>
                </a:solidFill>
                <a:latin typeface="Times New Roman" panose="02020603050405020304" pitchFamily="18" charset="0"/>
                <a:ea typeface="Outfit" pitchFamily="34" charset="-122"/>
                <a:cs typeface="Times New Roman" panose="02020603050405020304" pitchFamily="18" charset="0"/>
              </a:rPr>
              <a:t>Значение изобретения вакцины для человечества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0" y="2398395"/>
            <a:ext cx="530662" cy="53066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42950" y="3141226"/>
            <a:ext cx="3142417" cy="331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b="1" dirty="0">
                <a:solidFill>
                  <a:srgbClr val="2A2742"/>
                </a:solidFill>
                <a:latin typeface="Arial" panose="020B0604020202020204" pitchFamily="34" charset="0"/>
                <a:ea typeface="Outfit" pitchFamily="34" charset="-122"/>
                <a:cs typeface="Arial" panose="020B0604020202020204" pitchFamily="34" charset="0"/>
              </a:rPr>
              <a:t>Снижение смертности</a:t>
            </a:r>
            <a:endParaRPr lang="en-US" sz="2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742950" y="3600212"/>
            <a:ext cx="6413063" cy="10186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Вакцины спасли миллионы жизней, сокращая смертность от таких опасных заболеваний, как полиомиелит, дифтерия, коклюш и корь.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4387" y="2398395"/>
            <a:ext cx="530662" cy="530662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7474387" y="3141226"/>
            <a:ext cx="3276957" cy="331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b="1" dirty="0">
                <a:solidFill>
                  <a:srgbClr val="2A2742"/>
                </a:solidFill>
                <a:latin typeface="Arial" panose="020B0604020202020204" pitchFamily="34" charset="0"/>
                <a:ea typeface="Outfit" pitchFamily="34" charset="-122"/>
                <a:cs typeface="Arial" panose="020B0604020202020204" pitchFamily="34" charset="0"/>
              </a:rPr>
              <a:t>Экономическая выгода</a:t>
            </a:r>
            <a:endParaRPr lang="en-US" sz="2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7474387" y="3600212"/>
            <a:ext cx="6413063" cy="10186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Вакцинация снижает расходы на лечение и реабилитацию от инфекционных заболеваний, а также уменьшает потери в экономике.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950" y="5255657"/>
            <a:ext cx="530662" cy="530662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742950" y="5998488"/>
            <a:ext cx="3909298" cy="331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b="1" dirty="0">
                <a:solidFill>
                  <a:srgbClr val="2A2742"/>
                </a:solidFill>
                <a:latin typeface="Arial" panose="020B0604020202020204" pitchFamily="34" charset="0"/>
                <a:ea typeface="Outfit" pitchFamily="34" charset="-122"/>
                <a:cs typeface="Arial" panose="020B0604020202020204" pitchFamily="34" charset="0"/>
              </a:rPr>
              <a:t>Улучшение качества жизни</a:t>
            </a:r>
            <a:endParaRPr lang="en-US" sz="2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742950" y="6457474"/>
            <a:ext cx="6413063" cy="10186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Вакцины позволяют людям жить более здоровой и продуктивной жизнью, свободными от страха заражения опасными инфекциями.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4387" y="5255657"/>
            <a:ext cx="530662" cy="530662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7474387" y="5998488"/>
            <a:ext cx="2995255" cy="331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b="1" dirty="0">
                <a:solidFill>
                  <a:srgbClr val="2A2742"/>
                </a:solidFill>
                <a:latin typeface="Arial" panose="020B0604020202020204" pitchFamily="34" charset="0"/>
                <a:ea typeface="Outfit" pitchFamily="34" charset="-122"/>
                <a:cs typeface="Arial" panose="020B0604020202020204" pitchFamily="34" charset="0"/>
              </a:rPr>
              <a:t>Глобальное здоровье</a:t>
            </a:r>
            <a:endParaRPr lang="en-US" sz="2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8"/>
          <p:cNvSpPr/>
          <p:nvPr/>
        </p:nvSpPr>
        <p:spPr>
          <a:xfrm>
            <a:off x="7474387" y="6457474"/>
            <a:ext cx="6413063" cy="10186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Вакцинация является важным инструментом глобальной стратегии здравоохранения, направленной на предотвращение инфекций и создание более здорового мира.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CD8FCBD-3462-459D-9B73-12DBDD83E530}"/>
              </a:ext>
            </a:extLst>
          </p:cNvPr>
          <p:cNvSpPr txBox="1"/>
          <p:nvPr/>
        </p:nvSpPr>
        <p:spPr>
          <a:xfrm>
            <a:off x="12865100" y="7727825"/>
            <a:ext cx="1765300" cy="369332"/>
          </a:xfrm>
          <a:prstGeom prst="rect">
            <a:avLst/>
          </a:prstGeom>
          <a:solidFill>
            <a:srgbClr val="C1C1DC"/>
          </a:solidFill>
        </p:spPr>
        <p:txBody>
          <a:bodyPr wrap="square" rtlCol="0">
            <a:spAutoFit/>
          </a:bodyPr>
          <a:lstStyle/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657463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00" b="1" dirty="0">
                <a:solidFill>
                  <a:srgbClr val="231971"/>
                </a:solidFill>
                <a:latin typeface="Times New Roman" panose="02020603050405020304" pitchFamily="18" charset="0"/>
                <a:ea typeface="Outfit" pitchFamily="34" charset="-122"/>
                <a:cs typeface="Times New Roman" panose="02020603050405020304" pitchFamily="18" charset="0"/>
              </a:rPr>
              <a:t>Рискориентированный подход к обеспечению безопасности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93790" y="2415183"/>
            <a:ext cx="13042821" cy="5156835"/>
          </a:xfrm>
          <a:prstGeom prst="roundRect">
            <a:avLst>
              <a:gd name="adj" fmla="val 1847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801410" y="2422803"/>
            <a:ext cx="13027581" cy="1013222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5" name="Text 3"/>
          <p:cNvSpPr/>
          <p:nvPr/>
        </p:nvSpPr>
        <p:spPr>
          <a:xfrm>
            <a:off x="1028224" y="2566511"/>
            <a:ext cx="60563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Определение рисков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7545824" y="2566511"/>
            <a:ext cx="605635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Изучение существующих и потенциальных угроз здоровью, связанных с инфекционными заболеваниями.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5"/>
          <p:cNvSpPr/>
          <p:nvPr/>
        </p:nvSpPr>
        <p:spPr>
          <a:xfrm>
            <a:off x="801410" y="3436025"/>
            <a:ext cx="13027581" cy="1013222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8" name="Text 6"/>
          <p:cNvSpPr/>
          <p:nvPr/>
        </p:nvSpPr>
        <p:spPr>
          <a:xfrm>
            <a:off x="1028224" y="3579733"/>
            <a:ext cx="60563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Оценка рисков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7545824" y="3579733"/>
            <a:ext cx="605635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Определение вероятности возникновения и тяжести последствий инфекционных заболеваний.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8"/>
          <p:cNvSpPr/>
          <p:nvPr/>
        </p:nvSpPr>
        <p:spPr>
          <a:xfrm>
            <a:off x="801410" y="4449247"/>
            <a:ext cx="13027581" cy="1739027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1" name="Text 9"/>
          <p:cNvSpPr/>
          <p:nvPr/>
        </p:nvSpPr>
        <p:spPr>
          <a:xfrm>
            <a:off x="1028224" y="4592955"/>
            <a:ext cx="60563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Снижение рисков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7545824" y="4592955"/>
            <a:ext cx="6056352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Принятие мер для минимизации риска заражения инфекционными заболеваниями, включая вакцинацию, санитарно-гигиенические меры и контроль за распространением инфекций.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11"/>
          <p:cNvSpPr/>
          <p:nvPr/>
        </p:nvSpPr>
        <p:spPr>
          <a:xfrm>
            <a:off x="801410" y="6188273"/>
            <a:ext cx="13027581" cy="1376124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4" name="Text 12"/>
          <p:cNvSpPr/>
          <p:nvPr/>
        </p:nvSpPr>
        <p:spPr>
          <a:xfrm>
            <a:off x="1028224" y="6331982"/>
            <a:ext cx="60563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Мониторинг и оценка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7545824" y="6331982"/>
            <a:ext cx="605635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Постоянный мониторинг ситуации с инфекционными заболеваниями и оценка эффективности мер по снижению рисков.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17A2195-8D17-4195-BD91-A9DF31DE9609}"/>
              </a:ext>
            </a:extLst>
          </p:cNvPr>
          <p:cNvSpPr txBox="1"/>
          <p:nvPr/>
        </p:nvSpPr>
        <p:spPr>
          <a:xfrm>
            <a:off x="12823349" y="7727514"/>
            <a:ext cx="1765300" cy="369332"/>
          </a:xfrm>
          <a:prstGeom prst="rect">
            <a:avLst/>
          </a:prstGeom>
          <a:solidFill>
            <a:srgbClr val="C1C1DC"/>
          </a:solidFill>
        </p:spPr>
        <p:txBody>
          <a:bodyPr wrap="square" rtlCol="0">
            <a:spAutoFit/>
          </a:bodyPr>
          <a:lstStyle/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8160" y="172721"/>
            <a:ext cx="14112240" cy="8094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протяжении занятия мы говорили о важнейших аспектах, связанных с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защитой здоровья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безопасностью в условиях чрезвычайных ситуаций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биологического характера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Я хочу, чтобы каждый из вас задумался над следующим вопросом: что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полученных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знаний оказалось для вас наиболее важным и полезным?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именно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это? Подумайте также о том, как эта информация может помочь вам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реальной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жизни.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Предлагаю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ответить на несколько вопросов, которые помогут вам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лучше осознать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свои эмоции и впечатления: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Какие моменты сегодняшнего урока вызвали у вас наибольший интерес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Возможно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это был новый материал, обсуждение или конкретное задание?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Чувствовали ли вы, что какие-то темы оказались сложными для понимания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Какие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именно? Почему это вызвало у вас трудности?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Что из изученного на уроке вы считаете наиболее нужными для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вашей повседневной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жизни или будущей профессии?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Как вы оцениваете свою активность и участие в процессе? Что, на ваш взгляд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можно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было бы улучшить в будущем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Теперь попробуем немного глубже проанализировать результаты нашего занятия.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Подумайте, как те знания, которые мы сегодня получили, могут быть применены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практике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чем вы видите их ценность в повседневной жизни или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потенциальной профессиональной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деятельности? Если вам доведётся столкнуться с ситуациями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требующими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быстрой реакции и принятия решений, что из полученных знаний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вам будет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полезно?</a:t>
            </a:r>
          </a:p>
        </p:txBody>
      </p:sp>
    </p:spTree>
    <p:extLst>
      <p:ext uri="{BB962C8B-B14F-4D97-AF65-F5344CB8AC3E}">
        <p14:creationId xmlns:p14="http://schemas.microsoft.com/office/powerpoint/2010/main" val="327878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13" y="243115"/>
            <a:ext cx="12605657" cy="780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90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07440" y="320100"/>
            <a:ext cx="1226312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Составить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памятку «10 правил профилактики инфекционных заболеваний»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младших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школьников.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Разработать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действий для своей семьи на случай объявления эпидемии в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вашем регионе.</a:t>
            </a:r>
          </a:p>
          <a:p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772" y="3180080"/>
            <a:ext cx="4524375" cy="304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9678" y="3180080"/>
            <a:ext cx="4067175" cy="304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9706" y="3180080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66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1040" y="409416"/>
            <a:ext cx="12649200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Желаю вам успехов в учебе и пусть знания, которые вы сегодня приобрели, помогут</a:t>
            </a:r>
          </a:p>
          <a:p>
            <a:pPr algn="ctr"/>
            <a:r>
              <a:rPr lang="ru-RU" sz="6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вам чувствовать себя уверенно и защищенно в любых ситуациях. Помните, что ваше</a:t>
            </a:r>
          </a:p>
          <a:p>
            <a:pPr algn="ctr"/>
            <a:r>
              <a:rPr lang="ru-RU" sz="6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 в ваших руках!</a:t>
            </a:r>
          </a:p>
        </p:txBody>
      </p:sp>
    </p:spTree>
    <p:extLst>
      <p:ext uri="{BB962C8B-B14F-4D97-AF65-F5344CB8AC3E}">
        <p14:creationId xmlns:p14="http://schemas.microsoft.com/office/powerpoint/2010/main" val="179751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92370" y="1834495"/>
            <a:ext cx="10645670" cy="29177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r>
              <a:rPr lang="ru-RU" sz="5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Лицей №20 г. Костромы</a:t>
            </a: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r>
              <a:rPr lang="ru-RU" sz="5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Преподаватель –организатор ОБЗР </a:t>
            </a: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r>
              <a:rPr lang="ru-RU" sz="5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Орлов Е.В.</a:t>
            </a:r>
            <a:endParaRPr lang="ru-RU" sz="54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4081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257" y="174172"/>
            <a:ext cx="11691257" cy="779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97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114" y="609601"/>
            <a:ext cx="12246429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04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s://avatars.mds.yandex.net/i?id=933f6b5dd84d5fe0fd98aaa9f446e09621b7203e-4809920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560" y="1097280"/>
            <a:ext cx="11470640" cy="645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03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371" y="420913"/>
            <a:ext cx="11168743" cy="744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77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51200" y="0"/>
            <a:ext cx="94081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Предупреждение и защита </a:t>
            </a:r>
            <a:endParaRPr lang="ru-RU" sz="4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инфекционных </a:t>
            </a:r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заболеваний</a:t>
            </a: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700" y="1422400"/>
            <a:ext cx="9525000" cy="586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87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5680" y="1300480"/>
            <a:ext cx="1230376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endParaRPr lang="ru-RU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у учащихся комплексное представление о природе инфекционных</a:t>
            </a:r>
          </a:p>
          <a:p>
            <a:pPr algn="just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заболеваний, методах их профилактики и защиты, а также о действиях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условиях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эпидемий и пандемий.</a:t>
            </a:r>
          </a:p>
        </p:txBody>
      </p:sp>
    </p:spTree>
    <p:extLst>
      <p:ext uri="{BB962C8B-B14F-4D97-AF65-F5344CB8AC3E}">
        <p14:creationId xmlns:p14="http://schemas.microsoft.com/office/powerpoint/2010/main" val="241192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2558</Words>
  <Application>Microsoft Office PowerPoint</Application>
  <PresentationFormat>Произвольный</PresentationFormat>
  <Paragraphs>151</Paragraphs>
  <Slides>32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8" baseType="lpstr">
      <vt:lpstr>Arial</vt:lpstr>
      <vt:lpstr>Arimo</vt:lpstr>
      <vt:lpstr>Calibri</vt:lpstr>
      <vt:lpstr>Outfit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23</cp:revision>
  <dcterms:created xsi:type="dcterms:W3CDTF">2024-09-02T12:01:34Z</dcterms:created>
  <dcterms:modified xsi:type="dcterms:W3CDTF">2024-12-03T20:04:15Z</dcterms:modified>
</cp:coreProperties>
</file>