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282" r:id="rId4"/>
    <p:sldId id="283" r:id="rId5"/>
    <p:sldId id="284" r:id="rId6"/>
    <p:sldId id="285" r:id="rId7"/>
    <p:sldId id="281" r:id="rId8"/>
    <p:sldId id="297" r:id="rId9"/>
    <p:sldId id="277" r:id="rId10"/>
    <p:sldId id="295" r:id="rId11"/>
    <p:sldId id="29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00"/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6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5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46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9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5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6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34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7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5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3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1FB5F-91F6-49DF-B210-6F6D75787D62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1AAA-9842-48D5-9757-19099AD9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7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EBCBF-7891-AC59-6145-917897D60209}"/>
              </a:ext>
            </a:extLst>
          </p:cNvPr>
          <p:cNvSpPr/>
          <p:nvPr/>
        </p:nvSpPr>
        <p:spPr>
          <a:xfrm>
            <a:off x="106878" y="95002"/>
            <a:ext cx="11994078" cy="6614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6D25A-9D29-55E5-27EB-254F4FFD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0813"/>
            <a:ext cx="10515600" cy="9530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Развивающая игра, направленная на формирование ранней профориентации у дошкольников</a:t>
            </a:r>
            <a:br>
              <a:rPr lang="ru-RU" sz="3200" b="1" dirty="0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«Угадай профессию» (</a:t>
            </a:r>
            <a:r>
              <a:rPr lang="ru-RU" sz="3200" b="1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детей 3-4 лет)</a:t>
            </a:r>
            <a:endParaRPr lang="ru-RU" sz="3200" dirty="0">
              <a:solidFill>
                <a:srgbClr val="64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B962C6-B829-2C80-D146-5E764763F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8" y="293874"/>
            <a:ext cx="10515600" cy="810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64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Авторы-составители: </a:t>
            </a:r>
            <a:r>
              <a:rPr lang="ru-RU" sz="2000" b="1" dirty="0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Богданова Р.А. (воспитатель), Чайникова Н.В. (воспитатель)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МДОБУ  «ДСКВ № 6» г. Всеволожск, </a:t>
            </a:r>
            <a:r>
              <a:rPr lang="ru-RU" sz="2000" b="1" dirty="0">
                <a:solidFill>
                  <a:srgbClr val="5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Ленинградская область.</a:t>
            </a:r>
          </a:p>
          <a:p>
            <a:pPr marL="0" indent="0">
              <a:buNone/>
            </a:pPr>
            <a:endParaRPr lang="ru-RU" dirty="0">
              <a:solidFill>
                <a:srgbClr val="6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8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CBF7A-7E23-29F4-CC14-FE33F4785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26E35B-FB07-650E-8D5F-A598746ED487}"/>
              </a:ext>
            </a:extLst>
          </p:cNvPr>
          <p:cNvSpPr/>
          <p:nvPr/>
        </p:nvSpPr>
        <p:spPr>
          <a:xfrm>
            <a:off x="2078182" y="1442498"/>
            <a:ext cx="6923314" cy="5088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946EA8-70E8-E6E4-0A50-42012FC8A768}"/>
              </a:ext>
            </a:extLst>
          </p:cNvPr>
          <p:cNvSpPr/>
          <p:nvPr/>
        </p:nvSpPr>
        <p:spPr>
          <a:xfrm>
            <a:off x="106878" y="112818"/>
            <a:ext cx="11934701" cy="66323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7BFFF8-FA85-2251-FC68-21FEC9189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888" y="166254"/>
            <a:ext cx="9551963" cy="657892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«Угадай профессию»</a:t>
            </a:r>
            <a:endParaRPr lang="ru-RU" dirty="0">
              <a:solidFill>
                <a:srgbClr val="5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64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b="1" dirty="0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азвивающая игра, направленная на формирование ранней профориентации у дошкольников</a:t>
            </a:r>
            <a:br>
              <a:rPr lang="ru-RU" sz="2000" b="1" dirty="0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64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FE7327-D403-73EE-3EBA-D55A31B05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61" t="5888" r="2770" b="4762"/>
          <a:stretch/>
        </p:blipFill>
        <p:spPr>
          <a:xfrm>
            <a:off x="2654957" y="1442497"/>
            <a:ext cx="6477345" cy="4761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1C5C50-8F08-E549-FAE5-7A2549E12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82" t="14892" r="57695" b="55363"/>
          <a:stretch/>
        </p:blipFill>
        <p:spPr>
          <a:xfrm>
            <a:off x="496570" y="1672940"/>
            <a:ext cx="1581612" cy="1940634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D42039-2DBE-411C-9FE7-E5B6C24A4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390" t="14892" r="6209" b="55363"/>
          <a:stretch/>
        </p:blipFill>
        <p:spPr>
          <a:xfrm>
            <a:off x="496570" y="4022589"/>
            <a:ext cx="1581612" cy="182341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FB5077-01E5-82AF-8666-94BADE02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82" t="52645" r="57695" b="16884"/>
          <a:stretch/>
        </p:blipFill>
        <p:spPr>
          <a:xfrm>
            <a:off x="9537043" y="1688123"/>
            <a:ext cx="1546135" cy="194338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6D2666-E6F2-BC3E-4D40-54F3BCF1E0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390" t="52645" r="6209" b="16884"/>
          <a:stretch/>
        </p:blipFill>
        <p:spPr>
          <a:xfrm>
            <a:off x="9537043" y="3962205"/>
            <a:ext cx="1546135" cy="182600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68897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ABC11-0B4D-FB14-82E6-BF77F9632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EE92A9-4B4A-1566-9A8C-C70E74410111}"/>
              </a:ext>
            </a:extLst>
          </p:cNvPr>
          <p:cNvSpPr/>
          <p:nvPr/>
        </p:nvSpPr>
        <p:spPr>
          <a:xfrm>
            <a:off x="45522" y="103909"/>
            <a:ext cx="12100956" cy="6650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solidFill>
                  <a:srgbClr val="6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96676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74F43-EE16-C749-6DA0-4EDFB8D9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6376FE-6FA5-61EE-F038-320ED1CE339B}"/>
              </a:ext>
            </a:extLst>
          </p:cNvPr>
          <p:cNvSpPr/>
          <p:nvPr/>
        </p:nvSpPr>
        <p:spPr>
          <a:xfrm>
            <a:off x="95002" y="83126"/>
            <a:ext cx="12005953" cy="6673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A5C6C1-7825-2B16-C688-E7907942A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683"/>
            <a:ext cx="10515600" cy="4892634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  </a:t>
            </a:r>
            <a:r>
              <a:rPr lang="ru-RU" sz="2400" kern="1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Формировать и расширять представления детей о труде людей разных профессий, о трудовых операциях, инструментах и оборудовании, необходимых для их работы. 2. </a:t>
            </a:r>
            <a:r>
              <a:rPr lang="ru-RU" sz="2400" kern="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связанную речь, мышление, память, любознательность, наблюдательность. Активизировать и обогащать словарный запас детей. </a:t>
            </a:r>
            <a:r>
              <a:rPr lang="ru-RU" sz="2400" kern="1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kern="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уважение и доброе отношение к людям разных профессий, умение работать в коллективе.</a:t>
            </a:r>
          </a:p>
          <a:p>
            <a:pPr algn="just"/>
            <a:endParaRPr lang="ru-RU" sz="2400" kern="0" dirty="0">
              <a:solidFill>
                <a:srgbClr val="5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разработке игры</a:t>
            </a:r>
            <a:r>
              <a:rPr lang="ru-RU" sz="24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5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поставлена задача</a:t>
            </a:r>
            <a:r>
              <a:rPr lang="ru-RU" sz="24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просто ознакомить детей с профессиями людей, а смоделировать проблемную жизненную ситуацию, через которую дети  путем размышления сами прийдут к выводу о необходимости обратиться к человеку нужной профессии.</a:t>
            </a:r>
          </a:p>
          <a:p>
            <a:pPr algn="just"/>
            <a:endParaRPr lang="ru-RU" sz="2000" kern="0" dirty="0">
              <a:solidFill>
                <a:srgbClr val="5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044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0DA0F1-6EE0-5A71-8E96-E264CB8DB858}"/>
              </a:ext>
            </a:extLst>
          </p:cNvPr>
          <p:cNvSpPr/>
          <p:nvPr/>
        </p:nvSpPr>
        <p:spPr>
          <a:xfrm>
            <a:off x="2078182" y="1442498"/>
            <a:ext cx="6923314" cy="5088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CA7220-8804-62DF-71BB-EA3CD7EC07DC}"/>
              </a:ext>
            </a:extLst>
          </p:cNvPr>
          <p:cNvSpPr/>
          <p:nvPr/>
        </p:nvSpPr>
        <p:spPr>
          <a:xfrm>
            <a:off x="106878" y="112818"/>
            <a:ext cx="11934701" cy="66323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5BAC08-C6EF-44FA-5DB9-9838B88DC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54"/>
            <a:ext cx="10515600" cy="6578929"/>
          </a:xfrm>
        </p:spPr>
        <p:txBody>
          <a:bodyPr/>
          <a:lstStyle/>
          <a:p>
            <a:pPr algn="just"/>
            <a:r>
              <a:rPr lang="ru-RU" sz="2800" b="1" kern="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комплект игры входят: </a:t>
            </a:r>
            <a:endParaRPr lang="ru-RU" sz="2800" b="1" kern="100" dirty="0">
              <a:solidFill>
                <a:srgbClr val="5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иллюстрации с изображением проблемной ситуации: «Автобус», «Больной ребенок», «Растрепанный мальчик», «Недостроенный дом»;</a:t>
            </a:r>
          </a:p>
          <a:p>
            <a:pPr algn="just"/>
            <a:endParaRPr lang="ru-RU" sz="2800" dirty="0">
              <a:solidFill>
                <a:srgbClr val="5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4A6DDE-7CD8-6557-495F-EE21AACF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61" t="5888" r="2770" b="4762"/>
          <a:stretch/>
        </p:blipFill>
        <p:spPr>
          <a:xfrm>
            <a:off x="2078182" y="1442498"/>
            <a:ext cx="6507678" cy="47834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B2BA4-E7F8-D945-8B08-426890A1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39" y="6391854"/>
            <a:ext cx="10515600" cy="13957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(иллюстрации сгенерированы нейросетью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Shedevrum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запросу авторов-составителей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37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9AFDA-0A89-A91E-9C76-724C75507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4D4F7D-ECE6-A809-7A73-EC79F0112C65}"/>
              </a:ext>
            </a:extLst>
          </p:cNvPr>
          <p:cNvSpPr/>
          <p:nvPr/>
        </p:nvSpPr>
        <p:spPr>
          <a:xfrm>
            <a:off x="2078182" y="1442498"/>
            <a:ext cx="6923314" cy="5088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3F703B-7ED7-979A-F2E2-4C4F43592104}"/>
              </a:ext>
            </a:extLst>
          </p:cNvPr>
          <p:cNvSpPr/>
          <p:nvPr/>
        </p:nvSpPr>
        <p:spPr>
          <a:xfrm>
            <a:off x="128649" y="112817"/>
            <a:ext cx="11934701" cy="65789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(иллюстрации сгенерированы нейросетью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Shedevrum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D88497-7A6B-BC0C-D8F1-010917DD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54"/>
            <a:ext cx="10515600" cy="657892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карточки с изображением водителя, доктора, парикмахера, строителя, т.е. тех людей, которые помогут в проблемной ситуации;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3D61E1-DCB7-36AF-7E96-78A7702B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82" t="52645" r="57695" b="16884"/>
          <a:stretch/>
        </p:blipFill>
        <p:spPr>
          <a:xfrm>
            <a:off x="3247405" y="3922002"/>
            <a:ext cx="1662546" cy="208970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70456C-B9F6-9676-1D50-6E619ADA0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390" t="14892" r="6209" b="55363"/>
          <a:stretch/>
        </p:blipFill>
        <p:spPr>
          <a:xfrm>
            <a:off x="6095999" y="1389061"/>
            <a:ext cx="1769422" cy="203994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904682-C4C1-C46A-12CC-D118220A12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390" t="52645" r="6209" b="16884"/>
          <a:stretch/>
        </p:blipFill>
        <p:spPr>
          <a:xfrm>
            <a:off x="6149933" y="3922002"/>
            <a:ext cx="1769422" cy="208970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6D0B5A-49D1-193C-71E7-6C710EB4D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82" t="14892" r="57695" b="55363"/>
          <a:stretch/>
        </p:blipFill>
        <p:spPr>
          <a:xfrm>
            <a:off x="3247405" y="1362341"/>
            <a:ext cx="1662546" cy="203994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55207-CE78-223A-D25B-CBA0502FF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45" y="6319095"/>
            <a:ext cx="10515600" cy="139576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сгенерированы нейросетью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Shedevrum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запросу авторов-составителей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id="{11E15B4F-DFC5-CF4E-5C3E-C6D939D7B2B4}"/>
              </a:ext>
            </a:extLst>
          </p:cNvPr>
          <p:cNvSpPr/>
          <p:nvPr/>
        </p:nvSpPr>
        <p:spPr>
          <a:xfrm>
            <a:off x="933203" y="359271"/>
            <a:ext cx="123701" cy="69788"/>
          </a:xfrm>
          <a:prstGeom prst="hexagon">
            <a:avLst/>
          </a:prstGeom>
          <a:solidFill>
            <a:srgbClr val="5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1096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D9418-10FF-E708-369C-0AE09908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910007-D658-8677-D231-C96807121E18}"/>
              </a:ext>
            </a:extLst>
          </p:cNvPr>
          <p:cNvSpPr/>
          <p:nvPr/>
        </p:nvSpPr>
        <p:spPr>
          <a:xfrm>
            <a:off x="2078182" y="1442498"/>
            <a:ext cx="6923314" cy="5088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077197-59EF-08C4-630C-5CD72BEA825A}"/>
              </a:ext>
            </a:extLst>
          </p:cNvPr>
          <p:cNvSpPr/>
          <p:nvPr/>
        </p:nvSpPr>
        <p:spPr>
          <a:xfrm>
            <a:off x="257299" y="112817"/>
            <a:ext cx="11934701" cy="65789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(иллюстрации сгенерированы через нейросеть </a:t>
            </a:r>
            <a:r>
              <a:rPr lang="ru-RU" dirty="0" err="1"/>
              <a:t>Shedevrum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B250D-2178-19BF-B39F-6F7FEF39C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54"/>
            <a:ext cx="10515600" cy="657892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карточки с профессиональными инструментами и оборудованием: шприц, термометр, лекарство, стетоскоп, фен, расческа, ножницы, кирпичи, доски, молоток, кран;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68337E-D01C-F481-4ECA-D95D08414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6" t="2424" r="5267" b="2424"/>
          <a:stretch/>
        </p:blipFill>
        <p:spPr>
          <a:xfrm>
            <a:off x="2468584" y="1389062"/>
            <a:ext cx="6236029" cy="482104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9C132-FF8E-E6BF-9094-3E660A7B8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1854"/>
            <a:ext cx="10515600" cy="139576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сгенерированы нейросетью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Shedevrum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запросу авторов-составителей;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блистер с капсулами, термометр, стетоскоп, шприц взяты из интернет-ресурса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3EC2098D-394A-711A-514E-24A028E16B49}"/>
              </a:ext>
            </a:extLst>
          </p:cNvPr>
          <p:cNvSpPr/>
          <p:nvPr/>
        </p:nvSpPr>
        <p:spPr>
          <a:xfrm>
            <a:off x="933203" y="359271"/>
            <a:ext cx="123701" cy="69788"/>
          </a:xfrm>
          <a:prstGeom prst="hexagon">
            <a:avLst/>
          </a:prstGeom>
          <a:solidFill>
            <a:srgbClr val="5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3918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39FC4-61ED-5653-E870-9192E9CA7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2186A4-5BD2-1FD0-0E48-CE1AE42F5B0F}"/>
              </a:ext>
            </a:extLst>
          </p:cNvPr>
          <p:cNvSpPr/>
          <p:nvPr/>
        </p:nvSpPr>
        <p:spPr>
          <a:xfrm>
            <a:off x="2078182" y="1442498"/>
            <a:ext cx="6923314" cy="5088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444317-82A1-F575-CBB6-9BE91CB12381}"/>
              </a:ext>
            </a:extLst>
          </p:cNvPr>
          <p:cNvSpPr/>
          <p:nvPr/>
        </p:nvSpPr>
        <p:spPr>
          <a:xfrm>
            <a:off x="128649" y="112817"/>
            <a:ext cx="11934701" cy="65789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233916-0A30-8A7A-66A1-CB803AD91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54"/>
            <a:ext cx="10515600" cy="6578929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карточки с результатом решения проблемной ситуации: «Здоровый ребенок», «Подстриженный мальчик», «Чаепитие в новом доме».</a:t>
            </a:r>
          </a:p>
          <a:p>
            <a:pPr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51C578-6EA2-17C6-2BEB-5845FB0D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4" t="7099" r="2122" b="2423"/>
          <a:stretch/>
        </p:blipFill>
        <p:spPr>
          <a:xfrm>
            <a:off x="1840675" y="1008425"/>
            <a:ext cx="7160821" cy="5139463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30DC1-5867-1572-DD18-6C97C5C9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9" y="6348785"/>
            <a:ext cx="10515600" cy="13957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(иллюстрации сгенерированы нейросетью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Shedevrum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запросу авторов-составителей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5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06997-4E72-44A8-61AA-FD4D4B2A3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819D3D-2381-D396-551C-EFB0D441E5F1}"/>
              </a:ext>
            </a:extLst>
          </p:cNvPr>
          <p:cNvSpPr/>
          <p:nvPr/>
        </p:nvSpPr>
        <p:spPr>
          <a:xfrm>
            <a:off x="118753" y="154379"/>
            <a:ext cx="11887199" cy="6492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631BF-C308-2259-BCD6-E8ED8B20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39576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640000"/>
                </a:solidFill>
              </a:rPr>
            </a:br>
            <a:r>
              <a:rPr lang="ru-RU" dirty="0">
                <a:solidFill>
                  <a:srgbClr val="640000"/>
                </a:solidFill>
              </a:rPr>
              <a:t>Х</a:t>
            </a:r>
            <a:r>
              <a:rPr lang="ru-RU" dirty="0">
                <a:solidFill>
                  <a:srgbClr val="6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 игры: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298D37-9F81-DEE3-65F0-399967799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4197"/>
            <a:ext cx="10515600" cy="5756603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5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едагог показывает детям иллюстрацию с проблемной ситуацией (карточки крупного формата). Предлагает рассмотреть детям иллюстрацию, связанную с профессиональными действиями людей. </a:t>
            </a:r>
            <a:r>
              <a:rPr lang="ru-RU" sz="2000" dirty="0">
                <a:solidFill>
                  <a:srgbClr val="5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иллюстрация «Больной мальчик». Далее, задает </a:t>
            </a:r>
            <a:r>
              <a:rPr lang="ru-RU" sz="20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наводящие вопросы для обсуждения (в помощь педагогу на каждой иллюстрации с обратной стороны, даны примерные вопросы, относительно профессии). </a:t>
            </a:r>
          </a:p>
          <a:p>
            <a:pPr algn="just"/>
            <a:r>
              <a:rPr lang="ru-RU" sz="2000" dirty="0">
                <a:solidFill>
                  <a:srgbClr val="5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</a:t>
            </a:r>
            <a:r>
              <a:rPr lang="ru-RU" sz="20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подводит детей к вариантам решения проблемной ситуации и выбору карточки с изображением человека нужной профессии и карточки с результатом решения проблемной ситуации. </a:t>
            </a:r>
          </a:p>
          <a:p>
            <a:pPr algn="just"/>
            <a:r>
              <a:rPr lang="ru-RU" sz="20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усложнения и продолжения игры, детям предлагаются на выбор карточки с изображением профессиональных инструментов. Педагог предлагает детям обсудить для чего нужны эти инструменты. </a:t>
            </a:r>
          </a:p>
          <a:p>
            <a:pPr algn="just"/>
            <a:r>
              <a:rPr lang="ru-RU" sz="20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завершается тем, что показывается иллюстрация с результатом решения проблемной ситуации и выполненных трудовых действий (например, в начале игры была иллюстрация «Растрепанный мальчик» – в конце игры стал «Подстриженный мальчик»).</a:t>
            </a:r>
          </a:p>
          <a:p>
            <a:pPr algn="just"/>
            <a:r>
              <a:rPr lang="ru-RU" sz="2000" dirty="0">
                <a:solidFill>
                  <a:srgbClr val="5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Игра может пополняться новыми профессиями, соответствующими новому возрастному критерию</a:t>
            </a:r>
          </a:p>
          <a:p>
            <a:pPr algn="just"/>
            <a:r>
              <a:rPr lang="ru-RU" sz="2100" b="1" dirty="0">
                <a:solidFill>
                  <a:srgbClr val="6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была протестирована на практике. Дети восприняли ее с интересом и принимали активное участие</a:t>
            </a:r>
            <a:r>
              <a:rPr lang="ru-RU" sz="21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537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4426" y="89351"/>
            <a:ext cx="12021460" cy="66597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C:\Users\Win 10\Desktop\20250131_13445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8" t="5170" r="33826" b="75149"/>
          <a:stretch/>
        </p:blipFill>
        <p:spPr bwMode="auto">
          <a:xfrm rot="5400000">
            <a:off x="8091257" y="5061002"/>
            <a:ext cx="1248228" cy="17816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pic>
        <p:nvPicPr>
          <p:cNvPr id="5" name="Объект 4" descr="C:\Users\Win 10\Desktop\20250131_134451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34271" r="29966" b="15308"/>
          <a:stretch/>
        </p:blipFill>
        <p:spPr bwMode="auto">
          <a:xfrm rot="5400000">
            <a:off x="1153197" y="610732"/>
            <a:ext cx="6349552" cy="56170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pic>
        <p:nvPicPr>
          <p:cNvPr id="6" name="Рисунок 5" descr="C:\Users\Win 10\Desktop\20250131_1344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4" t="7456" r="48575" b="73657"/>
          <a:stretch/>
        </p:blipFill>
        <p:spPr bwMode="auto">
          <a:xfrm rot="5400000">
            <a:off x="7980782" y="3550543"/>
            <a:ext cx="1469178" cy="178163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pic>
        <p:nvPicPr>
          <p:cNvPr id="7" name="Рисунок 6" descr="C:\Users\Win 10\Desktop\20250131_13445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10935" r="76899" b="70376"/>
          <a:stretch/>
        </p:blipFill>
        <p:spPr bwMode="auto">
          <a:xfrm rot="5400000">
            <a:off x="7952235" y="158068"/>
            <a:ext cx="1623334" cy="189231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pic>
        <p:nvPicPr>
          <p:cNvPr id="8" name="Рисунок 7" descr="C:\Users\Win 10\Desktop\20250131_13445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 t="10935" r="64378" b="70376"/>
          <a:stretch/>
        </p:blipFill>
        <p:spPr bwMode="auto">
          <a:xfrm rot="5400000">
            <a:off x="8042623" y="1927954"/>
            <a:ext cx="1408994" cy="18451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152571" y="3396343"/>
            <a:ext cx="1843314" cy="8998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3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D2684F-BAAD-0834-918F-D521ECC8B1EC}"/>
              </a:ext>
            </a:extLst>
          </p:cNvPr>
          <p:cNvSpPr/>
          <p:nvPr/>
        </p:nvSpPr>
        <p:spPr>
          <a:xfrm>
            <a:off x="95003" y="83127"/>
            <a:ext cx="11994078" cy="6662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5523" r="700" b="11791"/>
          <a:stretch/>
        </p:blipFill>
        <p:spPr>
          <a:xfrm>
            <a:off x="1116280" y="700643"/>
            <a:ext cx="10058401" cy="5023263"/>
          </a:xfr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816985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518</Words>
  <Application>Microsoft Office PowerPoint</Application>
  <PresentationFormat>Широкоэкранный</PresentationFormat>
  <Paragraphs>29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Развивающая игра, направленная на формирование ранней профориентации у дошкольников  «Угадай профессию» (для детей 3-4 лет)</vt:lpstr>
      <vt:lpstr>Презентация PowerPoint</vt:lpstr>
      <vt:lpstr>(иллюстрации сгенерированы нейросетью Shedevrum по запросу авторов-составителей)</vt:lpstr>
      <vt:lpstr>(иллюстрации сгенерированы нейросетью Shedevrum по запросу авторов-составителей)</vt:lpstr>
      <vt:lpstr>(иллюстрации сгенерированы нейросетью Shedevrum по запросу авторов-составителей; блистер с капсулами, термометр, стетоскоп, шприц взяты из интернет-ресурса)</vt:lpstr>
      <vt:lpstr>(иллюстрации сгенерированы нейросетью Shedevrum по запросу авторов-составителей)</vt:lpstr>
      <vt:lpstr> Ход игры: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HomeN</cp:lastModifiedBy>
  <cp:revision>28</cp:revision>
  <dcterms:created xsi:type="dcterms:W3CDTF">2025-01-28T11:43:42Z</dcterms:created>
  <dcterms:modified xsi:type="dcterms:W3CDTF">2025-02-15T13:19:27Z</dcterms:modified>
</cp:coreProperties>
</file>